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ECB-CC7B-4205-A84D-AA9AE1820F4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3CBF-E746-4CBC-8CFB-36F29130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ECB-CC7B-4205-A84D-AA9AE1820F4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3CBF-E746-4CBC-8CFB-36F29130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9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ECB-CC7B-4205-A84D-AA9AE1820F4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3CBF-E746-4CBC-8CFB-36F29130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3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ECB-CC7B-4205-A84D-AA9AE1820F4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3CBF-E746-4CBC-8CFB-36F29130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9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ECB-CC7B-4205-A84D-AA9AE1820F4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3CBF-E746-4CBC-8CFB-36F29130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4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ECB-CC7B-4205-A84D-AA9AE1820F4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3CBF-E746-4CBC-8CFB-36F29130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8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ECB-CC7B-4205-A84D-AA9AE1820F4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3CBF-E746-4CBC-8CFB-36F29130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3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ECB-CC7B-4205-A84D-AA9AE1820F4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3CBF-E746-4CBC-8CFB-36F29130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3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ECB-CC7B-4205-A84D-AA9AE1820F4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3CBF-E746-4CBC-8CFB-36F29130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8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ECB-CC7B-4205-A84D-AA9AE1820F4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3CBF-E746-4CBC-8CFB-36F29130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ECB-CC7B-4205-A84D-AA9AE1820F4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3CBF-E746-4CBC-8CFB-36F29130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A1ECB-CC7B-4205-A84D-AA9AE1820F4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3CBF-E746-4CBC-8CFB-36F29130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3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Programming-3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Lecture-8: </a:t>
            </a:r>
            <a:r>
              <a:rPr lang="en-US" dirty="0" smtClean="0"/>
              <a:t>Longest Common Subsequence(LCS) Problem</a:t>
            </a:r>
            <a:endParaRPr lang="en-US" dirty="0"/>
          </a:p>
          <a:p>
            <a:r>
              <a:rPr lang="en-US" dirty="0"/>
              <a:t>Md. Golam </a:t>
            </a:r>
            <a:r>
              <a:rPr lang="en-US" dirty="0" err="1"/>
              <a:t>Shahriar</a:t>
            </a:r>
            <a:r>
              <a:rPr lang="en-US" dirty="0"/>
              <a:t>,</a:t>
            </a:r>
          </a:p>
          <a:p>
            <a:r>
              <a:rPr lang="en-US" dirty="0" smtClean="0"/>
              <a:t>Lecturer, </a:t>
            </a:r>
            <a:r>
              <a:rPr lang="en-US" dirty="0"/>
              <a:t>Dept. of CSE, VU</a:t>
            </a:r>
          </a:p>
        </p:txBody>
      </p:sp>
    </p:spTree>
    <p:extLst>
      <p:ext uri="{BB962C8B-B14F-4D97-AF65-F5344CB8AC3E}">
        <p14:creationId xmlns:p14="http://schemas.microsoft.com/office/powerpoint/2010/main" val="38759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Proof of the Previous Theorem(1)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532437"/>
              </a:xfrm>
            </p:spPr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which is an LCS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Here we can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would, in this case be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|+1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532437"/>
              </a:xfrm>
              <a:blipFill>
                <a:blip r:embed="rId2"/>
                <a:stretch>
                  <a:fillRect l="-1043" t="-1762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43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1635"/>
          </a:xfrm>
        </p:spPr>
        <p:txBody>
          <a:bodyPr/>
          <a:lstStyle/>
          <a:p>
            <a:r>
              <a:rPr lang="en-US" b="1" dirty="0"/>
              <a:t>The Overlapping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634"/>
                <a:ext cx="10515600" cy="5876365"/>
              </a:xfrm>
            </p:spPr>
            <p:txBody>
              <a:bodyPr/>
              <a:lstStyle/>
              <a:p>
                <a:r>
                  <a:rPr lang="en-US" dirty="0"/>
                  <a:t>To find an LCS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, we may need to find the LCSs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Y . But each of these </a:t>
                </a:r>
                <a:r>
                  <a:rPr lang="en-US" dirty="0" err="1"/>
                  <a:t>subproblems</a:t>
                </a:r>
                <a:r>
                  <a:rPr lang="en-US" dirty="0"/>
                  <a:t> has the </a:t>
                </a:r>
                <a:r>
                  <a:rPr lang="en-US" dirty="0" err="1"/>
                  <a:t>subproblem</a:t>
                </a:r>
                <a:r>
                  <a:rPr lang="en-US" dirty="0"/>
                  <a:t> of finding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example from the previous slide: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 had the LCS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To find the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 first computer the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which In turn computed the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and so on.</a:t>
                </a:r>
              </a:p>
              <a:p>
                <a:r>
                  <a:rPr lang="en-US" dirty="0"/>
                  <a:t>But when computing the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we don’t need to compute all the LCS of shorter prefixes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again and again, because they have already been computed and we will store the result.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634"/>
                <a:ext cx="10515600" cy="5876365"/>
              </a:xfrm>
              <a:blipFill>
                <a:blip r:embed="rId2"/>
                <a:stretch>
                  <a:fillRect l="-1043" t="-1660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28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Establishing a Recurrence 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176"/>
                <a:ext cx="10515600" cy="548182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denote the LCS of the prefix(sequence)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then one of the sequences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no LCS can be found in this case.</a:t>
                </a:r>
              </a:p>
              <a:p>
                <a:r>
                  <a:rPr lang="en-US" dirty="0"/>
                  <a:t>The previously discussed optimal substructure gives the following recurrence: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−1, 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we can and should consider the </a:t>
                </a:r>
                <a:r>
                  <a:rPr lang="en-US" dirty="0" err="1"/>
                  <a:t>subproblem</a:t>
                </a:r>
                <a:r>
                  <a:rPr lang="en-US" dirty="0"/>
                  <a:t> of finding the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Otherwise we instead consider the </a:t>
                </a:r>
                <a:r>
                  <a:rPr lang="en-US" dirty="0" err="1"/>
                  <a:t>subproblem</a:t>
                </a:r>
                <a:r>
                  <a:rPr lang="en-US" dirty="0"/>
                  <a:t> of finding the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176"/>
                <a:ext cx="10515600" cy="5481824"/>
              </a:xfrm>
              <a:blipFill>
                <a:blip r:embed="rId2"/>
                <a:stretch>
                  <a:fillRect l="-1043" t="-2336" r="-406" b="-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80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3718"/>
          </a:xfrm>
        </p:spPr>
        <p:txBody>
          <a:bodyPr/>
          <a:lstStyle/>
          <a:p>
            <a:r>
              <a:rPr lang="en-US" b="1" dirty="0"/>
              <a:t>Computing the Length of LCS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60614"/>
                <a:ext cx="10515600" cy="59973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Procedure LCS-LENGTH(next slide) takes two sequences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as inputs. [remember its not necessary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].</a:t>
                </a:r>
              </a:p>
              <a:p>
                <a:r>
                  <a:rPr lang="en-US" dirty="0"/>
                  <a:t>It stores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values in a 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algorithm also maintains another 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help us reconstruct the optimal solution.</a:t>
                </a:r>
              </a:p>
              <a:p>
                <a:r>
                  <a:rPr lang="en-US" dirty="0"/>
                  <a:t>Intuitively the 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points to the to the table entry corresponding to the optimal </a:t>
                </a:r>
                <a:r>
                  <a:rPr lang="en-US" dirty="0" err="1"/>
                  <a:t>subproblem</a:t>
                </a:r>
                <a:r>
                  <a:rPr lang="en-US" dirty="0"/>
                  <a:t> solution chosen when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procedure returns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tables.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length of an LCS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60614"/>
                <a:ext cx="10515600" cy="5997386"/>
              </a:xfrm>
              <a:blipFill>
                <a:blip r:embed="rId2"/>
                <a:stretch>
                  <a:fillRect l="-1043" t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0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"/>
                <a:ext cx="10515600" cy="68580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LCS-Length(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𝑌</m:t>
                    </m:r>
                  </m:oMath>
                </a14:m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:=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𝑙𝑒𝑛𝑔𝑡h</m:t>
                    </m:r>
                  </m:oMath>
                </a14:m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:= 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𝑌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𝑙𝑒𝑛𝑔𝑡h</m:t>
                    </m:r>
                  </m:oMath>
                </a14:m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[1..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1..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[0..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0..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be two tables.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: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do</a:t>
                </a:r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,0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: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 0</m:t>
                    </m:r>
                  </m:oMath>
                </a14:m>
                <a:endPara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</a:t>
                </a:r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: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do</a:t>
                </a:r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0, 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𝑗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: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 0</m:t>
                    </m:r>
                  </m:oMath>
                </a14:m>
                <a:endPara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</a:t>
                </a:r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: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do</a:t>
                </a:r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: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do</a:t>
                </a:r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400" b="1" i="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𝑗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: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 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−1, 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−1] + 1</m:t>
                    </m:r>
                  </m:oMath>
                </a14:m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𝑗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: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 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UPPER-LEFT</a:t>
                </a:r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 if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−1,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≥</m:t>
                    </m:r>
                  </m:oMath>
                </a14:m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−1]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[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≔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−1,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𝑗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: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UP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</a:t>
                </a:r>
                <a:endParaRPr lang="en-US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[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] = 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−1]</m:t>
                    </m:r>
                  </m:oMath>
                </a14:m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[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] =</m:t>
                    </m:r>
                  </m:oMath>
                </a14:m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LEFT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</a:t>
                </a:r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"/>
                <a:ext cx="10515600" cy="6858000"/>
              </a:xfrm>
              <a:blipFill>
                <a:blip r:embed="rId2"/>
                <a:stretch>
                  <a:fillRect l="-116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932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Runtime of the Previous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runtime is clearly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35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8" y="215153"/>
            <a:ext cx="11161059" cy="65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3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7165"/>
          </a:xfrm>
        </p:spPr>
        <p:txBody>
          <a:bodyPr/>
          <a:lstStyle/>
          <a:p>
            <a:r>
              <a:rPr lang="en-US" b="1" dirty="0"/>
              <a:t>Reconstructing the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38118"/>
                <a:ext cx="10515600" cy="581230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initial call is </a:t>
                </a:r>
                <a:r>
                  <a:rPr lang="en-US" dirty="0" smtClean="0">
                    <a:latin typeface="Consolas" panose="020B0609020204030204" pitchFamily="49" charset="0"/>
                  </a:rPr>
                  <a:t>Print-LCS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𝑙𝑒𝑛𝑔𝑡h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Print-LCS(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𝑗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= 0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or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= 0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]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=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UPPER-LEFT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Print-LCS(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−1,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−1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elseif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] =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Print-LCS(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−1,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𝑗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</a:t>
                </a:r>
                <a:endParaRPr lang="en-US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Print-LCS(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−1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38118"/>
                <a:ext cx="10515600" cy="5812305"/>
              </a:xfrm>
              <a:blipFill>
                <a:blip r:embed="rId2"/>
                <a:stretch>
                  <a:fillRect l="-1043" t="-2204" b="-1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094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Runtime of the Previous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previous procedure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since it decrements at least one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each recursive call.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51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The Longest Common Subsequence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9282"/>
                <a:ext cx="10515600" cy="550871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Biological applications often need to compare the DNA of two (or more) different organisms.</a:t>
                </a:r>
              </a:p>
              <a:p>
                <a:r>
                  <a:rPr lang="en-US" dirty="0"/>
                  <a:t>A strand of DNA consists of a string of molecules called </a:t>
                </a:r>
                <a:r>
                  <a:rPr lang="en-US" b="1" i="1" dirty="0"/>
                  <a:t>bases. </a:t>
                </a:r>
                <a:r>
                  <a:rPr lang="en-US" dirty="0"/>
                  <a:t>where the possible bases are </a:t>
                </a:r>
                <a:r>
                  <a:rPr lang="en-US" i="1" dirty="0"/>
                  <a:t>adenine</a:t>
                </a:r>
                <a:r>
                  <a:rPr lang="en-US" dirty="0"/>
                  <a:t>, </a:t>
                </a:r>
                <a:r>
                  <a:rPr lang="en-US" i="1" dirty="0"/>
                  <a:t>guanine</a:t>
                </a:r>
                <a:r>
                  <a:rPr lang="en-US" dirty="0"/>
                  <a:t>, </a:t>
                </a:r>
                <a:r>
                  <a:rPr lang="en-US" i="1" dirty="0"/>
                  <a:t>cytosine</a:t>
                </a:r>
                <a:r>
                  <a:rPr lang="en-US" dirty="0"/>
                  <a:t>, and </a:t>
                </a:r>
                <a:r>
                  <a:rPr lang="en-US" i="1" dirty="0"/>
                  <a:t>thymine</a:t>
                </a:r>
                <a:r>
                  <a:rPr lang="en-US" dirty="0"/>
                  <a:t>, denoted by </a:t>
                </a:r>
                <a:r>
                  <a:rPr lang="en-US" i="1" dirty="0"/>
                  <a:t>A, G, C, T.</a:t>
                </a:r>
              </a:p>
              <a:p>
                <a:r>
                  <a:rPr lang="en-US" dirty="0"/>
                  <a:t>For example, the DNA of one organism may be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𝐴𝐶𝐶𝐺𝐺𝑇𝐶𝐺𝐴𝐺𝑇𝐺𝐶𝐺𝐶𝐺𝐺𝐴𝐴𝐺𝐶𝐶𝐺𝐺𝐶𝐶𝐺𝐴𝐴</m:t>
                    </m:r>
                  </m:oMath>
                </a14:m>
                <a:r>
                  <a:rPr lang="en-US" dirty="0"/>
                  <a:t>, and the DNA of another organism may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𝐺𝑇𝐶𝐺𝑇𝑇𝐶𝐺𝐺𝐴𝐴𝑇𝐺𝐶𝐶𝐺𝑇𝑇𝐺𝐶𝑇𝐶𝑇𝐺𝑇𝐴𝐴𝐴</m:t>
                    </m:r>
                  </m:oMath>
                </a14:m>
                <a:r>
                  <a:rPr lang="en-US" dirty="0"/>
                  <a:t>. </a:t>
                </a:r>
                <a:endParaRPr lang="en-US" b="1" i="1" dirty="0"/>
              </a:p>
              <a:p>
                <a:r>
                  <a:rPr lang="en-US" dirty="0"/>
                  <a:t>One reason to compare two strands of DNA is to determine how “similar” the two strands are, as some measure of how closely related the two organisms are.</a:t>
                </a:r>
              </a:p>
              <a:p>
                <a:r>
                  <a:rPr lang="en-US" dirty="0"/>
                  <a:t>LCS is used to compare two such DNA strands by finding another common such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that is common to both DNA strands. The longer this third strand is the more similar they are.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9282"/>
                <a:ext cx="10515600" cy="5508718"/>
              </a:xfrm>
              <a:blipFill>
                <a:blip r:embed="rId2"/>
                <a:stretch>
                  <a:fillRect l="-928" t="-2212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0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A Formal Mathematical Definition of LCS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344178"/>
              </a:xfrm>
            </p:spPr>
            <p:txBody>
              <a:bodyPr/>
              <a:lstStyle/>
              <a:p>
                <a:r>
                  <a:rPr lang="en-US" dirty="0"/>
                  <a:t>A subsequence of a given sequence is just the given sequence with zero or more elements left out. </a:t>
                </a:r>
              </a:p>
              <a:p>
                <a:r>
                  <a:rPr lang="en-US" dirty="0"/>
                  <a:t>Formally, given a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another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subsequence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If there exists a strictly increasing order of sequence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indices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have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For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subsequence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index sequence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2, 3, 5, 7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Given two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we say that another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common subsequence </a:t>
                </a:r>
                <a:r>
                  <a:rPr lang="en-US" dirty="0"/>
                  <a:t>of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subsequence common to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344178"/>
              </a:xfrm>
              <a:blipFill>
                <a:blip r:embed="rId2"/>
                <a:stretch>
                  <a:fillRect l="-1043" t="-1824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00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183"/>
            <a:ext cx="10515600" cy="1325563"/>
          </a:xfrm>
        </p:spPr>
        <p:txBody>
          <a:bodyPr/>
          <a:lstStyle/>
          <a:p>
            <a:r>
              <a:rPr lang="en-US" b="1" dirty="0"/>
              <a:t>A Formal Mathematical Definition of LCS(Continued)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0130"/>
                <a:ext cx="10515600" cy="5287869"/>
              </a:xfrm>
            </p:spPr>
            <p:txBody>
              <a:bodyPr/>
              <a:lstStyle/>
              <a:p>
                <a:r>
                  <a:rPr lang="en-US" dirty="0"/>
                  <a:t>For example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then the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is a common subsequence of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However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not the </a:t>
                </a:r>
                <a:r>
                  <a:rPr lang="en-US" b="1" dirty="0"/>
                  <a:t>longest common subsequence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Because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on the other hand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would have been the longest possible common subsequence of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/>
                  <a:t>Another common subsequence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being maximum possible.</a:t>
                </a:r>
              </a:p>
              <a:p>
                <a:r>
                  <a:rPr lang="en-US" dirty="0"/>
                  <a:t>We will solve this problem using dynamic programming.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0130"/>
                <a:ext cx="10515600" cy="5287869"/>
              </a:xfrm>
              <a:blipFill>
                <a:blip r:embed="rId2"/>
                <a:stretch>
                  <a:fillRect l="-1043" t="-196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37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6"/>
            <a:ext cx="10515600" cy="1325563"/>
          </a:xfrm>
        </p:spPr>
        <p:txBody>
          <a:bodyPr/>
          <a:lstStyle/>
          <a:p>
            <a:r>
              <a:rPr lang="en-US" b="1" dirty="0"/>
              <a:t>The Brute Force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1678"/>
                <a:ext cx="10515600" cy="5466322"/>
              </a:xfrm>
            </p:spPr>
            <p:txBody>
              <a:bodyPr/>
              <a:lstStyle/>
              <a:p>
                <a:r>
                  <a:rPr lang="en-US" dirty="0"/>
                  <a:t>In a brute-force approach to solving the LCS problem, we would enumerate all subsequences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check each subsequence to see whether it is also a subsequence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, keeping track of the longest subsequence we find.</a:t>
                </a:r>
              </a:p>
              <a:p>
                <a:r>
                  <a:rPr lang="en-US" dirty="0"/>
                  <a:t>Each subsequence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corresponds to a subset of the indices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1, 2,..,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possible such subsequences, this approach would take exponential time.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1678"/>
                <a:ext cx="10515600" cy="5466322"/>
              </a:xfrm>
              <a:blipFill>
                <a:blip r:embed="rId2"/>
                <a:stretch>
                  <a:fillRect l="-1043" t="-178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9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Characterizing the Optimal Substructure Property.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9282"/>
                <a:ext cx="10515600" cy="5508718"/>
              </a:xfrm>
            </p:spPr>
            <p:txBody>
              <a:bodyPr/>
              <a:lstStyle/>
              <a:p>
                <a:r>
                  <a:rPr lang="en-US" dirty="0"/>
                  <a:t>The LCS problem has an optimal-substructure property, however, as the following theorem will show.</a:t>
                </a:r>
              </a:p>
              <a:p>
                <a:r>
                  <a:rPr lang="en-US" dirty="0"/>
                  <a:t>As we shall see, the natural classes of </a:t>
                </a:r>
                <a:r>
                  <a:rPr lang="en-US" dirty="0" err="1"/>
                  <a:t>subproblems</a:t>
                </a:r>
                <a:r>
                  <a:rPr lang="en-US" dirty="0"/>
                  <a:t> correspond to pairs of “prefixes” of the two input sequences.</a:t>
                </a:r>
              </a:p>
              <a:p>
                <a:r>
                  <a:rPr lang="en-US" dirty="0"/>
                  <a:t>To be precise, given a sequence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we define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US" dirty="0"/>
                  <a:t> prefix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=0,1,..,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being an empty sequence.</a:t>
                </a:r>
              </a:p>
              <a:p>
                <a:r>
                  <a:rPr lang="en-US" dirty="0"/>
                  <a:t>For example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9282"/>
                <a:ext cx="10515600" cy="5508718"/>
              </a:xfrm>
              <a:blipFill>
                <a:blip r:embed="rId2"/>
                <a:stretch>
                  <a:fillRect l="-1043" t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06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Theorem: Optimal Substructure of LCS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397966"/>
              </a:xfrm>
            </p:spPr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two sequences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being any LCS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Its not necessary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implies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and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implies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and LCS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/>
                  <a:t>We will prove this theorem visually by example in the next slide.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397966"/>
              </a:xfrm>
              <a:blipFill>
                <a:blip r:embed="rId2"/>
                <a:stretch>
                  <a:fillRect l="-1043" t="-1806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8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Proof of the Previous Theorem(2-3)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516"/>
                <a:ext cx="10515600" cy="5441483"/>
              </a:xfrm>
            </p:spPr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which is an LCS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and we can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This is true since if we remove the last character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which is ‘B’,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will remain the same.</a:t>
                </a:r>
              </a:p>
              <a:p>
                <a:r>
                  <a:rPr lang="en-US" dirty="0"/>
                  <a:t>Now suppose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US" b="0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dirty="0"/>
                  <a:t>Now again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/>
                  <a:t> and we can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an LCS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since we remove the last character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which is ‘C’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remain the same.</a:t>
                </a:r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is also an LCS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516"/>
                <a:ext cx="10515600" cy="5441483"/>
              </a:xfrm>
              <a:blipFill>
                <a:blip r:embed="rId2"/>
                <a:stretch>
                  <a:fillRect l="-1043" t="-1792" r="-1623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7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Proof of the Previous Theorem(2-3)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532437"/>
              </a:xfrm>
            </p:spPr>
            <p:txBody>
              <a:bodyPr/>
              <a:lstStyle/>
              <a:p>
                <a:r>
                  <a:rPr lang="en-US" dirty="0"/>
                  <a:t>From our previous discussion we can state that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then we must solve two </a:t>
                </a:r>
                <a:r>
                  <a:rPr lang="en-US" dirty="0" err="1"/>
                  <a:t>subproblems</a:t>
                </a:r>
                <a:r>
                  <a:rPr lang="en-US" dirty="0"/>
                  <a:t>: finding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Whichever one is longer is an LCS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From previous slide, if we consider again the case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get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this case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which is (sub)optimal.</a:t>
                </a:r>
              </a:p>
              <a:p>
                <a:r>
                  <a:rPr lang="en-US" dirty="0"/>
                  <a:t>Now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the prefix(sequence)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and the LCS of this two sequence we can see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en-US" dirty="0"/>
                  <a:t> with length being 0.</a:t>
                </a:r>
              </a:p>
              <a:p>
                <a:r>
                  <a:rPr lang="en-US" dirty="0"/>
                  <a:t>On the other hand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then the LCS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with length being 1 and is (sub) optimal </a:t>
                </a:r>
                <a:r>
                  <a:rPr lang="en-US" dirty="0" err="1"/>
                  <a:t>i.e</a:t>
                </a:r>
                <a:r>
                  <a:rPr lang="en-US" dirty="0"/>
                  <a:t> larger than the previous case.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532437"/>
              </a:xfrm>
              <a:blipFill>
                <a:blip r:embed="rId2"/>
                <a:stretch>
                  <a:fillRect l="-1043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5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E74A6BEF49944695A691866FFF2783" ma:contentTypeVersion="2" ma:contentTypeDescription="Create a new document." ma:contentTypeScope="" ma:versionID="ab4eea42cec3be5bf0e33c7fcfef8627">
  <xsd:schema xmlns:xsd="http://www.w3.org/2001/XMLSchema" xmlns:xs="http://www.w3.org/2001/XMLSchema" xmlns:p="http://schemas.microsoft.com/office/2006/metadata/properties" xmlns:ns2="ddad7c78-200c-4a0f-b72a-670a50d0d35d" targetNamespace="http://schemas.microsoft.com/office/2006/metadata/properties" ma:root="true" ma:fieldsID="9e3a370057c3683a263baa8d9dd102f4" ns2:_="">
    <xsd:import namespace="ddad7c78-200c-4a0f-b72a-670a50d0d3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d7c78-200c-4a0f-b72a-670a50d0d3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160E5A-FD7A-49E6-9220-E23371DF97F4}"/>
</file>

<file path=customXml/itemProps2.xml><?xml version="1.0" encoding="utf-8"?>
<ds:datastoreItem xmlns:ds="http://schemas.openxmlformats.org/officeDocument/2006/customXml" ds:itemID="{3EB2C477-DE9A-46E6-9D5E-F84D3D2958F7}"/>
</file>

<file path=customXml/itemProps3.xml><?xml version="1.0" encoding="utf-8"?>
<ds:datastoreItem xmlns:ds="http://schemas.openxmlformats.org/officeDocument/2006/customXml" ds:itemID="{013CFF66-0322-4B2B-9402-822EF53470B4}"/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565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Office Theme</vt:lpstr>
      <vt:lpstr>Dynamic Programming-3</vt:lpstr>
      <vt:lpstr>The Longest Common Subsequence Problem</vt:lpstr>
      <vt:lpstr>A Formal Mathematical Definition of LCS</vt:lpstr>
      <vt:lpstr>A Formal Mathematical Definition of LCS(Continued)</vt:lpstr>
      <vt:lpstr>The Brute Force Approach</vt:lpstr>
      <vt:lpstr>Characterizing the Optimal Substructure Property.</vt:lpstr>
      <vt:lpstr>Theorem: Optimal Substructure of LCS</vt:lpstr>
      <vt:lpstr>Proof of the Previous Theorem(2-3)</vt:lpstr>
      <vt:lpstr>Proof of the Previous Theorem(2-3)</vt:lpstr>
      <vt:lpstr>Proof of the Previous Theorem(1)</vt:lpstr>
      <vt:lpstr>The Overlapping Substructure</vt:lpstr>
      <vt:lpstr>Establishing a Recurrence Relation</vt:lpstr>
      <vt:lpstr>Computing the Length of LCS</vt:lpstr>
      <vt:lpstr>PowerPoint Presentation</vt:lpstr>
      <vt:lpstr>The Runtime of the Previous Algorithm</vt:lpstr>
      <vt:lpstr>PowerPoint Presentation</vt:lpstr>
      <vt:lpstr>Reconstructing the Solution</vt:lpstr>
      <vt:lpstr>The Runtime of the Previous 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Programming-1</dc:title>
  <dc:creator>Md. Golam Shahriar</dc:creator>
  <cp:lastModifiedBy>Shahriar Saif</cp:lastModifiedBy>
  <cp:revision>53</cp:revision>
  <dcterms:created xsi:type="dcterms:W3CDTF">2020-08-10T08:23:18Z</dcterms:created>
  <dcterms:modified xsi:type="dcterms:W3CDTF">2021-11-22T13:48:15Z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0x01010026E74A6BEF49944695A691866FFF2783</vt:lpwstr>
  </property>
</Properties>
</file>