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2" r:id="rId8"/>
    <p:sldId id="262" r:id="rId9"/>
    <p:sldId id="263" r:id="rId10"/>
    <p:sldId id="264" r:id="rId11"/>
    <p:sldId id="265" r:id="rId12"/>
    <p:sldId id="273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7EF-9B07-4178-A71F-8D0D931F432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100D-F997-4593-B718-ADFC09DC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7EF-9B07-4178-A71F-8D0D931F432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100D-F997-4593-B718-ADFC09DC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7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7EF-9B07-4178-A71F-8D0D931F432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100D-F997-4593-B718-ADFC09DC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3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7EF-9B07-4178-A71F-8D0D931F432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100D-F997-4593-B718-ADFC09DC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7EF-9B07-4178-A71F-8D0D931F432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100D-F997-4593-B718-ADFC09DC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7EF-9B07-4178-A71F-8D0D931F432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100D-F997-4593-B718-ADFC09DC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7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7EF-9B07-4178-A71F-8D0D931F432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100D-F997-4593-B718-ADFC09DC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7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7EF-9B07-4178-A71F-8D0D931F432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100D-F997-4593-B718-ADFC09DC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8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7EF-9B07-4178-A71F-8D0D931F432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100D-F997-4593-B718-ADFC09DC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7EF-9B07-4178-A71F-8D0D931F432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100D-F997-4593-B718-ADFC09DC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7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7EF-9B07-4178-A71F-8D0D931F432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100D-F997-4593-B718-ADFC09DC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3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507EF-9B07-4178-A71F-8D0D931F432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6100D-F997-4593-B718-ADFC09DC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5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Lecture-6: </a:t>
            </a:r>
            <a:r>
              <a:rPr lang="en-US" dirty="0" smtClean="0"/>
              <a:t>Weighted Activity Scheduling </a:t>
            </a:r>
          </a:p>
          <a:p>
            <a:r>
              <a:rPr lang="en-US" dirty="0" smtClean="0"/>
              <a:t>Md. Golam </a:t>
            </a:r>
            <a:r>
              <a:rPr lang="en-US" dirty="0" err="1" smtClean="0"/>
              <a:t>Shahriar</a:t>
            </a:r>
            <a:r>
              <a:rPr lang="en-US" dirty="0" smtClean="0"/>
              <a:t>,</a:t>
            </a:r>
          </a:p>
          <a:p>
            <a:r>
              <a:rPr lang="en-US" dirty="0" smtClean="0"/>
              <a:t>Lecturer, Dept. of CSE, VU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614"/>
          </a:xfrm>
        </p:spPr>
        <p:txBody>
          <a:bodyPr/>
          <a:lstStyle/>
          <a:p>
            <a:r>
              <a:rPr lang="en-US" b="1" dirty="0" smtClean="0"/>
              <a:t>Our Recurrence Relation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86"/>
                <a:ext cx="10515600" cy="509201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And request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belongs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if and only if: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 smtClean="0"/>
              </a:p>
              <a:p>
                <a:r>
                  <a:rPr lang="en-US" sz="2400" dirty="0" smtClean="0">
                    <a:latin typeface="Consolas" panose="020B0609020204030204" pitchFamily="49" charset="0"/>
                  </a:rPr>
                  <a:t>Compute-Opt(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then</a:t>
                </a:r>
                <a:endParaRPr lang="en-US" sz="2400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return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else 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</a:rPr>
                  <a:t>   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Compute-Opt(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</a:rPr>
                  <a:t>),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Compute-Opt(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end</a:t>
                </a:r>
                <a:endParaRPr lang="en-US" sz="2400" dirty="0" smtClean="0"/>
              </a:p>
              <a:p>
                <a:r>
                  <a:rPr lang="en-US" dirty="0" smtClean="0"/>
                  <a:t>Initial call should be </a:t>
                </a:r>
                <a:r>
                  <a:rPr lang="en-US" dirty="0" smtClean="0">
                    <a:latin typeface="Consolas" panose="020B0609020204030204" pitchFamily="49" charset="0"/>
                  </a:rPr>
                  <a:t>Compute-Opt(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).</a:t>
                </a:r>
                <a:r>
                  <a:rPr lang="en-US" dirty="0" smtClean="0"/>
                  <a:t> Exponential runtime.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86"/>
                <a:ext cx="10515600" cy="5092010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5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8" y="650928"/>
            <a:ext cx="6085291" cy="51751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52" y="1453450"/>
            <a:ext cx="6043748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34"/>
            <a:ext cx="10515600" cy="1325563"/>
          </a:xfrm>
        </p:spPr>
        <p:txBody>
          <a:bodyPr/>
          <a:lstStyle/>
          <a:p>
            <a:r>
              <a:rPr lang="en-US" b="1" dirty="0" smtClean="0"/>
              <a:t>Why Naïve Recursive Algorithm is Bad (a worst extreme case)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6255"/>
                <a:ext cx="10515600" cy="5227093"/>
              </a:xfrm>
            </p:spPr>
            <p:txBody>
              <a:bodyPr/>
              <a:lstStyle/>
              <a:p>
                <a:r>
                  <a:rPr lang="en-US" dirty="0" smtClean="0"/>
                  <a:t>To take a more extreme </a:t>
                </a:r>
                <a:r>
                  <a:rPr lang="en-US" dirty="0"/>
                  <a:t>example, on a nicely layered instance like the one </a:t>
                </a:r>
                <a:r>
                  <a:rPr lang="en-US" dirty="0" smtClean="0"/>
                  <a:t>bellow,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2, 3, 4, . . .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we see that </a:t>
                </a:r>
                <a:r>
                  <a:rPr lang="en-US" dirty="0" smtClean="0">
                    <a:latin typeface="Consolas" panose="020B0609020204030204" pitchFamily="49" charset="0"/>
                  </a:rPr>
                  <a:t>Compute-Opt(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generates separate </a:t>
                </a:r>
                <a:r>
                  <a:rPr lang="en-US" dirty="0"/>
                  <a:t>recursive calls on problems of sizes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In other </a:t>
                </a:r>
                <a:r>
                  <a:rPr lang="en-US" dirty="0" smtClean="0"/>
                  <a:t>words, the </a:t>
                </a:r>
                <a:r>
                  <a:rPr lang="en-US" dirty="0"/>
                  <a:t>total number of calls made to </a:t>
                </a:r>
                <a:r>
                  <a:rPr lang="en-US" dirty="0">
                    <a:latin typeface="Consolas" panose="020B0609020204030204" pitchFamily="49" charset="0"/>
                  </a:rPr>
                  <a:t>Compute-Opt</a:t>
                </a:r>
                <a:r>
                  <a:rPr lang="en-US" dirty="0"/>
                  <a:t> on this instance will grow like the Fibonacci numbers, which increase </a:t>
                </a:r>
                <a:r>
                  <a:rPr lang="en-US" dirty="0" smtClean="0"/>
                  <a:t>exponentially.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6255"/>
                <a:ext cx="10515600" cy="5227093"/>
              </a:xfrm>
              <a:blipFill>
                <a:blip r:embed="rId2"/>
                <a:stretch>
                  <a:fillRect l="-1043" t="-1984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44" y="3849188"/>
            <a:ext cx="4818703" cy="27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185001"/>
          </a:xfrm>
        </p:spPr>
        <p:txBody>
          <a:bodyPr/>
          <a:lstStyle/>
          <a:p>
            <a:r>
              <a:rPr lang="en-US" b="1" dirty="0" smtClean="0"/>
              <a:t>Memoizing The Recursions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7612"/>
                <a:ext cx="10515600" cy="514994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previous algorithm </a:t>
                </a:r>
                <a:r>
                  <a:rPr lang="en-US" dirty="0" smtClean="0">
                    <a:latin typeface="Consolas" panose="020B0609020204030204" pitchFamily="49" charset="0"/>
                  </a:rPr>
                  <a:t>Compute-Opt </a:t>
                </a:r>
                <a:r>
                  <a:rPr lang="en-US" dirty="0" smtClean="0"/>
                  <a:t>solves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subproblems: </a:t>
                </a:r>
                <a:r>
                  <a:rPr lang="en-US" dirty="0" smtClean="0">
                    <a:latin typeface="Consolas" panose="020B0609020204030204" pitchFamily="49" charset="0"/>
                  </a:rPr>
                  <a:t>Compute-Opt(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)…Compute-Opt(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The fact that it runs in </a:t>
                </a:r>
                <a:r>
                  <a:rPr lang="en-US" dirty="0" smtClean="0"/>
                  <a:t>exponential time </a:t>
                </a:r>
                <a:r>
                  <a:rPr lang="en-US" dirty="0"/>
                  <a:t>as written is simply due to the spectacular redundancy in the number </a:t>
                </a:r>
                <a:r>
                  <a:rPr lang="en-US" dirty="0" smtClean="0"/>
                  <a:t>of times </a:t>
                </a:r>
                <a:r>
                  <a:rPr lang="en-US" dirty="0"/>
                  <a:t>it issues each of these calls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We could store the value </a:t>
                </a:r>
                <a:r>
                  <a:rPr lang="en-US" dirty="0" smtClean="0"/>
                  <a:t>of Compute-Opt </a:t>
                </a:r>
                <a:r>
                  <a:rPr lang="en-US" dirty="0"/>
                  <a:t>in a globally accessible place the first time we compute it </a:t>
                </a:r>
                <a:r>
                  <a:rPr lang="en-US" dirty="0" smtClean="0"/>
                  <a:t>and then </a:t>
                </a:r>
                <a:r>
                  <a:rPr lang="en-US" dirty="0"/>
                  <a:t>simply use this precomputed value in place of all future recursive </a:t>
                </a:r>
                <a:r>
                  <a:rPr lang="en-US" dirty="0" smtClean="0"/>
                  <a:t>calls. This technique </a:t>
                </a:r>
                <a:r>
                  <a:rPr lang="en-US" dirty="0"/>
                  <a:t>of saving values that have already been computed is </a:t>
                </a:r>
                <a:r>
                  <a:rPr lang="en-US" dirty="0" smtClean="0"/>
                  <a:t>referred to </a:t>
                </a:r>
                <a:r>
                  <a:rPr lang="en-US" dirty="0"/>
                  <a:t>as </a:t>
                </a:r>
                <a:r>
                  <a:rPr lang="en-US" i="1" dirty="0" smtClean="0"/>
                  <a:t>memoization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7612"/>
                <a:ext cx="10515600" cy="5149941"/>
              </a:xfrm>
              <a:blipFill>
                <a:blip r:embed="rId2"/>
                <a:stretch>
                  <a:fillRect l="-1043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1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34"/>
            <a:ext cx="10515600" cy="1167583"/>
          </a:xfrm>
        </p:spPr>
        <p:txBody>
          <a:bodyPr/>
          <a:lstStyle/>
          <a:p>
            <a:r>
              <a:rPr lang="en-US" b="1" dirty="0"/>
              <a:t>Memoizing The </a:t>
            </a:r>
            <a:r>
              <a:rPr lang="en-US" b="1" dirty="0" smtClean="0"/>
              <a:t>Recursions(contd.)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6616"/>
                <a:ext cx="10515600" cy="531222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We will use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that will be initialized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will hold a valid result as soon as its computed and we will reuse the result later. The initial call should be </a:t>
                </a:r>
                <a:r>
                  <a:rPr lang="en-US" dirty="0" smtClean="0">
                    <a:latin typeface="Consolas" panose="020B0609020204030204" pitchFamily="49" charset="0"/>
                  </a:rPr>
                  <a:t>M-Compute-Opt(n) </a:t>
                </a:r>
                <a:r>
                  <a:rPr lang="en-US" dirty="0" smtClean="0"/>
                  <a:t>to the following procedure:</a:t>
                </a:r>
              </a:p>
              <a:p>
                <a:r>
                  <a:rPr lang="en-US" sz="2600" dirty="0" smtClean="0">
                    <a:latin typeface="Consolas" panose="020B0609020204030204" pitchFamily="49" charset="0"/>
                  </a:rPr>
                  <a:t>M-Compute-Opt(j)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Consolas" panose="020B0609020204030204" pitchFamily="49" charset="0"/>
                  </a:rPr>
                  <a:t> </a:t>
                </a:r>
                <a:r>
                  <a:rPr lang="en-US" sz="2600" b="1" dirty="0" smtClean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600" b="1" dirty="0" smtClean="0">
                    <a:latin typeface="Consolas" panose="020B0609020204030204" pitchFamily="49" charset="0"/>
                  </a:rPr>
                  <a:t>then</a:t>
                </a:r>
                <a:endParaRPr lang="en-US" sz="2600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Consolas" panose="020B0609020204030204" pitchFamily="49" charset="0"/>
                  </a:rPr>
                  <a:t> </a:t>
                </a:r>
                <a:r>
                  <a:rPr lang="en-US" sz="2600" dirty="0" smtClean="0">
                    <a:latin typeface="Consolas" panose="020B0609020204030204" pitchFamily="49" charset="0"/>
                  </a:rPr>
                  <a:t>  </a:t>
                </a:r>
                <a:r>
                  <a:rPr lang="en-US" sz="2600" b="1" dirty="0" smtClean="0">
                    <a:latin typeface="Consolas" panose="020B06090202040302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600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Consolas" panose="020B0609020204030204" pitchFamily="49" charset="0"/>
                  </a:rPr>
                  <a:t> </a:t>
                </a:r>
                <a:r>
                  <a:rPr lang="en-US" sz="2600" b="1" dirty="0" smtClean="0">
                    <a:latin typeface="Consolas" panose="020B0609020204030204" pitchFamily="49" charset="0"/>
                  </a:rPr>
                  <a:t>elseif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z="26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600" b="1" dirty="0" smtClean="0">
                    <a:latin typeface="Consolas" panose="020B0609020204030204" pitchFamily="49" charset="0"/>
                  </a:rPr>
                  <a:t>then</a:t>
                </a:r>
                <a:endParaRPr lang="en-US" sz="2600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Consolas" panose="020B0609020204030204" pitchFamily="49" charset="0"/>
                  </a:rPr>
                  <a:t> </a:t>
                </a:r>
                <a:r>
                  <a:rPr lang="en-US" sz="2600" dirty="0" smtClean="0">
                    <a:latin typeface="Consolas" panose="020B0609020204030204" pitchFamily="49" charset="0"/>
                  </a:rPr>
                  <a:t>  </a:t>
                </a:r>
                <a:r>
                  <a:rPr lang="en-US" sz="2600" b="1" dirty="0" smtClean="0">
                    <a:latin typeface="Consolas" panose="020B06090202040302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Consolas" panose="020B0609020204030204" pitchFamily="49" charset="0"/>
                  </a:rPr>
                  <a:t> </a:t>
                </a:r>
                <a:r>
                  <a:rPr lang="en-US" sz="2600" b="1" dirty="0" smtClean="0">
                    <a:latin typeface="Consolas" panose="020B0609020204030204" pitchFamily="49" charset="0"/>
                  </a:rPr>
                  <a:t>else</a:t>
                </a:r>
                <a:endParaRPr lang="en-US" sz="2600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Consolas" panose="020B0609020204030204" pitchFamily="49" charset="0"/>
                  </a:rPr>
                  <a:t> </a:t>
                </a:r>
                <a:r>
                  <a:rPr lang="en-US" sz="2600" dirty="0" smtClean="0">
                    <a:latin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600" b="1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600" dirty="0" smtClean="0">
                    <a:latin typeface="Consolas" panose="020B0609020204030204" pitchFamily="49" charset="0"/>
                  </a:rPr>
                  <a:t>M-Compute-Opt(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latin typeface="Consolas" panose="020B0609020204030204" pitchFamily="49" charset="0"/>
                  </a:rPr>
                  <a:t>), M-Compute-Opt(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600" dirty="0" smtClean="0">
                    <a:latin typeface="Consolas" panose="020B06090202040302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600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Consolas" panose="020B0609020204030204" pitchFamily="49" charset="0"/>
                  </a:rPr>
                  <a:t> </a:t>
                </a:r>
                <a:r>
                  <a:rPr lang="en-US" sz="2600" b="1" dirty="0" smtClean="0">
                    <a:latin typeface="Consolas" panose="020B0609020204030204" pitchFamily="49" charset="0"/>
                  </a:rPr>
                  <a:t>end</a:t>
                </a:r>
                <a:endParaRPr lang="en-US" sz="2600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Consolas" panose="020B0609020204030204" pitchFamily="49" charset="0"/>
                  </a:rPr>
                  <a:t> </a:t>
                </a:r>
                <a:r>
                  <a:rPr lang="en-US" sz="2600" b="1" dirty="0" smtClean="0">
                    <a:latin typeface="Consolas" panose="020B0609020204030204" pitchFamily="49" charset="0"/>
                  </a:rPr>
                  <a:t>return</a:t>
                </a:r>
                <a:r>
                  <a:rPr lang="en-US" sz="2600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dirty="0" smtClean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6616"/>
                <a:ext cx="10515600" cy="5312229"/>
              </a:xfrm>
              <a:blipFill rotWithShape="0">
                <a:blip r:embed="rId2"/>
                <a:stretch>
                  <a:fillRect l="-928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0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7611"/>
          </a:xfrm>
        </p:spPr>
        <p:txBody>
          <a:bodyPr/>
          <a:lstStyle/>
          <a:p>
            <a:r>
              <a:rPr lang="en-US" b="1" dirty="0" smtClean="0"/>
              <a:t>Analyzing the Memoized Version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6687"/>
                <a:ext cx="10515600" cy="55853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time spent in a single call to </a:t>
                </a:r>
                <a:r>
                  <a:rPr lang="en-US" dirty="0">
                    <a:latin typeface="Consolas" panose="020B0609020204030204" pitchFamily="49" charset="0"/>
                  </a:rPr>
                  <a:t>M-Compute-Opt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excluding </a:t>
                </a:r>
                <a:r>
                  <a:rPr lang="en-US" dirty="0" smtClean="0"/>
                  <a:t>the time </a:t>
                </a:r>
                <a:r>
                  <a:rPr lang="en-US" dirty="0"/>
                  <a:t>spent in recursive calls it generates. So the running time is bounded by </a:t>
                </a:r>
                <a:r>
                  <a:rPr lang="en-US" dirty="0" smtClean="0"/>
                  <a:t>a constant </a:t>
                </a:r>
                <a:r>
                  <a:rPr lang="en-US" dirty="0"/>
                  <a:t>times the number of calls ever issued to </a:t>
                </a:r>
                <a:r>
                  <a:rPr lang="en-US" dirty="0" smtClean="0">
                    <a:latin typeface="Consolas" panose="020B0609020204030204" pitchFamily="49" charset="0"/>
                  </a:rPr>
                  <a:t>M-Compute-Opt. </a:t>
                </a:r>
                <a:r>
                  <a:rPr lang="en-US" dirty="0" smtClean="0"/>
                  <a:t>Since the implementation </a:t>
                </a:r>
                <a:r>
                  <a:rPr lang="en-US" dirty="0"/>
                  <a:t>itself gives no explicit upper bound on this number of </a:t>
                </a:r>
                <a:r>
                  <a:rPr lang="en-US" dirty="0" smtClean="0"/>
                  <a:t>calls, we </a:t>
                </a:r>
                <a:r>
                  <a:rPr lang="en-US" dirty="0"/>
                  <a:t>try to find a bound by looking for a good measure of “progress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The most useful progress measure here is the number of entries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that are </a:t>
                </a:r>
                <a:r>
                  <a:rPr lang="en-US" dirty="0"/>
                  <a:t>not “empty.” Initially this number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; but each time the procedure </a:t>
                </a:r>
                <a:r>
                  <a:rPr lang="en-US" dirty="0" smtClean="0"/>
                  <a:t>invokes the </a:t>
                </a:r>
                <a:r>
                  <a:rPr lang="en-US" dirty="0"/>
                  <a:t>recurrence, issuing two recursive calls to </a:t>
                </a:r>
                <a:r>
                  <a:rPr lang="en-US" dirty="0">
                    <a:latin typeface="Consolas" panose="020B0609020204030204" pitchFamily="49" charset="0"/>
                  </a:rPr>
                  <a:t>M-Compute-Opt</a:t>
                </a:r>
                <a:r>
                  <a:rPr lang="en-US" dirty="0"/>
                  <a:t>, it fills in a </a:t>
                </a:r>
                <a:r>
                  <a:rPr lang="en-US" dirty="0" smtClean="0"/>
                  <a:t>new entry</a:t>
                </a:r>
                <a:r>
                  <a:rPr lang="en-US" dirty="0"/>
                  <a:t>, and hence increases the number of filled-in entries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Thus the procedure makes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and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dirty="0" smtClean="0"/>
                  <a:t>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plus sorting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which yields a worst case upper bound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6687"/>
                <a:ext cx="10515600" cy="5585370"/>
              </a:xfrm>
              <a:blipFill>
                <a:blip r:embed="rId2"/>
                <a:stretch>
                  <a:fillRect l="-1043" t="-2620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2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43"/>
            <a:ext cx="10515600" cy="105437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Computing the Optimal Solution Iteratively(bottom up DP)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2483"/>
                <a:ext cx="10515600" cy="5480866"/>
              </a:xfrm>
            </p:spPr>
            <p:txBody>
              <a:bodyPr/>
              <a:lstStyle/>
              <a:p>
                <a:r>
                  <a:rPr lang="en-US" dirty="0" smtClean="0"/>
                  <a:t>Again we will make use of the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with same assumptions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</a:rPr>
                  <a:t>Iterative-Compute-Opt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latin typeface="Consolas" panose="020B0609020204030204" pitchFamily="49" charset="0"/>
                  </a:rPr>
                  <a:t>to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do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 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end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>
                  <a:latin typeface="Consolas" panose="020B0609020204030204" pitchFamily="49" charset="0"/>
                </a:endParaRPr>
              </a:p>
              <a:p>
                <a:r>
                  <a:rPr lang="en-US" dirty="0" smtClean="0"/>
                  <a:t>The runtime analysis is exactly similar to the memoized recursive version which we shown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2483"/>
                <a:ext cx="10515600" cy="5480866"/>
              </a:xfrm>
              <a:blipFill rotWithShape="0">
                <a:blip r:embed="rId2"/>
                <a:stretch>
                  <a:fillRect l="-1159" t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42"/>
            <a:ext cx="10515600" cy="888909"/>
          </a:xfrm>
        </p:spPr>
        <p:txBody>
          <a:bodyPr/>
          <a:lstStyle/>
          <a:p>
            <a:r>
              <a:rPr lang="en-US" b="1" dirty="0" smtClean="0"/>
              <a:t>Computing Optimal Solution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1189"/>
                <a:ext cx="10515600" cy="545474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So far we only computed the optimal value that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Now we will compute the optimal solution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latin typeface="Consolas" panose="020B0609020204030204" pitchFamily="49" charset="0"/>
                  </a:rPr>
                  <a:t>Find-Solution(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) //initial call should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then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</a:rPr>
                  <a:t>   </a:t>
                </a:r>
                <a:r>
                  <a:rPr lang="en-US" dirty="0" smtClean="0">
                    <a:latin typeface="Consolas" panose="020B0609020204030204" pitchFamily="49" charset="0"/>
                  </a:rPr>
                  <a:t>‘output nothing’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 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return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elseif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then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 print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 Find-Solution(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else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 Find-Solution(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then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r>
                  <a:rPr lang="en-US" dirty="0" smtClean="0"/>
                  <a:t>Here as well, the total number of recursive 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so the procedure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1189"/>
                <a:ext cx="10515600" cy="5454741"/>
              </a:xfrm>
              <a:blipFill rotWithShape="0">
                <a:blip r:embed="rId2"/>
                <a:stretch>
                  <a:fillRect l="-870" t="-12737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4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45" y="999786"/>
            <a:ext cx="9916909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Weighted Activity(interval) Scheduling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that a particular greedy algorithm produces an optimal </a:t>
            </a:r>
            <a:r>
              <a:rPr lang="en-US" dirty="0" smtClean="0"/>
              <a:t>solution to </a:t>
            </a:r>
            <a:r>
              <a:rPr lang="en-US" dirty="0"/>
              <a:t>the Interval Scheduling Problem, where the goal is to accept as large </a:t>
            </a:r>
            <a:r>
              <a:rPr lang="en-US" dirty="0" smtClean="0"/>
              <a:t>a set </a:t>
            </a:r>
            <a:r>
              <a:rPr lang="en-US" dirty="0"/>
              <a:t>of </a:t>
            </a:r>
            <a:r>
              <a:rPr lang="en-US" dirty="0" smtClean="0"/>
              <a:t>no overlapping </a:t>
            </a:r>
            <a:r>
              <a:rPr lang="en-US" dirty="0"/>
              <a:t>intervals as </a:t>
            </a:r>
            <a:r>
              <a:rPr lang="en-US" dirty="0" smtClean="0"/>
              <a:t>possible.</a:t>
            </a:r>
          </a:p>
          <a:p>
            <a:r>
              <a:rPr lang="en-US" dirty="0"/>
              <a:t>The Weighted Interval </a:t>
            </a:r>
            <a:r>
              <a:rPr lang="en-US" dirty="0" smtClean="0"/>
              <a:t>Scheduling Problem </a:t>
            </a:r>
            <a:r>
              <a:rPr lang="en-US" dirty="0"/>
              <a:t>is a strictly more general version, in which each interval has a </a:t>
            </a:r>
            <a:r>
              <a:rPr lang="en-US" dirty="0" smtClean="0"/>
              <a:t>certain </a:t>
            </a:r>
            <a:r>
              <a:rPr lang="en-US" i="1" dirty="0" smtClean="0"/>
              <a:t>value </a:t>
            </a:r>
            <a:r>
              <a:rPr lang="en-US" dirty="0"/>
              <a:t>(or </a:t>
            </a:r>
            <a:r>
              <a:rPr lang="en-US" i="1" dirty="0"/>
              <a:t>weight</a:t>
            </a:r>
            <a:r>
              <a:rPr lang="en-US" dirty="0"/>
              <a:t>), and we want to accept a set of maximum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greedy algorithm works for this more generalized version of the problem, which motivates us to look for a solution via dynamic programming.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00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47" y="2228682"/>
            <a:ext cx="702090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124041"/>
          </a:xfrm>
        </p:spPr>
        <p:txBody>
          <a:bodyPr/>
          <a:lstStyle/>
          <a:p>
            <a:r>
              <a:rPr lang="en-US" b="1" dirty="0" smtClean="0"/>
              <a:t>Designing a Recursive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9237"/>
                <a:ext cx="10515600" cy="5245734"/>
              </a:xfrm>
            </p:spPr>
            <p:txBody>
              <a:bodyPr/>
              <a:lstStyle/>
              <a:p>
                <a:r>
                  <a:rPr lang="en-US" dirty="0" smtClean="0"/>
                  <a:t>The problem that we studied previously is just a special case where each interval or activity has a weight 1.</a:t>
                </a:r>
              </a:p>
              <a:p>
                <a:r>
                  <a:rPr lang="en-US" dirty="0" smtClean="0"/>
                  <a:t>We use the following notation:</a:t>
                </a:r>
              </a:p>
              <a:p>
                <a:pPr lvl="1"/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requests,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Each request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specifying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Each interval now has a value or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Two intervals are compatible if they don’t overlap.</a:t>
                </a:r>
              </a:p>
              <a:p>
                <a:r>
                  <a:rPr lang="en-US" dirty="0" smtClean="0"/>
                  <a:t>The goal is now to select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of mutually compatible intervals and also 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9237"/>
                <a:ext cx="10515600" cy="5245734"/>
              </a:xfrm>
              <a:blipFill>
                <a:blip r:embed="rId2"/>
                <a:stretch>
                  <a:fillRect l="-1043" t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4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452"/>
            <a:ext cx="10515600" cy="1124040"/>
          </a:xfrm>
        </p:spPr>
        <p:txBody>
          <a:bodyPr/>
          <a:lstStyle/>
          <a:p>
            <a:r>
              <a:rPr lang="en-US" b="1" dirty="0"/>
              <a:t>Designing a Recursive </a:t>
            </a:r>
            <a:r>
              <a:rPr lang="en-US" b="1" dirty="0" smtClean="0"/>
              <a:t>Algorithm (contd.)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2151"/>
                <a:ext cx="10515600" cy="5350238"/>
              </a:xfrm>
            </p:spPr>
            <p:txBody>
              <a:bodyPr/>
              <a:lstStyle/>
              <a:p>
                <a:r>
                  <a:rPr lang="en-US" dirty="0" smtClean="0"/>
                  <a:t>Let’s suppose that the requests are sorted in order of non decreasing finish time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We’ll say a request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comes </a:t>
                </a:r>
                <a:r>
                  <a:rPr lang="en-US" i="1" dirty="0"/>
                  <a:t>before </a:t>
                </a:r>
                <a:r>
                  <a:rPr lang="en-US" dirty="0"/>
                  <a:t>a request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will define a very important quantity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 smtClean="0"/>
                  <a:t> for an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largest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are disjoint.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the leftmost interval that ends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begins.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if no request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is disjoint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2151"/>
                <a:ext cx="10515600" cy="5350238"/>
              </a:xfrm>
              <a:blipFill>
                <a:blip r:embed="rId2"/>
                <a:stretch>
                  <a:fillRect l="-1043" t="-1938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4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93" y="457200"/>
            <a:ext cx="8687399" cy="58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38703"/>
                <a:ext cx="10515600" cy="696184"/>
              </a:xfrm>
            </p:spPr>
            <p:txBody>
              <a:bodyPr/>
              <a:lstStyle/>
              <a:p>
                <a:r>
                  <a:rPr lang="en-US" b="1" dirty="0" smtClean="0"/>
                  <a:t>Computing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38703"/>
                <a:ext cx="10515600" cy="696184"/>
              </a:xfrm>
              <a:blipFill rotWithShape="0">
                <a:blip r:embed="rId2"/>
                <a:stretch>
                  <a:fillRect l="-2377" t="-28070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4886"/>
                <a:ext cx="10515600" cy="5724939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Compute(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e>
                    </m:d>
                  </m:oMath>
                </a14:m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</a:t>
                </a:r>
                <a:endPara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4886"/>
                <a:ext cx="10515600" cy="5724939"/>
              </a:xfrm>
              <a:blipFill rotWithShape="0">
                <a:blip r:embed="rId3"/>
                <a:stretch>
                  <a:fillRect l="-754" t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5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576"/>
            <a:ext cx="10515600" cy="1124041"/>
          </a:xfrm>
        </p:spPr>
        <p:txBody>
          <a:bodyPr/>
          <a:lstStyle/>
          <a:p>
            <a:r>
              <a:rPr lang="en-US" b="1" dirty="0"/>
              <a:t>Designing a Recursive Algorithm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8904"/>
                <a:ext cx="10515600" cy="5062855"/>
              </a:xfrm>
            </p:spPr>
            <p:txBody>
              <a:bodyPr/>
              <a:lstStyle/>
              <a:p>
                <a:r>
                  <a:rPr lang="en-US" dirty="0" smtClean="0"/>
                  <a:t>Now given an instance of the weighted activity scheduling problem, lets consider an optimal solution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Something completely obvious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Either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belongs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 or, it doesn’t.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 then no intervals indexed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can belong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, since they all overlaps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Moreover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 then we must include optimal solutions from remaining non overlapping intervals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 then we must compute optimal solution from the remaining intervals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which we could replace with a better one.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8904"/>
                <a:ext cx="10515600" cy="5062855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451"/>
            <a:ext cx="10515600" cy="115887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Optimal Solution’s Computational Structure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2778"/>
                <a:ext cx="10515600" cy="5332821"/>
              </a:xfrm>
            </p:spPr>
            <p:txBody>
              <a:bodyPr/>
              <a:lstStyle/>
              <a:p>
                <a:r>
                  <a:rPr lang="en-US" dirty="0" smtClean="0"/>
                  <a:t>In order to find the optimal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we need to find optimal solution to smaller sub problems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 2,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denote the optimal solution to the problem consisting of requests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denote the optimal value of it. Of course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optimal solution we are asking is precisely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with optimal value being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2778"/>
                <a:ext cx="10515600" cy="5332821"/>
              </a:xfrm>
              <a:blipFill>
                <a:blip r:embed="rId2"/>
                <a:stretch>
                  <a:fillRect l="-1043" t="-182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74A6BEF49944695A691866FFF2783" ma:contentTypeVersion="2" ma:contentTypeDescription="Create a new document." ma:contentTypeScope="" ma:versionID="ab4eea42cec3be5bf0e33c7fcfef8627">
  <xsd:schema xmlns:xsd="http://www.w3.org/2001/XMLSchema" xmlns:xs="http://www.w3.org/2001/XMLSchema" xmlns:p="http://schemas.microsoft.com/office/2006/metadata/properties" xmlns:ns2="ddad7c78-200c-4a0f-b72a-670a50d0d35d" targetNamespace="http://schemas.microsoft.com/office/2006/metadata/properties" ma:root="true" ma:fieldsID="9e3a370057c3683a263baa8d9dd102f4" ns2:_="">
    <xsd:import namespace="ddad7c78-200c-4a0f-b72a-670a50d0d3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d7c78-200c-4a0f-b72a-670a50d0d3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F1A001-9D9A-49DF-BB3E-09EC8E2FB5CC}"/>
</file>

<file path=customXml/itemProps2.xml><?xml version="1.0" encoding="utf-8"?>
<ds:datastoreItem xmlns:ds="http://schemas.openxmlformats.org/officeDocument/2006/customXml" ds:itemID="{2A167FAF-80F8-499F-9964-A1AE3D6B607E}"/>
</file>

<file path=customXml/itemProps3.xml><?xml version="1.0" encoding="utf-8"?>
<ds:datastoreItem xmlns:ds="http://schemas.openxmlformats.org/officeDocument/2006/customXml" ds:itemID="{3E64645E-3E41-40CC-97B0-672077BE24D0}"/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508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Office Theme</vt:lpstr>
      <vt:lpstr>Dynamic Programming-1</vt:lpstr>
      <vt:lpstr>Weighted Activity(interval) Scheduling</vt:lpstr>
      <vt:lpstr>PowerPoint Presentation</vt:lpstr>
      <vt:lpstr>Designing a Recursive Algorithm</vt:lpstr>
      <vt:lpstr>Designing a Recursive Algorithm (contd.)</vt:lpstr>
      <vt:lpstr>PowerPoint Presentation</vt:lpstr>
      <vt:lpstr>Computing p(j)</vt:lpstr>
      <vt:lpstr>Designing a Recursive Algorithm (contd.)</vt:lpstr>
      <vt:lpstr>The Optimal Solution’s Computational Structure</vt:lpstr>
      <vt:lpstr>Our Recurrence Relation</vt:lpstr>
      <vt:lpstr>PowerPoint Presentation</vt:lpstr>
      <vt:lpstr>Why Naïve Recursive Algorithm is Bad (a worst extreme case)</vt:lpstr>
      <vt:lpstr>Memoizing The Recursions</vt:lpstr>
      <vt:lpstr>Memoizing The Recursions(contd.)</vt:lpstr>
      <vt:lpstr>Analyzing the Memoized Version</vt:lpstr>
      <vt:lpstr>Computing the Optimal Solution Iteratively(bottom up DP)</vt:lpstr>
      <vt:lpstr>Computing Optimal Solution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Programming-</dc:title>
  <dc:creator>Shahriar Saif</dc:creator>
  <cp:lastModifiedBy>Golam Shahriar</cp:lastModifiedBy>
  <cp:revision>76</cp:revision>
  <dcterms:created xsi:type="dcterms:W3CDTF">2021-07-03T16:52:46Z</dcterms:created>
  <dcterms:modified xsi:type="dcterms:W3CDTF">2021-10-24T11:44:19Z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0x01010026E74A6BEF49944695A691866FFF2783</vt:lpwstr>
  </property>
</Properties>
</file>