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2.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2" r:id="rId4"/>
    <p:sldId id="273" r:id="rId5"/>
    <p:sldId id="274" r:id="rId6"/>
    <p:sldId id="275" r:id="rId7"/>
    <p:sldId id="276" r:id="rId8"/>
    <p:sldId id="277" r:id="rId9"/>
    <p:sldId id="279" r:id="rId10"/>
    <p:sldId id="280" r:id="rId11"/>
    <p:sldId id="278" r:id="rId12"/>
    <p:sldId id="281" r:id="rId13"/>
    <p:sldId id="282" r:id="rId14"/>
    <p:sldId id="291" r:id="rId15"/>
    <p:sldId id="283" r:id="rId16"/>
    <p:sldId id="284" r:id="rId17"/>
    <p:sldId id="260" r:id="rId18"/>
    <p:sldId id="263" r:id="rId19"/>
    <p:sldId id="265" r:id="rId20"/>
    <p:sldId id="266" r:id="rId21"/>
    <p:sldId id="267" r:id="rId22"/>
    <p:sldId id="268" r:id="rId23"/>
    <p:sldId id="269" r:id="rId24"/>
    <p:sldId id="270" r:id="rId25"/>
    <p:sldId id="286" r:id="rId26"/>
    <p:sldId id="287" r:id="rId27"/>
    <p:sldId id="288" r:id="rId28"/>
    <p:sldId id="289" r:id="rId29"/>
    <p:sldId id="29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6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CB9295-A518-48A7-A42D-70C46253127D}" type="datetimeFigureOut">
              <a:rPr lang="en-US" smtClean="0"/>
              <a:t>09-Dec-21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DC867-EAF5-45C6-AD60-210277BFCCAD}" type="slidenum">
              <a:rPr lang="en-US" smtClean="0"/>
              <a:t>‹#›</a:t>
            </a:fld>
            <a:endParaRPr lang="en-US"/>
          </a:p>
        </p:txBody>
      </p:sp>
    </p:spTree>
    <p:extLst>
      <p:ext uri="{BB962C8B-B14F-4D97-AF65-F5344CB8AC3E}">
        <p14:creationId xmlns:p14="http://schemas.microsoft.com/office/powerpoint/2010/main" val="2245339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CB9295-A518-48A7-A42D-70C46253127D}" type="datetimeFigureOut">
              <a:rPr lang="en-US" smtClean="0"/>
              <a:t>09-Dec-21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DC867-EAF5-45C6-AD60-210277BFCCAD}" type="slidenum">
              <a:rPr lang="en-US" smtClean="0"/>
              <a:t>‹#›</a:t>
            </a:fld>
            <a:endParaRPr lang="en-US"/>
          </a:p>
        </p:txBody>
      </p:sp>
    </p:spTree>
    <p:extLst>
      <p:ext uri="{BB962C8B-B14F-4D97-AF65-F5344CB8AC3E}">
        <p14:creationId xmlns:p14="http://schemas.microsoft.com/office/powerpoint/2010/main" val="528774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CB9295-A518-48A7-A42D-70C46253127D}" type="datetimeFigureOut">
              <a:rPr lang="en-US" smtClean="0"/>
              <a:t>09-Dec-21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DC867-EAF5-45C6-AD60-210277BFCCAD}" type="slidenum">
              <a:rPr lang="en-US" smtClean="0"/>
              <a:t>‹#›</a:t>
            </a:fld>
            <a:endParaRPr lang="en-US"/>
          </a:p>
        </p:txBody>
      </p:sp>
    </p:spTree>
    <p:extLst>
      <p:ext uri="{BB962C8B-B14F-4D97-AF65-F5344CB8AC3E}">
        <p14:creationId xmlns:p14="http://schemas.microsoft.com/office/powerpoint/2010/main" val="1409234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CB9295-A518-48A7-A42D-70C46253127D}" type="datetimeFigureOut">
              <a:rPr lang="en-US" smtClean="0"/>
              <a:t>09-Dec-21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DC867-EAF5-45C6-AD60-210277BFCCAD}" type="slidenum">
              <a:rPr lang="en-US" smtClean="0"/>
              <a:t>‹#›</a:t>
            </a:fld>
            <a:endParaRPr lang="en-US"/>
          </a:p>
        </p:txBody>
      </p:sp>
    </p:spTree>
    <p:extLst>
      <p:ext uri="{BB962C8B-B14F-4D97-AF65-F5344CB8AC3E}">
        <p14:creationId xmlns:p14="http://schemas.microsoft.com/office/powerpoint/2010/main" val="2428876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3CB9295-A518-48A7-A42D-70C46253127D}" type="datetimeFigureOut">
              <a:rPr lang="en-US" smtClean="0"/>
              <a:t>09-Dec-21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DC867-EAF5-45C6-AD60-210277BFCCAD}" type="slidenum">
              <a:rPr lang="en-US" smtClean="0"/>
              <a:t>‹#›</a:t>
            </a:fld>
            <a:endParaRPr lang="en-US"/>
          </a:p>
        </p:txBody>
      </p:sp>
    </p:spTree>
    <p:extLst>
      <p:ext uri="{BB962C8B-B14F-4D97-AF65-F5344CB8AC3E}">
        <p14:creationId xmlns:p14="http://schemas.microsoft.com/office/powerpoint/2010/main" val="2599638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CB9295-A518-48A7-A42D-70C46253127D}" type="datetimeFigureOut">
              <a:rPr lang="en-US" smtClean="0"/>
              <a:t>09-Dec-21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EDC867-EAF5-45C6-AD60-210277BFCCAD}" type="slidenum">
              <a:rPr lang="en-US" smtClean="0"/>
              <a:t>‹#›</a:t>
            </a:fld>
            <a:endParaRPr lang="en-US"/>
          </a:p>
        </p:txBody>
      </p:sp>
    </p:spTree>
    <p:extLst>
      <p:ext uri="{BB962C8B-B14F-4D97-AF65-F5344CB8AC3E}">
        <p14:creationId xmlns:p14="http://schemas.microsoft.com/office/powerpoint/2010/main" val="1895234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CB9295-A518-48A7-A42D-70C46253127D}" type="datetimeFigureOut">
              <a:rPr lang="en-US" smtClean="0"/>
              <a:t>09-Dec-21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EDC867-EAF5-45C6-AD60-210277BFCCAD}" type="slidenum">
              <a:rPr lang="en-US" smtClean="0"/>
              <a:t>‹#›</a:t>
            </a:fld>
            <a:endParaRPr lang="en-US"/>
          </a:p>
        </p:txBody>
      </p:sp>
    </p:spTree>
    <p:extLst>
      <p:ext uri="{BB962C8B-B14F-4D97-AF65-F5344CB8AC3E}">
        <p14:creationId xmlns:p14="http://schemas.microsoft.com/office/powerpoint/2010/main" val="3232843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CB9295-A518-48A7-A42D-70C46253127D}" type="datetimeFigureOut">
              <a:rPr lang="en-US" smtClean="0"/>
              <a:t>09-Dec-21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EDC867-EAF5-45C6-AD60-210277BFCCAD}" type="slidenum">
              <a:rPr lang="en-US" smtClean="0"/>
              <a:t>‹#›</a:t>
            </a:fld>
            <a:endParaRPr lang="en-US"/>
          </a:p>
        </p:txBody>
      </p:sp>
    </p:spTree>
    <p:extLst>
      <p:ext uri="{BB962C8B-B14F-4D97-AF65-F5344CB8AC3E}">
        <p14:creationId xmlns:p14="http://schemas.microsoft.com/office/powerpoint/2010/main" val="2883935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B9295-A518-48A7-A42D-70C46253127D}" type="datetimeFigureOut">
              <a:rPr lang="en-US" smtClean="0"/>
              <a:t>09-Dec-21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EDC867-EAF5-45C6-AD60-210277BFCCAD}" type="slidenum">
              <a:rPr lang="en-US" smtClean="0"/>
              <a:t>‹#›</a:t>
            </a:fld>
            <a:endParaRPr lang="en-US"/>
          </a:p>
        </p:txBody>
      </p:sp>
    </p:spTree>
    <p:extLst>
      <p:ext uri="{BB962C8B-B14F-4D97-AF65-F5344CB8AC3E}">
        <p14:creationId xmlns:p14="http://schemas.microsoft.com/office/powerpoint/2010/main" val="2466655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CB9295-A518-48A7-A42D-70C46253127D}" type="datetimeFigureOut">
              <a:rPr lang="en-US" smtClean="0"/>
              <a:t>09-Dec-21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EDC867-EAF5-45C6-AD60-210277BFCCAD}" type="slidenum">
              <a:rPr lang="en-US" smtClean="0"/>
              <a:t>‹#›</a:t>
            </a:fld>
            <a:endParaRPr lang="en-US"/>
          </a:p>
        </p:txBody>
      </p:sp>
    </p:spTree>
    <p:extLst>
      <p:ext uri="{BB962C8B-B14F-4D97-AF65-F5344CB8AC3E}">
        <p14:creationId xmlns:p14="http://schemas.microsoft.com/office/powerpoint/2010/main" val="2531735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CB9295-A518-48A7-A42D-70C46253127D}" type="datetimeFigureOut">
              <a:rPr lang="en-US" smtClean="0"/>
              <a:t>09-Dec-21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EDC867-EAF5-45C6-AD60-210277BFCCAD}" type="slidenum">
              <a:rPr lang="en-US" smtClean="0"/>
              <a:t>‹#›</a:t>
            </a:fld>
            <a:endParaRPr lang="en-US"/>
          </a:p>
        </p:txBody>
      </p:sp>
    </p:spTree>
    <p:extLst>
      <p:ext uri="{BB962C8B-B14F-4D97-AF65-F5344CB8AC3E}">
        <p14:creationId xmlns:p14="http://schemas.microsoft.com/office/powerpoint/2010/main" val="2047423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CB9295-A518-48A7-A42D-70C46253127D}" type="datetimeFigureOut">
              <a:rPr lang="en-US" smtClean="0"/>
              <a:t>09-Dec-21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EDC867-EAF5-45C6-AD60-210277BFCCAD}" type="slidenum">
              <a:rPr lang="en-US" smtClean="0"/>
              <a:t>‹#›</a:t>
            </a:fld>
            <a:endParaRPr lang="en-US"/>
          </a:p>
        </p:txBody>
      </p:sp>
    </p:spTree>
    <p:extLst>
      <p:ext uri="{BB962C8B-B14F-4D97-AF65-F5344CB8AC3E}">
        <p14:creationId xmlns:p14="http://schemas.microsoft.com/office/powerpoint/2010/main" val="2993635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Graph </a:t>
            </a:r>
            <a:r>
              <a:rPr lang="en-US" dirty="0" smtClean="0"/>
              <a:t>Algorithms-2</a:t>
            </a:r>
            <a:endParaRPr lang="en-US" dirty="0"/>
          </a:p>
        </p:txBody>
      </p:sp>
      <p:sp>
        <p:nvSpPr>
          <p:cNvPr id="3" name="Subtitle 2"/>
          <p:cNvSpPr>
            <a:spLocks noGrp="1"/>
          </p:cNvSpPr>
          <p:nvPr>
            <p:ph type="subTitle" idx="1"/>
          </p:nvPr>
        </p:nvSpPr>
        <p:spPr/>
        <p:txBody>
          <a:bodyPr>
            <a:normAutofit/>
          </a:bodyPr>
          <a:lstStyle/>
          <a:p>
            <a:r>
              <a:rPr lang="en-US" dirty="0" smtClean="0"/>
              <a:t>Lecture-10 Connectivity </a:t>
            </a:r>
            <a:r>
              <a:rPr lang="en-US" dirty="0"/>
              <a:t>and Minimum Spanning Tree</a:t>
            </a:r>
          </a:p>
          <a:p>
            <a:r>
              <a:rPr lang="en-US" dirty="0"/>
              <a:t>Md. Golam </a:t>
            </a:r>
            <a:r>
              <a:rPr lang="en-US" dirty="0" err="1"/>
              <a:t>Shahriar</a:t>
            </a:r>
            <a:r>
              <a:rPr lang="en-US" dirty="0"/>
              <a:t>,</a:t>
            </a:r>
          </a:p>
          <a:p>
            <a:r>
              <a:rPr lang="en-US" dirty="0" smtClean="0"/>
              <a:t>Lecturer, </a:t>
            </a:r>
            <a:r>
              <a:rPr lang="en-US" dirty="0"/>
              <a:t>Dept. of CSE, VU</a:t>
            </a:r>
          </a:p>
        </p:txBody>
      </p:sp>
    </p:spTree>
    <p:extLst>
      <p:ext uri="{BB962C8B-B14F-4D97-AF65-F5344CB8AC3E}">
        <p14:creationId xmlns:p14="http://schemas.microsoft.com/office/powerpoint/2010/main" val="38082736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5844"/>
            <a:ext cx="10515600" cy="791322"/>
          </a:xfrm>
        </p:spPr>
        <p:txBody>
          <a:bodyPr>
            <a:normAutofit fontScale="90000"/>
          </a:bodyPr>
          <a:lstStyle/>
          <a:p>
            <a:r>
              <a:rPr lang="en-US" b="1" dirty="0"/>
              <a:t>Union-Find Disjoint Set Data Structure Operations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938120"/>
                <a:ext cx="10515600" cy="5771962"/>
              </a:xfrm>
            </p:spPr>
            <p:txBody>
              <a:bodyPr>
                <a:normAutofit/>
              </a:bodyPr>
              <a:lstStyle/>
              <a:p>
                <a:r>
                  <a:rPr lang="en-US" b="1" i="1" dirty="0"/>
                  <a:t>Make-Set(x): </a:t>
                </a:r>
                <a:r>
                  <a:rPr lang="en-US" dirty="0"/>
                  <a:t>creates a new set whose only member (and thus representative) is </a:t>
                </a:r>
                <a14:m>
                  <m:oMath xmlns:m="http://schemas.openxmlformats.org/officeDocument/2006/math">
                    <m:r>
                      <a:rPr lang="en-US" i="1" dirty="0" smtClean="0">
                        <a:latin typeface="Cambria Math" panose="02040503050406030204" pitchFamily="18" charset="0"/>
                      </a:rPr>
                      <m:t>𝑥</m:t>
                    </m:r>
                  </m:oMath>
                </a14:m>
                <a:r>
                  <a:rPr lang="en-US" dirty="0"/>
                  <a:t>. Since the sets are disjoint, we require that </a:t>
                </a:r>
                <a14:m>
                  <m:oMath xmlns:m="http://schemas.openxmlformats.org/officeDocument/2006/math">
                    <m:r>
                      <a:rPr lang="en-US" i="1" dirty="0" smtClean="0">
                        <a:latin typeface="Cambria Math" panose="02040503050406030204" pitchFamily="18" charset="0"/>
                      </a:rPr>
                      <m:t>𝑥</m:t>
                    </m:r>
                  </m:oMath>
                </a14:m>
                <a:r>
                  <a:rPr lang="en-US" dirty="0"/>
                  <a:t> not already be in some other set.</a:t>
                </a:r>
              </a:p>
              <a:p>
                <a:r>
                  <a:rPr lang="en-US" b="1" i="1" dirty="0"/>
                  <a:t>Union(x, y):</a:t>
                </a:r>
                <a:r>
                  <a:rPr lang="en-US" b="1" dirty="0"/>
                  <a:t> </a:t>
                </a:r>
                <a:r>
                  <a:rPr lang="en-US" dirty="0"/>
                  <a:t>unites the dynamic sets that contain </a:t>
                </a:r>
                <a14:m>
                  <m:oMath xmlns:m="http://schemas.openxmlformats.org/officeDocument/2006/math">
                    <m:r>
                      <a:rPr lang="en-US" i="1" dirty="0" smtClean="0">
                        <a:latin typeface="Cambria Math" panose="02040503050406030204" pitchFamily="18" charset="0"/>
                      </a:rPr>
                      <m:t>𝑥</m:t>
                    </m:r>
                  </m:oMath>
                </a14:m>
                <a:r>
                  <a:rPr lang="en-US" dirty="0"/>
                  <a:t> and </a:t>
                </a:r>
                <a14:m>
                  <m:oMath xmlns:m="http://schemas.openxmlformats.org/officeDocument/2006/math">
                    <m:r>
                      <a:rPr lang="en-US" i="1" dirty="0" smtClean="0">
                        <a:latin typeface="Cambria Math" panose="02040503050406030204" pitchFamily="18" charset="0"/>
                      </a:rPr>
                      <m:t>𝑦</m:t>
                    </m:r>
                  </m:oMath>
                </a14:m>
                <a:r>
                  <a:rPr lang="en-US" dirty="0"/>
                  <a:t>, say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𝑥</m:t>
                        </m:r>
                      </m:sub>
                    </m:sSub>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𝑦</m:t>
                        </m:r>
                      </m:sub>
                    </m:sSub>
                  </m:oMath>
                </a14:m>
                <a:r>
                  <a:rPr lang="en-US" dirty="0"/>
                  <a:t>, into a new set that is the union of these two sets. We assume that the two sets are disjoint prior to the operation. The representative of the resulting set is any member of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𝑥</m:t>
                        </m:r>
                      </m:sub>
                    </m:sSub>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𝑦</m:t>
                        </m:r>
                      </m:sub>
                    </m:sSub>
                    <m:r>
                      <a:rPr lang="en-US" b="0" i="0" smtClean="0">
                        <a:latin typeface="Cambria Math" panose="02040503050406030204" pitchFamily="18" charset="0"/>
                        <a:ea typeface="Cambria Math" panose="02040503050406030204" pitchFamily="18" charset="0"/>
                      </a:rPr>
                      <m:t>.</m:t>
                    </m:r>
                  </m:oMath>
                </a14:m>
                <a:endParaRPr lang="en-US" dirty="0"/>
              </a:p>
              <a:p>
                <a:r>
                  <a:rPr lang="en-US" b="1" i="1" dirty="0"/>
                  <a:t>Find-Set(x): </a:t>
                </a:r>
                <a:r>
                  <a:rPr lang="en-US" dirty="0"/>
                  <a:t>returns a “pointer” to the representative of the (unique) set containing </a:t>
                </a:r>
                <a14:m>
                  <m:oMath xmlns:m="http://schemas.openxmlformats.org/officeDocument/2006/math">
                    <m:r>
                      <a:rPr lang="en-US" i="1" dirty="0" smtClean="0">
                        <a:latin typeface="Cambria Math" panose="02040503050406030204" pitchFamily="18" charset="0"/>
                      </a:rPr>
                      <m:t>𝑥</m:t>
                    </m:r>
                  </m:oMath>
                </a14:m>
                <a:r>
                  <a:rPr lang="en-US" dirty="0"/>
                  <a:t>.</a:t>
                </a:r>
                <a:endParaRPr lang="en-US"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938120"/>
                <a:ext cx="10515600" cy="5771962"/>
              </a:xfrm>
              <a:blipFill>
                <a:blip r:embed="rId2"/>
                <a:stretch>
                  <a:fillRect l="-1043" t="-1795" r="-1507"/>
                </a:stretch>
              </a:blipFill>
            </p:spPr>
            <p:txBody>
              <a:bodyPr/>
              <a:lstStyle/>
              <a:p>
                <a:r>
                  <a:rPr lang="en-US">
                    <a:noFill/>
                  </a:rPr>
                  <a:t> </a:t>
                </a:r>
              </a:p>
            </p:txBody>
          </p:sp>
        </mc:Fallback>
      </mc:AlternateContent>
    </p:spTree>
    <p:extLst>
      <p:ext uri="{BB962C8B-B14F-4D97-AF65-F5344CB8AC3E}">
        <p14:creationId xmlns:p14="http://schemas.microsoft.com/office/powerpoint/2010/main" val="16648021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5844"/>
            <a:ext cx="10515600" cy="1073710"/>
          </a:xfrm>
        </p:spPr>
        <p:txBody>
          <a:bodyPr>
            <a:normAutofit fontScale="90000"/>
          </a:bodyPr>
          <a:lstStyle/>
          <a:p>
            <a:r>
              <a:rPr lang="en-US" b="1" dirty="0"/>
              <a:t>Decomposing an Undirected Graph in Connected Components</a:t>
            </a:r>
          </a:p>
        </p:txBody>
      </p:sp>
      <p:sp>
        <p:nvSpPr>
          <p:cNvPr id="3" name="Content Placeholder 2"/>
          <p:cNvSpPr>
            <a:spLocks noGrp="1"/>
          </p:cNvSpPr>
          <p:nvPr>
            <p:ph idx="1"/>
          </p:nvPr>
        </p:nvSpPr>
        <p:spPr>
          <a:xfrm>
            <a:off x="838200" y="1153272"/>
            <a:ext cx="10515600" cy="5583703"/>
          </a:xfrm>
        </p:spPr>
        <p:txBody>
          <a:bodyPr/>
          <a:lstStyle/>
          <a:p>
            <a:r>
              <a:rPr lang="en-US" dirty="0"/>
              <a:t>One of the many applications of disjoint-set data structures arises in determining the connected components of an undirected graph.</a:t>
            </a:r>
          </a:p>
          <a:p>
            <a:r>
              <a:rPr lang="en-US" dirty="0"/>
              <a:t>Figure 21.1(a) of next slide, for example, shows a graph with four connected components.</a:t>
            </a:r>
          </a:p>
          <a:p>
            <a:r>
              <a:rPr lang="en-US" dirty="0"/>
              <a:t>The procedure </a:t>
            </a:r>
            <a:r>
              <a:rPr lang="en-US" i="1" dirty="0"/>
              <a:t>Connected-Components </a:t>
            </a:r>
            <a:r>
              <a:rPr lang="en-US" dirty="0"/>
              <a:t>that follows uses the disjoint-set operations to compute the connected components of a graph.</a:t>
            </a:r>
          </a:p>
          <a:p>
            <a:r>
              <a:rPr lang="en-US" dirty="0"/>
              <a:t>Once </a:t>
            </a:r>
            <a:r>
              <a:rPr lang="en-US" i="1" dirty="0"/>
              <a:t>Connected-Components</a:t>
            </a:r>
            <a:r>
              <a:rPr lang="en-US" dirty="0"/>
              <a:t> has preprocessed the graph, the procedure </a:t>
            </a:r>
            <a:r>
              <a:rPr lang="en-US" i="1" dirty="0"/>
              <a:t>Same-Component </a:t>
            </a:r>
            <a:r>
              <a:rPr lang="en-US" dirty="0"/>
              <a:t>answers queries about whether two vertices are in the same connected component.</a:t>
            </a:r>
            <a:endParaRPr lang="en-US" i="1" dirty="0"/>
          </a:p>
        </p:txBody>
      </p:sp>
    </p:spTree>
    <p:extLst>
      <p:ext uri="{BB962C8B-B14F-4D97-AF65-F5344CB8AC3E}">
        <p14:creationId xmlns:p14="http://schemas.microsoft.com/office/powerpoint/2010/main" val="32965209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635" y="242048"/>
            <a:ext cx="10152529" cy="6266328"/>
          </a:xfrm>
          <a:prstGeom prst="rect">
            <a:avLst/>
          </a:prstGeom>
        </p:spPr>
      </p:pic>
    </p:spTree>
    <p:extLst>
      <p:ext uri="{BB962C8B-B14F-4D97-AF65-F5344CB8AC3E}">
        <p14:creationId xmlns:p14="http://schemas.microsoft.com/office/powerpoint/2010/main" val="40560866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396"/>
            <a:ext cx="10515600" cy="1087157"/>
          </a:xfrm>
        </p:spPr>
        <p:txBody>
          <a:bodyPr/>
          <a:lstStyle/>
          <a:p>
            <a:r>
              <a:rPr lang="en-US" b="1" dirty="0"/>
              <a:t>The Algorithms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01188"/>
                <a:ext cx="10515600" cy="5556811"/>
              </a:xfrm>
            </p:spPr>
            <p:txBody>
              <a:bodyPr>
                <a:normAutofit/>
              </a:bodyPr>
              <a:lstStyle/>
              <a:p>
                <a:r>
                  <a:rPr lang="en-US" sz="2400" dirty="0" smtClean="0">
                    <a:latin typeface="Consolas" panose="020B0609020204030204" pitchFamily="49" charset="0"/>
                    <a:cs typeface="Consolas" panose="020B0609020204030204" pitchFamily="49" charset="0"/>
                  </a:rPr>
                  <a:t>Connected-Components(</a:t>
                </a:r>
                <a14:m>
                  <m:oMath xmlns:m="http://schemas.openxmlformats.org/officeDocument/2006/math">
                    <m:r>
                      <a:rPr lang="en-US" sz="2400" i="1" dirty="0" smtClean="0">
                        <a:latin typeface="Cambria Math" panose="02040503050406030204" pitchFamily="18" charset="0"/>
                        <a:cs typeface="Consolas" panose="020B0609020204030204" pitchFamily="49" charset="0"/>
                      </a:rPr>
                      <m:t>𝐺</m:t>
                    </m:r>
                  </m:oMath>
                </a14:m>
                <a:r>
                  <a:rPr lang="en-US" sz="2400" dirty="0" smtClean="0">
                    <a:latin typeface="Consolas" panose="020B0609020204030204" pitchFamily="49" charset="0"/>
                    <a:cs typeface="Consolas" panose="020B0609020204030204" pitchFamily="49" charset="0"/>
                  </a:rPr>
                  <a:t>)</a:t>
                </a:r>
                <a:endParaRPr lang="en-US" sz="2400" dirty="0">
                  <a:latin typeface="Consolas" panose="020B0609020204030204" pitchFamily="49" charset="0"/>
                  <a:cs typeface="Consolas" panose="020B0609020204030204" pitchFamily="49" charset="0"/>
                </a:endParaRPr>
              </a:p>
              <a:p>
                <a:pPr marL="457200" indent="-457200">
                  <a:buFont typeface="+mj-lt"/>
                  <a:buAutoNum type="arabicPeriod"/>
                </a:pPr>
                <a:r>
                  <a:rPr lang="en-US" sz="2400" dirty="0" smtClean="0">
                    <a:latin typeface="Consolas" panose="020B0609020204030204" pitchFamily="49" charset="0"/>
                    <a:cs typeface="Consolas" panose="020B0609020204030204" pitchFamily="49" charset="0"/>
                  </a:rPr>
                  <a:t> </a:t>
                </a:r>
                <a:r>
                  <a:rPr lang="en-US" sz="2400" b="1" dirty="0" smtClean="0">
                    <a:latin typeface="Consolas" panose="020B0609020204030204" pitchFamily="49" charset="0"/>
                    <a:cs typeface="Consolas" panose="020B0609020204030204" pitchFamily="49" charset="0"/>
                  </a:rPr>
                  <a:t>for </a:t>
                </a:r>
                <a:r>
                  <a:rPr lang="en-US" sz="2400" b="1" dirty="0">
                    <a:latin typeface="Consolas" panose="020B0609020204030204" pitchFamily="49" charset="0"/>
                    <a:cs typeface="Consolas" panose="020B0609020204030204" pitchFamily="49" charset="0"/>
                  </a:rPr>
                  <a:t>each</a:t>
                </a:r>
                <a:r>
                  <a:rPr lang="en-US" sz="2400" dirty="0">
                    <a:latin typeface="Consolas" panose="020B0609020204030204" pitchFamily="49" charset="0"/>
                    <a:cs typeface="Consolas" panose="020B0609020204030204" pitchFamily="49" charset="0"/>
                  </a:rPr>
                  <a:t> </a:t>
                </a:r>
                <a14:m>
                  <m:oMath xmlns:m="http://schemas.openxmlformats.org/officeDocument/2006/math">
                    <m:r>
                      <a:rPr lang="en-US" sz="2400" b="0" i="1" smtClean="0">
                        <a:latin typeface="Cambria Math" panose="02040503050406030204" pitchFamily="18" charset="0"/>
                        <a:cs typeface="Consolas" panose="020B0609020204030204" pitchFamily="49" charset="0"/>
                      </a:rPr>
                      <m:t>𝑣</m:t>
                    </m:r>
                    <m:r>
                      <a:rPr lang="en-US" sz="2400" b="0" i="1" smtClean="0">
                        <a:latin typeface="Cambria Math" panose="02040503050406030204" pitchFamily="18" charset="0"/>
                        <a:ea typeface="Cambria Math" panose="02040503050406030204" pitchFamily="18" charset="0"/>
                        <a:cs typeface="Consolas" panose="020B0609020204030204" pitchFamily="49" charset="0"/>
                      </a:rPr>
                      <m:t>∈</m:t>
                    </m:r>
                    <m:r>
                      <a:rPr lang="en-US" sz="2400" b="0" i="1" smtClean="0">
                        <a:latin typeface="Cambria Math" panose="02040503050406030204" pitchFamily="18" charset="0"/>
                        <a:ea typeface="Cambria Math" panose="02040503050406030204" pitchFamily="18" charset="0"/>
                        <a:cs typeface="Consolas" panose="020B0609020204030204" pitchFamily="49" charset="0"/>
                      </a:rPr>
                      <m:t>𝐺</m:t>
                    </m:r>
                    <m:r>
                      <a:rPr lang="en-US" sz="2400" b="0" i="1" smtClean="0">
                        <a:latin typeface="Cambria Math" panose="02040503050406030204" pitchFamily="18" charset="0"/>
                        <a:ea typeface="Cambria Math" panose="02040503050406030204" pitchFamily="18" charset="0"/>
                        <a:cs typeface="Consolas" panose="020B0609020204030204" pitchFamily="49" charset="0"/>
                      </a:rPr>
                      <m:t>.</m:t>
                    </m:r>
                    <m:r>
                      <a:rPr lang="en-US" sz="2400" b="0" i="1" smtClean="0">
                        <a:latin typeface="Cambria Math" panose="02040503050406030204" pitchFamily="18" charset="0"/>
                        <a:ea typeface="Cambria Math" panose="02040503050406030204" pitchFamily="18" charset="0"/>
                        <a:cs typeface="Consolas" panose="020B0609020204030204" pitchFamily="49" charset="0"/>
                      </a:rPr>
                      <m:t>𝑉</m:t>
                    </m:r>
                  </m:oMath>
                </a14:m>
                <a:endParaRPr lang="en-US" sz="2400" dirty="0">
                  <a:latin typeface="Consolas" panose="020B0609020204030204" pitchFamily="49" charset="0"/>
                  <a:cs typeface="Consolas" panose="020B0609020204030204" pitchFamily="49" charset="0"/>
                </a:endParaRPr>
              </a:p>
              <a:p>
                <a:pPr marL="457200" indent="-457200">
                  <a:buFont typeface="+mj-lt"/>
                  <a:buAutoNum type="arabicPeriod"/>
                </a:pPr>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 Make-Set(</a:t>
                </a:r>
                <a14:m>
                  <m:oMath xmlns:m="http://schemas.openxmlformats.org/officeDocument/2006/math">
                    <m:r>
                      <a:rPr lang="en-US" sz="2400" i="1" dirty="0" smtClean="0">
                        <a:latin typeface="Cambria Math" panose="02040503050406030204" pitchFamily="18" charset="0"/>
                        <a:cs typeface="Consolas" panose="020B0609020204030204" pitchFamily="49" charset="0"/>
                      </a:rPr>
                      <m:t>𝑣</m:t>
                    </m:r>
                  </m:oMath>
                </a14:m>
                <a:r>
                  <a:rPr lang="en-US" sz="2400" dirty="0" smtClean="0">
                    <a:latin typeface="Consolas" panose="020B0609020204030204" pitchFamily="49" charset="0"/>
                    <a:cs typeface="Consolas" panose="020B0609020204030204" pitchFamily="49" charset="0"/>
                  </a:rPr>
                  <a:t>)</a:t>
                </a:r>
                <a:endParaRPr lang="en-US" sz="2400" dirty="0">
                  <a:latin typeface="Consolas" panose="020B0609020204030204" pitchFamily="49" charset="0"/>
                  <a:cs typeface="Consolas" panose="020B0609020204030204" pitchFamily="49" charset="0"/>
                </a:endParaRPr>
              </a:p>
              <a:p>
                <a:pPr marL="457200" indent="-457200">
                  <a:buFont typeface="+mj-lt"/>
                  <a:buAutoNum type="arabicPeriod"/>
                </a:pPr>
                <a:r>
                  <a:rPr lang="en-US" sz="2400" dirty="0" smtClean="0">
                    <a:latin typeface="Consolas" panose="020B0609020204030204" pitchFamily="49" charset="0"/>
                    <a:cs typeface="Consolas" panose="020B0609020204030204" pitchFamily="49" charset="0"/>
                  </a:rPr>
                  <a:t> </a:t>
                </a:r>
                <a:r>
                  <a:rPr lang="en-US" sz="2400" b="1" dirty="0" smtClean="0">
                    <a:latin typeface="Consolas" panose="020B0609020204030204" pitchFamily="49" charset="0"/>
                    <a:cs typeface="Consolas" panose="020B0609020204030204" pitchFamily="49" charset="0"/>
                  </a:rPr>
                  <a:t>for </a:t>
                </a:r>
                <a:r>
                  <a:rPr lang="en-US" sz="2400" b="1" dirty="0">
                    <a:latin typeface="Consolas" panose="020B0609020204030204" pitchFamily="49" charset="0"/>
                    <a:cs typeface="Consolas" panose="020B0609020204030204" pitchFamily="49" charset="0"/>
                  </a:rPr>
                  <a:t>each</a:t>
                </a:r>
                <a:r>
                  <a:rPr lang="en-US" sz="2400" dirty="0">
                    <a:latin typeface="Consolas" panose="020B0609020204030204" pitchFamily="49" charset="0"/>
                    <a:cs typeface="Consolas" panose="020B0609020204030204" pitchFamily="49" charset="0"/>
                  </a:rPr>
                  <a:t> </a:t>
                </a:r>
                <a14:m>
                  <m:oMath xmlns:m="http://schemas.openxmlformats.org/officeDocument/2006/math">
                    <m:d>
                      <m:dPr>
                        <m:ctrlPr>
                          <a:rPr lang="en-US" sz="2400" b="0" i="1" smtClean="0">
                            <a:latin typeface="Cambria Math" panose="02040503050406030204" pitchFamily="18" charset="0"/>
                            <a:cs typeface="Consolas" panose="020B0609020204030204" pitchFamily="49" charset="0"/>
                          </a:rPr>
                        </m:ctrlPr>
                      </m:dPr>
                      <m:e>
                        <m:r>
                          <a:rPr lang="en-US" sz="2400" b="0" i="1" smtClean="0">
                            <a:latin typeface="Cambria Math" panose="02040503050406030204" pitchFamily="18" charset="0"/>
                            <a:cs typeface="Consolas" panose="020B0609020204030204" pitchFamily="49" charset="0"/>
                          </a:rPr>
                          <m:t>𝑢</m:t>
                        </m:r>
                        <m:r>
                          <a:rPr lang="en-US" sz="2400" b="0" i="1" smtClean="0">
                            <a:latin typeface="Cambria Math" panose="02040503050406030204" pitchFamily="18" charset="0"/>
                            <a:cs typeface="Consolas" panose="020B0609020204030204" pitchFamily="49" charset="0"/>
                          </a:rPr>
                          <m:t>,</m:t>
                        </m:r>
                        <m:r>
                          <a:rPr lang="en-US" sz="2400" b="0" i="1" smtClean="0">
                            <a:latin typeface="Cambria Math" panose="02040503050406030204" pitchFamily="18" charset="0"/>
                            <a:cs typeface="Consolas" panose="020B0609020204030204" pitchFamily="49" charset="0"/>
                          </a:rPr>
                          <m:t>𝑣</m:t>
                        </m:r>
                      </m:e>
                    </m:d>
                    <m:r>
                      <a:rPr lang="en-US" sz="2400" b="0" i="1" smtClean="0">
                        <a:latin typeface="Cambria Math" panose="02040503050406030204" pitchFamily="18" charset="0"/>
                        <a:ea typeface="Cambria Math" panose="02040503050406030204" pitchFamily="18" charset="0"/>
                        <a:cs typeface="Consolas" panose="020B0609020204030204" pitchFamily="49" charset="0"/>
                      </a:rPr>
                      <m:t>∈</m:t>
                    </m:r>
                    <m:r>
                      <a:rPr lang="en-US" sz="2400" b="0" i="1" smtClean="0">
                        <a:latin typeface="Cambria Math" panose="02040503050406030204" pitchFamily="18" charset="0"/>
                        <a:ea typeface="Cambria Math" panose="02040503050406030204" pitchFamily="18" charset="0"/>
                        <a:cs typeface="Consolas" panose="020B0609020204030204" pitchFamily="49" charset="0"/>
                      </a:rPr>
                      <m:t>𝐺</m:t>
                    </m:r>
                    <m:r>
                      <a:rPr lang="en-US" sz="2400" b="0" i="1" smtClean="0">
                        <a:latin typeface="Cambria Math" panose="02040503050406030204" pitchFamily="18" charset="0"/>
                        <a:ea typeface="Cambria Math" panose="02040503050406030204" pitchFamily="18" charset="0"/>
                        <a:cs typeface="Consolas" panose="020B0609020204030204" pitchFamily="49" charset="0"/>
                      </a:rPr>
                      <m:t>.</m:t>
                    </m:r>
                    <m:r>
                      <a:rPr lang="en-US" sz="2400" b="0" i="1" smtClean="0">
                        <a:latin typeface="Cambria Math" panose="02040503050406030204" pitchFamily="18" charset="0"/>
                        <a:ea typeface="Cambria Math" panose="02040503050406030204" pitchFamily="18" charset="0"/>
                        <a:cs typeface="Consolas" panose="020B0609020204030204" pitchFamily="49" charset="0"/>
                      </a:rPr>
                      <m:t>𝐸</m:t>
                    </m:r>
                  </m:oMath>
                </a14:m>
                <a:endParaRPr lang="en-US" sz="2400" dirty="0">
                  <a:latin typeface="Consolas" panose="020B0609020204030204" pitchFamily="49" charset="0"/>
                  <a:cs typeface="Consolas" panose="020B0609020204030204" pitchFamily="49" charset="0"/>
                </a:endParaRPr>
              </a:p>
              <a:p>
                <a:pPr marL="457200" indent="-457200">
                  <a:buFont typeface="+mj-lt"/>
                  <a:buAutoNum type="arabicPeriod"/>
                </a:pPr>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 </a:t>
                </a:r>
                <a:r>
                  <a:rPr lang="en-US" sz="2400" b="1" dirty="0" smtClean="0">
                    <a:latin typeface="Consolas" panose="020B0609020204030204" pitchFamily="49" charset="0"/>
                    <a:cs typeface="Consolas" panose="020B0609020204030204" pitchFamily="49" charset="0"/>
                  </a:rPr>
                  <a:t>if</a:t>
                </a:r>
                <a:r>
                  <a:rPr lang="en-US" sz="2400" dirty="0" smtClean="0">
                    <a:latin typeface="Consolas" panose="020B0609020204030204" pitchFamily="49" charset="0"/>
                    <a:cs typeface="Consolas" panose="020B0609020204030204" pitchFamily="49" charset="0"/>
                  </a:rPr>
                  <a:t> </a:t>
                </a:r>
                <a:r>
                  <a:rPr lang="en-US" sz="2400" dirty="0">
                    <a:latin typeface="Consolas" panose="020B0609020204030204" pitchFamily="49" charset="0"/>
                    <a:cs typeface="Consolas" panose="020B0609020204030204" pitchFamily="49" charset="0"/>
                  </a:rPr>
                  <a:t>Find-Set(</a:t>
                </a:r>
                <a14:m>
                  <m:oMath xmlns:m="http://schemas.openxmlformats.org/officeDocument/2006/math">
                    <m:r>
                      <a:rPr lang="en-US" sz="2400" i="1" dirty="0" smtClean="0">
                        <a:latin typeface="Cambria Math" panose="02040503050406030204" pitchFamily="18" charset="0"/>
                        <a:cs typeface="Consolas" panose="020B0609020204030204" pitchFamily="49" charset="0"/>
                      </a:rPr>
                      <m:t>𝑢</m:t>
                    </m:r>
                  </m:oMath>
                </a14:m>
                <a:r>
                  <a:rPr lang="en-US" sz="2400" dirty="0">
                    <a:latin typeface="Consolas" panose="020B0609020204030204" pitchFamily="49" charset="0"/>
                    <a:cs typeface="Consolas" panose="020B0609020204030204" pitchFamily="49" charset="0"/>
                  </a:rPr>
                  <a:t>)</a:t>
                </a:r>
                <a14:m>
                  <m:oMath xmlns:m="http://schemas.openxmlformats.org/officeDocument/2006/math">
                    <m:r>
                      <a:rPr lang="en-US" sz="2400" b="0" i="0" smtClean="0">
                        <a:latin typeface="Cambria Math" panose="02040503050406030204" pitchFamily="18" charset="0"/>
                        <a:ea typeface="Cambria Math" panose="02040503050406030204" pitchFamily="18" charset="0"/>
                        <a:cs typeface="Consolas" panose="020B0609020204030204" pitchFamily="49" charset="0"/>
                      </a:rPr>
                      <m:t> </m:t>
                    </m:r>
                    <m:r>
                      <a:rPr lang="en-US" sz="2400" i="1" smtClean="0">
                        <a:latin typeface="Cambria Math" panose="02040503050406030204" pitchFamily="18" charset="0"/>
                        <a:ea typeface="Cambria Math" panose="02040503050406030204" pitchFamily="18" charset="0"/>
                        <a:cs typeface="Consolas" panose="020B0609020204030204" pitchFamily="49" charset="0"/>
                      </a:rPr>
                      <m:t>≠</m:t>
                    </m:r>
                  </m:oMath>
                </a14:m>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Find-Set(</a:t>
                </a:r>
                <a14:m>
                  <m:oMath xmlns:m="http://schemas.openxmlformats.org/officeDocument/2006/math">
                    <m:r>
                      <a:rPr lang="en-US" sz="2400" i="1" dirty="0" smtClean="0">
                        <a:latin typeface="Cambria Math" panose="02040503050406030204" pitchFamily="18" charset="0"/>
                        <a:cs typeface="Consolas" panose="020B0609020204030204" pitchFamily="49" charset="0"/>
                      </a:rPr>
                      <m:t>𝑣</m:t>
                    </m:r>
                  </m:oMath>
                </a14:m>
                <a:r>
                  <a:rPr lang="en-US" sz="2400" dirty="0" smtClean="0">
                    <a:latin typeface="Consolas" panose="020B0609020204030204" pitchFamily="49" charset="0"/>
                    <a:cs typeface="Consolas" panose="020B0609020204030204" pitchFamily="49" charset="0"/>
                  </a:rPr>
                  <a:t>)</a:t>
                </a:r>
                <a:endParaRPr lang="en-US" sz="2400" dirty="0">
                  <a:latin typeface="Consolas" panose="020B0609020204030204" pitchFamily="49" charset="0"/>
                  <a:cs typeface="Consolas" panose="020B0609020204030204" pitchFamily="49" charset="0"/>
                </a:endParaRPr>
              </a:p>
              <a:p>
                <a:pPr marL="457200" indent="-457200">
                  <a:buFont typeface="+mj-lt"/>
                  <a:buAutoNum type="arabicPeriod"/>
                </a:pPr>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 Union(</a:t>
                </a:r>
                <a14:m>
                  <m:oMath xmlns:m="http://schemas.openxmlformats.org/officeDocument/2006/math">
                    <m:r>
                      <a:rPr lang="en-US" sz="2400" i="1" dirty="0" smtClean="0">
                        <a:latin typeface="Cambria Math" panose="02040503050406030204" pitchFamily="18" charset="0"/>
                        <a:cs typeface="Consolas" panose="020B0609020204030204" pitchFamily="49" charset="0"/>
                      </a:rPr>
                      <m:t>𝑢</m:t>
                    </m:r>
                    <m:r>
                      <a:rPr lang="en-US" sz="2400" i="1" dirty="0" smtClean="0">
                        <a:latin typeface="Cambria Math" panose="02040503050406030204" pitchFamily="18" charset="0"/>
                        <a:cs typeface="Consolas" panose="020B0609020204030204" pitchFamily="49" charset="0"/>
                      </a:rPr>
                      <m:t>,</m:t>
                    </m:r>
                    <m:r>
                      <a:rPr lang="en-US" sz="2400" i="1" dirty="0" smtClean="0">
                        <a:latin typeface="Cambria Math" panose="02040503050406030204" pitchFamily="18" charset="0"/>
                        <a:cs typeface="Consolas" panose="020B0609020204030204" pitchFamily="49" charset="0"/>
                      </a:rPr>
                      <m:t>𝑣</m:t>
                    </m:r>
                  </m:oMath>
                </a14:m>
                <a:r>
                  <a:rPr lang="en-US" sz="2400" dirty="0" smtClean="0">
                    <a:latin typeface="Consolas" panose="020B0609020204030204" pitchFamily="49" charset="0"/>
                    <a:cs typeface="Consolas" panose="020B0609020204030204" pitchFamily="49" charset="0"/>
                  </a:rPr>
                  <a:t>)</a:t>
                </a:r>
                <a:endParaRPr lang="en-US" sz="2400" dirty="0">
                  <a:latin typeface="Consolas" panose="020B0609020204030204" pitchFamily="49" charset="0"/>
                  <a:cs typeface="Consolas" panose="020B0609020204030204" pitchFamily="49" charset="0"/>
                </a:endParaRPr>
              </a:p>
              <a:p>
                <a:pPr marL="457200" indent="-457200">
                  <a:buFont typeface="+mj-lt"/>
                  <a:buAutoNum type="arabicPeriod"/>
                </a:pPr>
                <a:endParaRPr lang="en-US" sz="2400" dirty="0">
                  <a:latin typeface="Consolas" panose="020B0609020204030204" pitchFamily="49" charset="0"/>
                  <a:cs typeface="Consolas" panose="020B0609020204030204" pitchFamily="49" charset="0"/>
                </a:endParaRPr>
              </a:p>
              <a:p>
                <a:r>
                  <a:rPr lang="en-US" sz="2400" dirty="0">
                    <a:latin typeface="Consolas" panose="020B0609020204030204" pitchFamily="49" charset="0"/>
                    <a:cs typeface="Consolas" panose="020B0609020204030204" pitchFamily="49" charset="0"/>
                  </a:rPr>
                  <a:t>Same-Component(</a:t>
                </a:r>
                <a14:m>
                  <m:oMath xmlns:m="http://schemas.openxmlformats.org/officeDocument/2006/math">
                    <m:r>
                      <a:rPr lang="en-US" sz="2400" i="1" dirty="0" smtClean="0">
                        <a:latin typeface="Cambria Math" panose="02040503050406030204" pitchFamily="18" charset="0"/>
                        <a:cs typeface="Consolas" panose="020B0609020204030204" pitchFamily="49" charset="0"/>
                      </a:rPr>
                      <m:t>𝑢</m:t>
                    </m:r>
                    <m:r>
                      <a:rPr lang="en-US" sz="2400" i="1" dirty="0" smtClean="0">
                        <a:latin typeface="Cambria Math" panose="02040503050406030204" pitchFamily="18" charset="0"/>
                        <a:cs typeface="Consolas" panose="020B0609020204030204" pitchFamily="49" charset="0"/>
                      </a:rPr>
                      <m:t>, </m:t>
                    </m:r>
                    <m:r>
                      <a:rPr lang="en-US" sz="2400" i="1" dirty="0" smtClean="0">
                        <a:latin typeface="Cambria Math" panose="02040503050406030204" pitchFamily="18" charset="0"/>
                        <a:cs typeface="Consolas" panose="020B0609020204030204" pitchFamily="49" charset="0"/>
                      </a:rPr>
                      <m:t>𝑣</m:t>
                    </m:r>
                  </m:oMath>
                </a14:m>
                <a:r>
                  <a:rPr lang="en-US" sz="2400" dirty="0">
                    <a:latin typeface="Consolas" panose="020B0609020204030204" pitchFamily="49" charset="0"/>
                    <a:cs typeface="Consolas" panose="020B0609020204030204" pitchFamily="49" charset="0"/>
                  </a:rPr>
                  <a:t>)</a:t>
                </a:r>
              </a:p>
              <a:p>
                <a:pPr marL="457200" indent="-457200">
                  <a:buFont typeface="+mj-lt"/>
                  <a:buAutoNum type="arabicPeriod"/>
                </a:pPr>
                <a:r>
                  <a:rPr lang="en-US" sz="2400" dirty="0" smtClean="0">
                    <a:latin typeface="Consolas" panose="020B0609020204030204" pitchFamily="49" charset="0"/>
                    <a:cs typeface="Consolas" panose="020B0609020204030204" pitchFamily="49" charset="0"/>
                  </a:rPr>
                  <a:t> </a:t>
                </a:r>
                <a:r>
                  <a:rPr lang="en-US" sz="2400" b="1" dirty="0" smtClean="0">
                    <a:latin typeface="Consolas" panose="020B0609020204030204" pitchFamily="49" charset="0"/>
                    <a:cs typeface="Consolas" panose="020B0609020204030204" pitchFamily="49" charset="0"/>
                  </a:rPr>
                  <a:t>if</a:t>
                </a:r>
                <a:r>
                  <a:rPr lang="en-US" sz="2400" dirty="0" smtClean="0">
                    <a:latin typeface="Consolas" panose="020B0609020204030204" pitchFamily="49" charset="0"/>
                    <a:cs typeface="Consolas" panose="020B0609020204030204" pitchFamily="49" charset="0"/>
                  </a:rPr>
                  <a:t> </a:t>
                </a:r>
                <a:r>
                  <a:rPr lang="en-US" sz="2400" dirty="0">
                    <a:latin typeface="Consolas" panose="020B0609020204030204" pitchFamily="49" charset="0"/>
                    <a:cs typeface="Consolas" panose="020B0609020204030204" pitchFamily="49" charset="0"/>
                  </a:rPr>
                  <a:t>Find-Set(</a:t>
                </a:r>
                <a14:m>
                  <m:oMath xmlns:m="http://schemas.openxmlformats.org/officeDocument/2006/math">
                    <m:r>
                      <a:rPr lang="en-US" sz="2400" i="1" dirty="0" smtClean="0">
                        <a:latin typeface="Cambria Math" panose="02040503050406030204" pitchFamily="18" charset="0"/>
                        <a:cs typeface="Consolas" panose="020B0609020204030204" pitchFamily="49" charset="0"/>
                      </a:rPr>
                      <m:t>𝑢</m:t>
                    </m:r>
                  </m:oMath>
                </a14:m>
                <a:r>
                  <a:rPr lang="en-US" sz="2400" dirty="0">
                    <a:latin typeface="Consolas" panose="020B0609020204030204" pitchFamily="49" charset="0"/>
                    <a:cs typeface="Consolas" panose="020B0609020204030204" pitchFamily="49" charset="0"/>
                  </a:rPr>
                  <a:t>)</a:t>
                </a:r>
                <a14:m>
                  <m:oMath xmlns:m="http://schemas.openxmlformats.org/officeDocument/2006/math">
                    <m:r>
                      <a:rPr lang="en-US" sz="2400" b="0" i="0" smtClean="0">
                        <a:latin typeface="Cambria Math" panose="02040503050406030204" pitchFamily="18" charset="0"/>
                        <a:cs typeface="Consolas" panose="020B0609020204030204" pitchFamily="49" charset="0"/>
                      </a:rPr>
                      <m:t> </m:t>
                    </m:r>
                    <m:r>
                      <a:rPr lang="en-US" sz="2400" b="0" i="1" smtClean="0">
                        <a:latin typeface="Cambria Math" panose="02040503050406030204" pitchFamily="18" charset="0"/>
                        <a:cs typeface="Consolas" panose="020B0609020204030204" pitchFamily="49" charset="0"/>
                      </a:rPr>
                      <m:t>=</m:t>
                    </m:r>
                    <m:r>
                      <a:rPr lang="en-US" sz="2400" b="0" i="0" smtClean="0">
                        <a:latin typeface="Cambria Math" panose="02040503050406030204" pitchFamily="18" charset="0"/>
                        <a:cs typeface="Consolas" panose="020B0609020204030204" pitchFamily="49" charset="0"/>
                      </a:rPr>
                      <m:t> </m:t>
                    </m:r>
                  </m:oMath>
                </a14:m>
                <a:r>
                  <a:rPr lang="en-US" sz="2400" dirty="0">
                    <a:latin typeface="Consolas" panose="020B0609020204030204" pitchFamily="49" charset="0"/>
                    <a:cs typeface="Consolas" panose="020B0609020204030204" pitchFamily="49" charset="0"/>
                  </a:rPr>
                  <a:t>Find-Set(</a:t>
                </a:r>
                <a14:m>
                  <m:oMath xmlns:m="http://schemas.openxmlformats.org/officeDocument/2006/math">
                    <m:r>
                      <a:rPr lang="en-US" sz="2400" i="1" dirty="0" smtClean="0">
                        <a:latin typeface="Cambria Math" panose="02040503050406030204" pitchFamily="18" charset="0"/>
                        <a:cs typeface="Consolas" panose="020B0609020204030204" pitchFamily="49" charset="0"/>
                      </a:rPr>
                      <m:t>𝑣</m:t>
                    </m:r>
                  </m:oMath>
                </a14:m>
                <a:r>
                  <a:rPr lang="en-US" sz="2400" dirty="0">
                    <a:latin typeface="Consolas" panose="020B0609020204030204" pitchFamily="49" charset="0"/>
                    <a:cs typeface="Consolas" panose="020B0609020204030204" pitchFamily="49" charset="0"/>
                  </a:rPr>
                  <a:t>)</a:t>
                </a:r>
              </a:p>
              <a:p>
                <a:pPr marL="457200" indent="-457200">
                  <a:buFont typeface="+mj-lt"/>
                  <a:buAutoNum type="arabicPeriod"/>
                </a:pPr>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 </a:t>
                </a:r>
                <a:r>
                  <a:rPr lang="en-US" sz="2400" b="1" dirty="0" smtClean="0">
                    <a:latin typeface="Consolas" panose="020B0609020204030204" pitchFamily="49" charset="0"/>
                    <a:cs typeface="Consolas" panose="020B0609020204030204" pitchFamily="49" charset="0"/>
                  </a:rPr>
                  <a:t>return</a:t>
                </a:r>
                <a:r>
                  <a:rPr lang="en-US" sz="2400" dirty="0" smtClean="0">
                    <a:latin typeface="Consolas" panose="020B0609020204030204" pitchFamily="49" charset="0"/>
                    <a:cs typeface="Consolas" panose="020B0609020204030204" pitchFamily="49" charset="0"/>
                  </a:rPr>
                  <a:t> </a:t>
                </a:r>
                <a:r>
                  <a:rPr lang="en-US" sz="2400" dirty="0">
                    <a:latin typeface="Consolas" panose="020B0609020204030204" pitchFamily="49" charset="0"/>
                    <a:cs typeface="Consolas" panose="020B0609020204030204" pitchFamily="49" charset="0"/>
                  </a:rPr>
                  <a:t>TRUE</a:t>
                </a:r>
              </a:p>
              <a:p>
                <a:pPr marL="457200" indent="-457200">
                  <a:buFont typeface="+mj-lt"/>
                  <a:buAutoNum type="arabicPeriod"/>
                </a:pPr>
                <a:r>
                  <a:rPr lang="en-US" sz="2400" dirty="0" smtClean="0">
                    <a:latin typeface="Consolas" panose="020B0609020204030204" pitchFamily="49" charset="0"/>
                    <a:cs typeface="Consolas" panose="020B0609020204030204" pitchFamily="49" charset="0"/>
                  </a:rPr>
                  <a:t> </a:t>
                </a:r>
                <a:r>
                  <a:rPr lang="en-US" sz="2400" b="1" dirty="0" smtClean="0">
                    <a:latin typeface="Consolas" panose="020B0609020204030204" pitchFamily="49" charset="0"/>
                    <a:cs typeface="Consolas" panose="020B0609020204030204" pitchFamily="49" charset="0"/>
                  </a:rPr>
                  <a:t>else</a:t>
                </a:r>
                <a:r>
                  <a:rPr lang="en-US" sz="2400" dirty="0" smtClean="0">
                    <a:latin typeface="Consolas" panose="020B0609020204030204" pitchFamily="49" charset="0"/>
                    <a:cs typeface="Consolas" panose="020B0609020204030204" pitchFamily="49" charset="0"/>
                  </a:rPr>
                  <a:t> </a:t>
                </a:r>
                <a:r>
                  <a:rPr lang="en-US" sz="2400" b="1" dirty="0">
                    <a:latin typeface="Consolas" panose="020B0609020204030204" pitchFamily="49" charset="0"/>
                    <a:cs typeface="Consolas" panose="020B0609020204030204" pitchFamily="49" charset="0"/>
                  </a:rPr>
                  <a:t>return</a:t>
                </a:r>
                <a:r>
                  <a:rPr lang="en-US" sz="2400" dirty="0">
                    <a:latin typeface="Consolas" panose="020B0609020204030204" pitchFamily="49" charset="0"/>
                    <a:cs typeface="Consolas" panose="020B0609020204030204" pitchFamily="49" charset="0"/>
                  </a:rPr>
                  <a:t> FALSE</a:t>
                </a:r>
              </a:p>
              <a:p>
                <a:pPr marL="0" indent="0">
                  <a:buNone/>
                </a:pPr>
                <a:endParaRPr lang="en-US" sz="2400" dirty="0">
                  <a:latin typeface="Consolas" panose="020B0609020204030204" pitchFamily="49" charset="0"/>
                  <a:cs typeface="Consolas" panose="020B0609020204030204" pitchFamily="49"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01188"/>
                <a:ext cx="10515600" cy="5556811"/>
              </a:xfrm>
              <a:blipFill>
                <a:blip r:embed="rId2"/>
                <a:stretch>
                  <a:fillRect l="-870" t="-1535"/>
                </a:stretch>
              </a:blipFill>
            </p:spPr>
            <p:txBody>
              <a:bodyPr/>
              <a:lstStyle/>
              <a:p>
                <a:r>
                  <a:rPr lang="en-US">
                    <a:noFill/>
                  </a:rPr>
                  <a:t> </a:t>
                </a:r>
              </a:p>
            </p:txBody>
          </p:sp>
        </mc:Fallback>
      </mc:AlternateContent>
    </p:spTree>
    <p:extLst>
      <p:ext uri="{BB962C8B-B14F-4D97-AF65-F5344CB8AC3E}">
        <p14:creationId xmlns:p14="http://schemas.microsoft.com/office/powerpoint/2010/main" val="15862116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Runtime Analysis</a:t>
            </a:r>
            <a:endParaRPr lang="en-US"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latin typeface="Consolas" panose="020B0609020204030204" pitchFamily="49" charset="0"/>
                  </a:rPr>
                  <a:t>Make-Set </a:t>
                </a:r>
                <a:r>
                  <a:rPr lang="en-US" dirty="0" smtClean="0"/>
                  <a:t>takes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lg</m:t>
                        </m:r>
                      </m:fName>
                      <m:e>
                        <m:r>
                          <a:rPr lang="en-US" b="0" i="1" smtClean="0">
                            <a:latin typeface="Cambria Math" panose="02040503050406030204" pitchFamily="18" charset="0"/>
                          </a:rPr>
                          <m:t>𝑉</m:t>
                        </m:r>
                        <m:r>
                          <a:rPr lang="en-US" b="0" i="1" smtClean="0">
                            <a:latin typeface="Cambria Math" panose="02040503050406030204" pitchFamily="18" charset="0"/>
                          </a:rPr>
                          <m:t>)</m:t>
                        </m:r>
                      </m:e>
                    </m:func>
                    <m:r>
                      <a:rPr lang="en-US" b="0" i="1" smtClean="0">
                        <a:latin typeface="Cambria Math" panose="02040503050406030204" pitchFamily="18" charset="0"/>
                      </a:rPr>
                      <m:t> </m:t>
                    </m:r>
                  </m:oMath>
                </a14:m>
                <a:r>
                  <a:rPr lang="en-US" dirty="0" smtClean="0"/>
                  <a:t>time</a:t>
                </a:r>
              </a:p>
              <a:p>
                <a:r>
                  <a:rPr lang="en-US" dirty="0" smtClean="0">
                    <a:latin typeface="Consolas" panose="020B0609020204030204" pitchFamily="49" charset="0"/>
                  </a:rPr>
                  <a:t>Find-Set </a:t>
                </a:r>
                <a:r>
                  <a:rPr lang="en-US" dirty="0" smtClean="0"/>
                  <a:t>takes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lg</m:t>
                        </m:r>
                      </m:fName>
                      <m:e>
                        <m:r>
                          <a:rPr lang="en-US" b="0" i="1" smtClean="0">
                            <a:latin typeface="Cambria Math" panose="02040503050406030204" pitchFamily="18" charset="0"/>
                          </a:rPr>
                          <m:t>𝑉</m:t>
                        </m:r>
                      </m:e>
                    </m:func>
                    <m:r>
                      <a:rPr lang="en-US" b="0" i="1" smtClean="0">
                        <a:latin typeface="Cambria Math" panose="02040503050406030204" pitchFamily="18" charset="0"/>
                      </a:rPr>
                      <m:t>)</m:t>
                    </m:r>
                  </m:oMath>
                </a14:m>
                <a:r>
                  <a:rPr lang="en-US" dirty="0" smtClean="0">
                    <a:latin typeface="Consolas" panose="020B0609020204030204" pitchFamily="49" charset="0"/>
                  </a:rPr>
                  <a:t> </a:t>
                </a:r>
                <a:r>
                  <a:rPr lang="en-US" dirty="0" smtClean="0"/>
                  <a:t>time.</a:t>
                </a:r>
              </a:p>
              <a:p>
                <a:r>
                  <a:rPr lang="en-US" dirty="0" smtClean="0"/>
                  <a:t>So the </a:t>
                </a:r>
                <a:r>
                  <a:rPr lang="en-US" dirty="0" smtClean="0">
                    <a:latin typeface="Consolas" panose="020B0609020204030204" pitchFamily="49" charset="0"/>
                  </a:rPr>
                  <a:t>Connected-Components </a:t>
                </a:r>
                <a:r>
                  <a:rPr lang="en-US" dirty="0" smtClean="0"/>
                  <a:t>procedure takes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𝐸</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lg</m:t>
                        </m:r>
                      </m:fName>
                      <m:e>
                        <m:r>
                          <a:rPr lang="en-US" b="0" i="1" smtClean="0">
                            <a:latin typeface="Cambria Math" panose="02040503050406030204" pitchFamily="18" charset="0"/>
                          </a:rPr>
                          <m:t>𝑉</m:t>
                        </m:r>
                      </m:e>
                    </m:func>
                    <m:r>
                      <a:rPr lang="en-US" b="0" i="1" smtClean="0">
                        <a:latin typeface="Cambria Math" panose="02040503050406030204" pitchFamily="18" charset="0"/>
                      </a:rPr>
                      <m:t>)</m:t>
                    </m:r>
                  </m:oMath>
                </a14:m>
                <a:r>
                  <a:rPr lang="en-US" dirty="0" smtClean="0"/>
                  <a:t> time.</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719455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927847"/>
          </a:xfrm>
        </p:spPr>
        <p:txBody>
          <a:bodyPr/>
          <a:lstStyle/>
          <a:p>
            <a:r>
              <a:rPr lang="en-US" b="1" dirty="0"/>
              <a:t>Minimum Spanning Tree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153272"/>
                <a:ext cx="10515600" cy="5529916"/>
              </a:xfrm>
            </p:spPr>
            <p:txBody>
              <a:bodyPr/>
              <a:lstStyle/>
              <a:p>
                <a:r>
                  <a:rPr lang="en-US" dirty="0"/>
                  <a:t>Given a connected undirected graph </a:t>
                </a:r>
                <a14:m>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oMath>
                </a14:m>
                <a:r>
                  <a:rPr lang="en-US" dirty="0"/>
                  <a:t> and a weight function </a:t>
                </a:r>
                <a14:m>
                  <m:oMath xmlns:m="http://schemas.openxmlformats.org/officeDocument/2006/math">
                    <m:r>
                      <a:rPr lang="en-US" b="0" i="1" smtClean="0">
                        <a:latin typeface="Cambria Math" panose="02040503050406030204" pitchFamily="18" charset="0"/>
                      </a:rPr>
                      <m:t>𝑤</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𝑣</m:t>
                        </m:r>
                      </m:e>
                    </m:d>
                  </m:oMath>
                </a14:m>
                <a:r>
                  <a:rPr lang="en-US" dirty="0"/>
                  <a:t> we wish to find an acyclic subset </a:t>
                </a:r>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oMath>
                </a14:m>
                <a:r>
                  <a:rPr lang="en-US" dirty="0"/>
                  <a:t> that connects all the vertices and in </a:t>
                </a:r>
                <a14:m>
                  <m:oMath xmlns:m="http://schemas.openxmlformats.org/officeDocument/2006/math">
                    <m:r>
                      <a:rPr lang="en-US" b="0" i="1" smtClean="0">
                        <a:latin typeface="Cambria Math" panose="02040503050406030204" pitchFamily="18" charset="0"/>
                      </a:rPr>
                      <m:t>𝑉</m:t>
                    </m:r>
                  </m:oMath>
                </a14:m>
                <a:r>
                  <a:rPr lang="en-US" dirty="0"/>
                  <a:t> and whose total weight:</a:t>
                </a:r>
              </a:p>
              <a:p>
                <a:pPr marL="0" indent="0">
                  <a:buNone/>
                </a:pPr>
                <a:r>
                  <a:rPr lang="en-US" dirty="0"/>
                  <a:t>   </a:t>
                </a:r>
                <a14:m>
                  <m:oMath xmlns:m="http://schemas.openxmlformats.org/officeDocument/2006/math">
                    <m:r>
                      <a:rPr lang="en-US" b="0" i="1" smtClean="0">
                        <a:latin typeface="Cambria Math" panose="02040503050406030204" pitchFamily="18" charset="0"/>
                      </a:rPr>
                      <m:t>𝑤</m:t>
                    </m:r>
                    <m:d>
                      <m:dPr>
                        <m:ctrlPr>
                          <a:rPr lang="en-US" b="0" i="1" smtClean="0">
                            <a:latin typeface="Cambria Math" panose="02040503050406030204" pitchFamily="18" charset="0"/>
                          </a:rPr>
                        </m:ctrlPr>
                      </m:dPr>
                      <m:e>
                        <m:r>
                          <a:rPr lang="en-US" b="0" i="1" smtClean="0">
                            <a:latin typeface="Cambria Math" panose="02040503050406030204" pitchFamily="18" charset="0"/>
                          </a:rPr>
                          <m:t>𝑇</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𝑇</m:t>
                        </m:r>
                      </m:sub>
                      <m:sup/>
                      <m:e>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e>
                    </m:nary>
                  </m:oMath>
                </a14:m>
                <a:r>
                  <a:rPr lang="en-US" dirty="0"/>
                  <a:t> is minimized.</a:t>
                </a:r>
              </a:p>
              <a:p>
                <a:r>
                  <a:rPr lang="en-US" dirty="0"/>
                  <a:t>Since </a:t>
                </a:r>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 </m:t>
                    </m:r>
                  </m:oMath>
                </a14:m>
                <a:r>
                  <a:rPr lang="en-US" dirty="0"/>
                  <a:t>is acyclic and connects all of the vertices, it must form a tree,</a:t>
                </a:r>
                <a:br>
                  <a:rPr lang="en-US" dirty="0"/>
                </a:br>
                <a:r>
                  <a:rPr lang="en-US" dirty="0"/>
                  <a:t>which we call a </a:t>
                </a:r>
                <a:r>
                  <a:rPr lang="en-US" b="1" dirty="0"/>
                  <a:t>spanning tree </a:t>
                </a:r>
                <a:r>
                  <a:rPr lang="en-US" dirty="0"/>
                  <a:t>since it “spans” the graph </a:t>
                </a:r>
                <a14:m>
                  <m:oMath xmlns:m="http://schemas.openxmlformats.org/officeDocument/2006/math">
                    <m:r>
                      <a:rPr lang="en-US" i="1" dirty="0" smtClean="0">
                        <a:latin typeface="Cambria Math" panose="02040503050406030204" pitchFamily="18" charset="0"/>
                      </a:rPr>
                      <m:t>𝐺</m:t>
                    </m:r>
                    <m:r>
                      <a:rPr lang="en-US" b="0" i="1" dirty="0" smtClean="0">
                        <a:latin typeface="Cambria Math" panose="02040503050406030204" pitchFamily="18" charset="0"/>
                      </a:rPr>
                      <m:t>.</m:t>
                    </m:r>
                  </m:oMath>
                </a14:m>
                <a:endParaRPr lang="en-US" dirty="0"/>
              </a:p>
              <a:p>
                <a:r>
                  <a:rPr lang="en-US" dirty="0"/>
                  <a:t>We call the problem of determining the tree </a:t>
                </a:r>
                <a14:m>
                  <m:oMath xmlns:m="http://schemas.openxmlformats.org/officeDocument/2006/math">
                    <m:r>
                      <a:rPr lang="en-US" i="1" dirty="0" smtClean="0">
                        <a:latin typeface="Cambria Math" panose="02040503050406030204" pitchFamily="18" charset="0"/>
                      </a:rPr>
                      <m:t>𝑇</m:t>
                    </m:r>
                  </m:oMath>
                </a14:m>
                <a:r>
                  <a:rPr lang="en-US" dirty="0"/>
                  <a:t> the minimum-spanning-tree problem.</a:t>
                </a:r>
              </a:p>
              <a:p>
                <a:r>
                  <a:rPr lang="en-US" dirty="0"/>
                  <a:t>We will see one greedy algorithm for solving this problem.</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153272"/>
                <a:ext cx="10515600" cy="5529916"/>
              </a:xfrm>
              <a:blipFill>
                <a:blip r:embed="rId2"/>
                <a:stretch>
                  <a:fillRect l="-1043" t="-1764"/>
                </a:stretch>
              </a:blipFill>
            </p:spPr>
            <p:txBody>
              <a:bodyPr/>
              <a:lstStyle/>
              <a:p>
                <a:r>
                  <a:rPr lang="en-US">
                    <a:noFill/>
                  </a:rPr>
                  <a:t> </a:t>
                </a:r>
              </a:p>
            </p:txBody>
          </p:sp>
        </mc:Fallback>
      </mc:AlternateContent>
    </p:spTree>
    <p:extLst>
      <p:ext uri="{BB962C8B-B14F-4D97-AF65-F5344CB8AC3E}">
        <p14:creationId xmlns:p14="http://schemas.microsoft.com/office/powerpoint/2010/main" val="12582594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871" y="995082"/>
            <a:ext cx="10044953" cy="5163671"/>
          </a:xfrm>
          <a:prstGeom prst="rect">
            <a:avLst/>
          </a:prstGeom>
        </p:spPr>
      </p:pic>
    </p:spTree>
    <p:extLst>
      <p:ext uri="{BB962C8B-B14F-4D97-AF65-F5344CB8AC3E}">
        <p14:creationId xmlns:p14="http://schemas.microsoft.com/office/powerpoint/2010/main" val="16198772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62318"/>
          </a:xfrm>
        </p:spPr>
        <p:txBody>
          <a:bodyPr/>
          <a:lstStyle/>
          <a:p>
            <a:r>
              <a:rPr lang="en-US" b="1" dirty="0"/>
              <a:t>Some Definitions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193613"/>
                <a:ext cx="10515600" cy="5570258"/>
              </a:xfrm>
            </p:spPr>
            <p:txBody>
              <a:bodyPr>
                <a:normAutofit/>
              </a:bodyPr>
              <a:lstStyle/>
              <a:p>
                <a:r>
                  <a:rPr lang="en-US" dirty="0"/>
                  <a:t>A </a:t>
                </a:r>
                <a:r>
                  <a:rPr lang="en-US" b="1" dirty="0"/>
                  <a:t>cut</a:t>
                </a:r>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a14:m>
                <a:r>
                  <a:rPr lang="en-US" dirty="0"/>
                  <a:t> of an undirected graph </a:t>
                </a:r>
                <a14:m>
                  <m:oMath xmlns:m="http://schemas.openxmlformats.org/officeDocument/2006/math">
                    <m:r>
                      <a:rPr lang="en-US" b="0" i="1" smtClean="0">
                        <a:latin typeface="Cambria Math" panose="02040503050406030204" pitchFamily="18" charset="0"/>
                      </a:rPr>
                      <m:t>𝐺</m:t>
                    </m:r>
                  </m:oMath>
                </a14:m>
                <a:r>
                  <a:rPr lang="en-US" dirty="0"/>
                  <a:t> is a partition of </a:t>
                </a:r>
                <a14:m>
                  <m:oMath xmlns:m="http://schemas.openxmlformats.org/officeDocument/2006/math">
                    <m:r>
                      <a:rPr lang="en-US" b="0" i="1" smtClean="0">
                        <a:latin typeface="Cambria Math" panose="02040503050406030204" pitchFamily="18" charset="0"/>
                      </a:rPr>
                      <m:t>𝑉</m:t>
                    </m:r>
                  </m:oMath>
                </a14:m>
                <a:r>
                  <a:rPr lang="en-US" dirty="0"/>
                  <a:t>. We illustrate this notion in the next slide. We say that an edge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oMath>
                </a14:m>
                <a:r>
                  <a:rPr lang="en-US" dirty="0"/>
                  <a:t> </a:t>
                </a:r>
                <a:r>
                  <a:rPr lang="en-US" b="1" dirty="0"/>
                  <a:t>crosses</a:t>
                </a:r>
                <a:r>
                  <a:rPr lang="en-US" dirty="0"/>
                  <a:t> the cut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 </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a14:m>
                <a:r>
                  <a:rPr lang="en-US" dirty="0"/>
                  <a:t> if one of its endpoints is in </a:t>
                </a:r>
                <a14:m>
                  <m:oMath xmlns:m="http://schemas.openxmlformats.org/officeDocument/2006/math">
                    <m:r>
                      <a:rPr lang="en-US" i="1" dirty="0" smtClean="0">
                        <a:latin typeface="Cambria Math" panose="02040503050406030204" pitchFamily="18" charset="0"/>
                      </a:rPr>
                      <m:t>𝑆</m:t>
                    </m:r>
                  </m:oMath>
                </a14:m>
                <a:r>
                  <a:rPr lang="en-US" dirty="0"/>
                  <a:t> and the other is in </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𝑆</m:t>
                    </m:r>
                  </m:oMath>
                </a14:m>
                <a:r>
                  <a:rPr lang="en-US" dirty="0"/>
                  <a:t>.</a:t>
                </a:r>
              </a:p>
              <a:p>
                <a:r>
                  <a:rPr lang="en-US" dirty="0"/>
                  <a:t>We say that a cut </a:t>
                </a:r>
                <a:r>
                  <a:rPr lang="en-US" b="1" dirty="0"/>
                  <a:t>respects</a:t>
                </a:r>
                <a:r>
                  <a:rPr lang="en-US" dirty="0"/>
                  <a:t> a set </a:t>
                </a:r>
                <a14:m>
                  <m:oMath xmlns:m="http://schemas.openxmlformats.org/officeDocument/2006/math">
                    <m:r>
                      <a:rPr lang="en-US" i="1" dirty="0" smtClean="0">
                        <a:latin typeface="Cambria Math" panose="02040503050406030204" pitchFamily="18" charset="0"/>
                      </a:rPr>
                      <m:t>𝐴</m:t>
                    </m:r>
                  </m:oMath>
                </a14:m>
                <a:r>
                  <a:rPr lang="en-US" dirty="0"/>
                  <a:t> of edges if no edge in </a:t>
                </a:r>
                <a14:m>
                  <m:oMath xmlns:m="http://schemas.openxmlformats.org/officeDocument/2006/math">
                    <m:r>
                      <a:rPr lang="en-US" i="1" dirty="0" smtClean="0">
                        <a:latin typeface="Cambria Math" panose="02040503050406030204" pitchFamily="18" charset="0"/>
                      </a:rPr>
                      <m:t>𝐴</m:t>
                    </m:r>
                  </m:oMath>
                </a14:m>
                <a:r>
                  <a:rPr lang="en-US" dirty="0"/>
                  <a:t> crosses the cut.</a:t>
                </a:r>
              </a:p>
              <a:p>
                <a:r>
                  <a:rPr lang="en-US" dirty="0"/>
                  <a:t>An edge is a </a:t>
                </a:r>
                <a:r>
                  <a:rPr lang="en-US" b="1" dirty="0"/>
                  <a:t>light edge</a:t>
                </a:r>
                <a:r>
                  <a:rPr lang="en-US" dirty="0"/>
                  <a:t> crossing a cut if its weight is the minimum of any edge crossing the cut.</a:t>
                </a:r>
              </a:p>
              <a:p>
                <a:r>
                  <a:rPr lang="en-US" dirty="0"/>
                  <a:t>An edge is </a:t>
                </a:r>
                <a:r>
                  <a:rPr lang="en-US" b="1" dirty="0"/>
                  <a:t>safe </a:t>
                </a:r>
                <a:r>
                  <a:rPr lang="en-US" dirty="0"/>
                  <a:t>if the inclusion of this edge into the minimum spanning tree does not form any cycle.</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193613"/>
                <a:ext cx="10515600" cy="5570258"/>
              </a:xfrm>
              <a:blipFill>
                <a:blip r:embed="rId2"/>
                <a:stretch>
                  <a:fillRect l="-1043" t="-1860" r="-1333"/>
                </a:stretch>
              </a:blipFill>
            </p:spPr>
            <p:txBody>
              <a:bodyPr/>
              <a:lstStyle/>
              <a:p>
                <a:r>
                  <a:rPr lang="en-US">
                    <a:noFill/>
                  </a:rPr>
                  <a:t> </a:t>
                </a:r>
              </a:p>
            </p:txBody>
          </p:sp>
        </mc:Fallback>
      </mc:AlternateContent>
    </p:spTree>
    <p:extLst>
      <p:ext uri="{BB962C8B-B14F-4D97-AF65-F5344CB8AC3E}">
        <p14:creationId xmlns:p14="http://schemas.microsoft.com/office/powerpoint/2010/main" val="6350358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965" y="322729"/>
            <a:ext cx="11349317" cy="6400800"/>
          </a:xfrm>
          <a:prstGeom prst="rect">
            <a:avLst/>
          </a:prstGeom>
        </p:spPr>
      </p:pic>
    </p:spTree>
    <p:extLst>
      <p:ext uri="{BB962C8B-B14F-4D97-AF65-F5344CB8AC3E}">
        <p14:creationId xmlns:p14="http://schemas.microsoft.com/office/powerpoint/2010/main" val="40695622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950"/>
            <a:ext cx="10515600" cy="925792"/>
          </a:xfrm>
        </p:spPr>
        <p:txBody>
          <a:bodyPr/>
          <a:lstStyle/>
          <a:p>
            <a:r>
              <a:rPr lang="en-US" b="1" dirty="0"/>
              <a:t>A Corollary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166718"/>
                <a:ext cx="10515600" cy="5543363"/>
              </a:xfrm>
            </p:spPr>
            <p:txBody>
              <a:bodyPr/>
              <a:lstStyle/>
              <a:p>
                <a:r>
                  <a:rPr lang="en-US" dirty="0"/>
                  <a:t>Let </a:t>
                </a:r>
                <a14:m>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oMath>
                </a14:m>
                <a:r>
                  <a:rPr lang="en-US" dirty="0"/>
                  <a:t> be a connected, undirected graph with a real-valued weight function </a:t>
                </a:r>
                <a14:m>
                  <m:oMath xmlns:m="http://schemas.openxmlformats.org/officeDocument/2006/math">
                    <m:r>
                      <a:rPr lang="en-US" i="1" dirty="0" smtClean="0">
                        <a:latin typeface="Cambria Math" panose="02040503050406030204" pitchFamily="18" charset="0"/>
                      </a:rPr>
                      <m:t>𝑤</m:t>
                    </m:r>
                  </m:oMath>
                </a14:m>
                <a:r>
                  <a:rPr lang="en-US" dirty="0"/>
                  <a:t> defined on </a:t>
                </a:r>
                <a14:m>
                  <m:oMath xmlns:m="http://schemas.openxmlformats.org/officeDocument/2006/math">
                    <m:r>
                      <a:rPr lang="en-US" i="1" dirty="0" smtClean="0">
                        <a:latin typeface="Cambria Math" panose="02040503050406030204" pitchFamily="18" charset="0"/>
                      </a:rPr>
                      <m:t>𝐸</m:t>
                    </m:r>
                  </m:oMath>
                </a14:m>
                <a:r>
                  <a:rPr lang="en-US" dirty="0"/>
                  <a:t>. Let </a:t>
                </a:r>
                <a14:m>
                  <m:oMath xmlns:m="http://schemas.openxmlformats.org/officeDocument/2006/math">
                    <m:r>
                      <a:rPr lang="en-US" i="1" dirty="0" smtClean="0">
                        <a:latin typeface="Cambria Math" panose="02040503050406030204" pitchFamily="18" charset="0"/>
                      </a:rPr>
                      <m:t>𝐴</m:t>
                    </m:r>
                  </m:oMath>
                </a14:m>
                <a:r>
                  <a:rPr lang="en-US" dirty="0"/>
                  <a:t> be a subset of </a:t>
                </a:r>
                <a14:m>
                  <m:oMath xmlns:m="http://schemas.openxmlformats.org/officeDocument/2006/math">
                    <m:r>
                      <a:rPr lang="en-US" i="1" dirty="0" smtClean="0">
                        <a:latin typeface="Cambria Math" panose="02040503050406030204" pitchFamily="18" charset="0"/>
                      </a:rPr>
                      <m:t>𝐸</m:t>
                    </m:r>
                  </m:oMath>
                </a14:m>
                <a:r>
                  <a:rPr lang="en-US" dirty="0"/>
                  <a:t> that is included in some minimum spanning tree for </a:t>
                </a:r>
                <a14:m>
                  <m:oMath xmlns:m="http://schemas.openxmlformats.org/officeDocument/2006/math">
                    <m:r>
                      <a:rPr lang="en-US" i="1" dirty="0" smtClean="0">
                        <a:latin typeface="Cambria Math" panose="02040503050406030204" pitchFamily="18" charset="0"/>
                      </a:rPr>
                      <m:t>𝐺</m:t>
                    </m:r>
                  </m:oMath>
                </a14:m>
                <a:r>
                  <a:rPr lang="en-US" dirty="0"/>
                  <a:t>, and let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𝐶</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𝐶</m:t>
                            </m:r>
                          </m:sub>
                        </m:sSub>
                      </m:e>
                    </m:d>
                  </m:oMath>
                </a14:m>
                <a:r>
                  <a:rPr lang="en-US" dirty="0"/>
                  <a:t> be a connected component (tree) in the forest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𝐴</m:t>
                        </m:r>
                      </m:sub>
                    </m:sSub>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oMath>
                </a14:m>
                <a:r>
                  <a:rPr lang="en-US" dirty="0"/>
                  <a:t>. If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oMath>
                </a14:m>
                <a:r>
                  <a:rPr lang="en-US" dirty="0"/>
                  <a:t> is a light edge connecting </a:t>
                </a:r>
                <a14:m>
                  <m:oMath xmlns:m="http://schemas.openxmlformats.org/officeDocument/2006/math">
                    <m:r>
                      <a:rPr lang="en-US" i="1" dirty="0" smtClean="0">
                        <a:latin typeface="Cambria Math" panose="02040503050406030204" pitchFamily="18" charset="0"/>
                      </a:rPr>
                      <m:t>𝐶</m:t>
                    </m:r>
                  </m:oMath>
                </a14:m>
                <a:r>
                  <a:rPr lang="en-US" dirty="0"/>
                  <a:t> to some other component in</a:t>
                </a:r>
                <a14:m>
                  <m:oMath xmlns:m="http://schemas.openxmlformats.org/officeDocument/2006/math">
                    <m:r>
                      <a:rPr lang="en-US" b="0" i="0"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𝐴</m:t>
                        </m:r>
                      </m:sub>
                    </m:sSub>
                  </m:oMath>
                </a14:m>
                <a:r>
                  <a:rPr lang="en-US" dirty="0"/>
                  <a:t>, then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oMath>
                </a14:m>
                <a:r>
                  <a:rPr lang="en-US" dirty="0"/>
                  <a:t> is safe for </a:t>
                </a:r>
                <a14:m>
                  <m:oMath xmlns:m="http://schemas.openxmlformats.org/officeDocument/2006/math">
                    <m:r>
                      <a:rPr lang="en-US" i="1" dirty="0" smtClean="0">
                        <a:latin typeface="Cambria Math" panose="02040503050406030204" pitchFamily="18" charset="0"/>
                      </a:rPr>
                      <m:t>𝐴</m:t>
                    </m:r>
                    <m:r>
                      <a:rPr lang="en-US" b="0" i="1" dirty="0" smtClean="0">
                        <a:latin typeface="Cambria Math" panose="02040503050406030204" pitchFamily="18" charset="0"/>
                      </a:rPr>
                      <m:t>.</m:t>
                    </m:r>
                  </m:oMath>
                </a14:m>
                <a:endParaRPr lang="en-US" b="0" dirty="0"/>
              </a:p>
              <a:p>
                <a:r>
                  <a:rPr lang="en-US" dirty="0"/>
                  <a:t>Proof: The cut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𝐶</m:t>
                        </m:r>
                      </m:sub>
                    </m:sSub>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𝐶</m:t>
                        </m:r>
                      </m:sub>
                    </m:sSub>
                    <m:r>
                      <a:rPr lang="en-US" b="0" i="1" smtClean="0">
                        <a:latin typeface="Cambria Math" panose="02040503050406030204" pitchFamily="18" charset="0"/>
                      </a:rPr>
                      <m:t>)</m:t>
                    </m:r>
                  </m:oMath>
                </a14:m>
                <a:r>
                  <a:rPr lang="en-US" dirty="0"/>
                  <a:t> respects </a:t>
                </a:r>
                <a14:m>
                  <m:oMath xmlns:m="http://schemas.openxmlformats.org/officeDocument/2006/math">
                    <m:r>
                      <a:rPr lang="en-US" i="1" dirty="0" smtClean="0">
                        <a:latin typeface="Cambria Math" panose="02040503050406030204" pitchFamily="18" charset="0"/>
                      </a:rPr>
                      <m:t>𝐴</m:t>
                    </m:r>
                  </m:oMath>
                </a14:m>
                <a:r>
                  <a:rPr lang="en-US" dirty="0"/>
                  <a:t>, and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oMath>
                </a14:m>
                <a:r>
                  <a:rPr lang="en-US" dirty="0"/>
                  <a:t> is a light edge for this cut. Therefore,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oMath>
                </a14:m>
                <a:r>
                  <a:rPr lang="en-US" dirty="0"/>
                  <a:t> is safe for </a:t>
                </a:r>
                <a14:m>
                  <m:oMath xmlns:m="http://schemas.openxmlformats.org/officeDocument/2006/math">
                    <m:r>
                      <a:rPr lang="en-US" i="1" dirty="0" smtClean="0">
                        <a:latin typeface="Cambria Math" panose="02040503050406030204" pitchFamily="18" charset="0"/>
                      </a:rPr>
                      <m:t>𝐴</m:t>
                    </m:r>
                  </m:oMath>
                </a14:m>
                <a:r>
                  <a:rPr lang="en-US" dirty="0"/>
                  <a:t>.</a:t>
                </a:r>
                <a:endParaRPr lang="en-US" b="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166718"/>
                <a:ext cx="10515600" cy="5543363"/>
              </a:xfrm>
              <a:blipFill>
                <a:blip r:embed="rId2"/>
                <a:stretch>
                  <a:fillRect l="-1043" t="-1758" r="-1797"/>
                </a:stretch>
              </a:blipFill>
            </p:spPr>
            <p:txBody>
              <a:bodyPr/>
              <a:lstStyle/>
              <a:p>
                <a:r>
                  <a:rPr lang="en-US">
                    <a:noFill/>
                  </a:rPr>
                  <a:t> </a:t>
                </a:r>
              </a:p>
            </p:txBody>
          </p:sp>
        </mc:Fallback>
      </mc:AlternateContent>
    </p:spTree>
    <p:extLst>
      <p:ext uri="{BB962C8B-B14F-4D97-AF65-F5344CB8AC3E}">
        <p14:creationId xmlns:p14="http://schemas.microsoft.com/office/powerpoint/2010/main" val="28999348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397"/>
            <a:ext cx="10515600" cy="952686"/>
          </a:xfrm>
        </p:spPr>
        <p:txBody>
          <a:bodyPr/>
          <a:lstStyle/>
          <a:p>
            <a:r>
              <a:rPr lang="en-US" b="1" dirty="0"/>
              <a:t>Connected and Strongly Connected Graphs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180165"/>
                <a:ext cx="10515600" cy="5543363"/>
              </a:xfrm>
            </p:spPr>
            <p:txBody>
              <a:bodyPr>
                <a:normAutofit lnSpcReduction="10000"/>
              </a:bodyPr>
              <a:lstStyle/>
              <a:p>
                <a:r>
                  <a:rPr lang="en-US" dirty="0"/>
                  <a:t>An undirected graph is </a:t>
                </a:r>
                <a:r>
                  <a:rPr lang="en-US" b="1" dirty="0"/>
                  <a:t>connected</a:t>
                </a:r>
                <a:r>
                  <a:rPr lang="en-US" dirty="0"/>
                  <a:t> if every vertex is reachable from all other vertices. The </a:t>
                </a:r>
                <a:r>
                  <a:rPr lang="en-US" b="1" dirty="0"/>
                  <a:t>connected components of </a:t>
                </a:r>
                <a:r>
                  <a:rPr lang="en-US" dirty="0"/>
                  <a:t>a graph are the collections of set vertices, within which every vertex is reachable from all other.</a:t>
                </a:r>
              </a:p>
              <a:p>
                <a:r>
                  <a:rPr lang="en-US" dirty="0"/>
                  <a:t>The graph in figure B.2(b) of slide 3 has three connected components: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1,2,5</m:t>
                        </m:r>
                      </m:e>
                    </m:d>
                    <m:r>
                      <a:rPr lang="en-US" b="0" i="1" smtClean="0">
                        <a:latin typeface="Cambria Math" panose="02040503050406030204" pitchFamily="18" charset="0"/>
                      </a:rPr>
                      <m:t> {3,6}</m:t>
                    </m:r>
                  </m:oMath>
                </a14:m>
                <a:r>
                  <a:rPr lang="en-US" dirty="0"/>
                  <a:t>, and </a:t>
                </a:r>
                <a14:m>
                  <m:oMath xmlns:m="http://schemas.openxmlformats.org/officeDocument/2006/math">
                    <m:r>
                      <a:rPr lang="en-US" b="0" i="1" smtClean="0">
                        <a:latin typeface="Cambria Math" panose="02040503050406030204" pitchFamily="18" charset="0"/>
                      </a:rPr>
                      <m:t>{4}</m:t>
                    </m:r>
                  </m:oMath>
                </a14:m>
                <a:r>
                  <a:rPr lang="en-US" dirty="0"/>
                  <a:t>. Every vertex in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1,2,5</m:t>
                        </m:r>
                      </m:e>
                    </m:d>
                  </m:oMath>
                </a14:m>
                <a:r>
                  <a:rPr lang="en-US" dirty="0"/>
                  <a:t> is reachable from every other vertex in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1,2,5</m:t>
                        </m:r>
                      </m:e>
                    </m:d>
                  </m:oMath>
                </a14:m>
                <a:r>
                  <a:rPr lang="en-US" dirty="0"/>
                  <a:t>.</a:t>
                </a:r>
              </a:p>
              <a:p>
                <a:r>
                  <a:rPr lang="en-US" dirty="0"/>
                  <a:t>An undirected graph is connected if it has exactly one connected component.</a:t>
                </a:r>
              </a:p>
              <a:p>
                <a:r>
                  <a:rPr lang="en-US" dirty="0"/>
                  <a:t>The edges of a connected component are those that are incident on only the vertices of the component.</a:t>
                </a:r>
              </a:p>
              <a:p>
                <a:r>
                  <a:rPr lang="en-US" dirty="0"/>
                  <a:t>A special tree like data structure called disjoint set tree can be used to separate connected components of an undirected graph.</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180165"/>
                <a:ext cx="10515600" cy="5543363"/>
              </a:xfrm>
              <a:blipFill>
                <a:blip r:embed="rId2"/>
                <a:stretch>
                  <a:fillRect l="-1043" t="-2530" r="-1797"/>
                </a:stretch>
              </a:blipFill>
            </p:spPr>
            <p:txBody>
              <a:bodyPr/>
              <a:lstStyle/>
              <a:p>
                <a:r>
                  <a:rPr lang="en-US">
                    <a:noFill/>
                  </a:rPr>
                  <a:t> </a:t>
                </a:r>
              </a:p>
            </p:txBody>
          </p:sp>
        </mc:Fallback>
      </mc:AlternateContent>
    </p:spTree>
    <p:extLst>
      <p:ext uri="{BB962C8B-B14F-4D97-AF65-F5344CB8AC3E}">
        <p14:creationId xmlns:p14="http://schemas.microsoft.com/office/powerpoint/2010/main" val="23042887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5844"/>
            <a:ext cx="10515600" cy="1100604"/>
          </a:xfrm>
        </p:spPr>
        <p:txBody>
          <a:bodyPr/>
          <a:lstStyle/>
          <a:p>
            <a:r>
              <a:rPr lang="en-US" b="1" dirty="0"/>
              <a:t>Kruskal’s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33955"/>
                <a:ext cx="10515600" cy="5462680"/>
              </a:xfrm>
            </p:spPr>
            <p:txBody>
              <a:bodyPr>
                <a:normAutofit fontScale="85000" lnSpcReduction="20000"/>
              </a:bodyPr>
              <a:lstStyle/>
              <a:p>
                <a:r>
                  <a:rPr lang="en-US" dirty="0"/>
                  <a:t>Kruskal’s algorithm finds a safe edge to add to the growing forest by finding, of all the edges that connect any two trees in the forest, an edge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oMath>
                </a14:m>
                <a:r>
                  <a:rPr lang="en-US" dirty="0"/>
                  <a:t> of least weight.</a:t>
                </a:r>
              </a:p>
              <a:p>
                <a:r>
                  <a:rPr lang="en-US" dirty="0"/>
                  <a:t>Let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oMath>
                </a14:m>
                <a:r>
                  <a:rPr lang="en-US" dirty="0"/>
                  <a:t> denote the two trees that are connected by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oMath>
                </a14:m>
                <a:r>
                  <a:rPr lang="en-US" dirty="0"/>
                  <a:t>.</a:t>
                </a:r>
              </a:p>
              <a:p>
                <a:r>
                  <a:rPr lang="en-US" dirty="0"/>
                  <a:t>Since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oMath>
                </a14:m>
                <a:r>
                  <a:rPr lang="en-US" dirty="0"/>
                  <a:t> must be a light edge connecting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oMath>
                </a14:m>
                <a:r>
                  <a:rPr lang="en-US" dirty="0"/>
                  <a:t> to some other tree, the previous Corollary implies that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oMath>
                </a14:m>
                <a:r>
                  <a:rPr lang="en-US" dirty="0"/>
                  <a:t> is a safe edge for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oMath>
                </a14:m>
                <a:r>
                  <a:rPr lang="en-US" dirty="0"/>
                  <a:t>.</a:t>
                </a:r>
              </a:p>
              <a:p>
                <a:r>
                  <a:rPr lang="en-US" dirty="0"/>
                  <a:t>Kruskal’s algorithm qualifies as a greedy algorithm because</a:t>
                </a:r>
                <a:br>
                  <a:rPr lang="en-US" dirty="0"/>
                </a:br>
                <a:r>
                  <a:rPr lang="en-US" dirty="0"/>
                  <a:t>at each step it adds to the forest an edge of least possible weight.</a:t>
                </a:r>
              </a:p>
              <a:p>
                <a:r>
                  <a:rPr lang="en-US" dirty="0"/>
                  <a:t>Our implementation of Kruskal’s algorithm is like the algorithm to compute connected components.</a:t>
                </a:r>
              </a:p>
              <a:p>
                <a:r>
                  <a:rPr lang="en-US" dirty="0"/>
                  <a:t>It uses a disjoint-set data structure to maintain several disjoint sets of elements.</a:t>
                </a:r>
              </a:p>
              <a:p>
                <a:r>
                  <a:rPr lang="en-US" dirty="0"/>
                  <a:t>Each set contains the vertices in one tree of the current forest.</a:t>
                </a:r>
              </a:p>
              <a:p>
                <a:r>
                  <a:rPr lang="en-US" dirty="0"/>
                  <a:t>The operation Find-Set(u) returns a representative element</a:t>
                </a:r>
                <a:br>
                  <a:rPr lang="en-US" dirty="0"/>
                </a:br>
                <a:r>
                  <a:rPr lang="en-US" dirty="0"/>
                  <a:t>from the set that contains </a:t>
                </a:r>
                <a14:m>
                  <m:oMath xmlns:m="http://schemas.openxmlformats.org/officeDocument/2006/math">
                    <m:r>
                      <a:rPr lang="en-US" i="1" dirty="0" smtClean="0">
                        <a:latin typeface="Cambria Math" panose="02040503050406030204" pitchFamily="18" charset="0"/>
                      </a:rPr>
                      <m:t>𝑢</m:t>
                    </m:r>
                    <m:r>
                      <a:rPr lang="en-US" b="0" i="1" dirty="0" smtClean="0">
                        <a:latin typeface="Cambria Math" panose="02040503050406030204" pitchFamily="18" charset="0"/>
                      </a:rPr>
                      <m:t>.</m:t>
                    </m:r>
                  </m:oMath>
                </a14:m>
                <a:endParaRPr lang="en-US" dirty="0"/>
              </a:p>
              <a:p>
                <a:r>
                  <a:rPr lang="en-US" dirty="0"/>
                  <a:t>Thus, we can determine whether two vertices </a:t>
                </a:r>
                <a14:m>
                  <m:oMath xmlns:m="http://schemas.openxmlformats.org/officeDocument/2006/math">
                    <m:r>
                      <a:rPr lang="en-US" i="1" dirty="0" smtClean="0">
                        <a:latin typeface="Cambria Math" panose="02040503050406030204" pitchFamily="18" charset="0"/>
                      </a:rPr>
                      <m:t>𝑢</m:t>
                    </m:r>
                  </m:oMath>
                </a14:m>
                <a:r>
                  <a:rPr lang="en-US" dirty="0"/>
                  <a:t> and </a:t>
                </a:r>
                <a14:m>
                  <m:oMath xmlns:m="http://schemas.openxmlformats.org/officeDocument/2006/math">
                    <m:r>
                      <a:rPr lang="en-US" b="0" i="1" smtClean="0">
                        <a:latin typeface="Cambria Math" panose="02040503050406030204" pitchFamily="18" charset="0"/>
                      </a:rPr>
                      <m:t>𝑣</m:t>
                    </m:r>
                  </m:oMath>
                </a14:m>
                <a:r>
                  <a:rPr lang="en-US" dirty="0"/>
                  <a:t> belong to the same tree by testing whether Find-Set(u) equals Find-Set(v).</a:t>
                </a:r>
              </a:p>
              <a:p>
                <a:r>
                  <a:rPr lang="en-US" dirty="0"/>
                  <a:t>To combine trees, Kruskal’s algorithm calls the UNION procedure.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33955"/>
                <a:ext cx="10515600" cy="5462680"/>
              </a:xfrm>
              <a:blipFill>
                <a:blip r:embed="rId2"/>
                <a:stretch>
                  <a:fillRect l="-812" t="-2564" r="-1391" b="-334"/>
                </a:stretch>
              </a:blipFill>
            </p:spPr>
            <p:txBody>
              <a:bodyPr/>
              <a:lstStyle/>
              <a:p>
                <a:r>
                  <a:rPr lang="en-US">
                    <a:noFill/>
                  </a:rPr>
                  <a:t> </a:t>
                </a:r>
              </a:p>
            </p:txBody>
          </p:sp>
        </mc:Fallback>
      </mc:AlternateContent>
    </p:spTree>
    <p:extLst>
      <p:ext uri="{BB962C8B-B14F-4D97-AF65-F5344CB8AC3E}">
        <p14:creationId xmlns:p14="http://schemas.microsoft.com/office/powerpoint/2010/main" val="36867591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397"/>
            <a:ext cx="10515600" cy="925792"/>
          </a:xfrm>
        </p:spPr>
        <p:txBody>
          <a:bodyPr/>
          <a:lstStyle/>
          <a:p>
            <a:r>
              <a:rPr lang="en-US" dirty="0"/>
              <a:t>The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059142"/>
                <a:ext cx="10515600" cy="5624045"/>
              </a:xfrm>
            </p:spPr>
            <p:txBody>
              <a:bodyPr/>
              <a:lstStyle/>
              <a:p>
                <a:r>
                  <a:rPr lang="en-US" dirty="0" smtClean="0">
                    <a:latin typeface="Consolas" panose="020B0609020204030204" pitchFamily="49" charset="0"/>
                    <a:cs typeface="Consolas" panose="020B0609020204030204" pitchFamily="49" charset="0"/>
                  </a:rPr>
                  <a:t>MST-</a:t>
                </a:r>
                <a:r>
                  <a:rPr lang="en-US" dirty="0" err="1">
                    <a:latin typeface="Consolas" panose="020B0609020204030204" pitchFamily="49" charset="0"/>
                    <a:cs typeface="Consolas" panose="020B0609020204030204" pitchFamily="49" charset="0"/>
                  </a:rPr>
                  <a:t>Kruskal</a:t>
                </a:r>
                <a:r>
                  <a:rPr lang="en-US" dirty="0">
                    <a:latin typeface="Consolas" panose="020B0609020204030204" pitchFamily="49" charset="0"/>
                    <a:cs typeface="Consolas" panose="020B0609020204030204" pitchFamily="49" charset="0"/>
                  </a:rPr>
                  <a:t>(</a:t>
                </a:r>
                <a14:m>
                  <m:oMath xmlns:m="http://schemas.openxmlformats.org/officeDocument/2006/math">
                    <m:r>
                      <a:rPr lang="en-US" i="1" dirty="0" smtClean="0">
                        <a:latin typeface="Cambria Math" panose="02040503050406030204" pitchFamily="18" charset="0"/>
                        <a:cs typeface="Consolas" panose="020B0609020204030204" pitchFamily="49" charset="0"/>
                      </a:rPr>
                      <m:t>𝐺</m:t>
                    </m:r>
                    <m:r>
                      <a:rPr lang="en-US" i="1" dirty="0" smtClean="0">
                        <a:latin typeface="Cambria Math" panose="02040503050406030204" pitchFamily="18" charset="0"/>
                        <a:cs typeface="Consolas" panose="020B0609020204030204" pitchFamily="49" charset="0"/>
                      </a:rPr>
                      <m:t>, </m:t>
                    </m:r>
                    <m:r>
                      <a:rPr lang="en-US" i="1" dirty="0" smtClean="0">
                        <a:latin typeface="Cambria Math" panose="02040503050406030204" pitchFamily="18" charset="0"/>
                        <a:cs typeface="Consolas" panose="020B0609020204030204" pitchFamily="49" charset="0"/>
                      </a:rPr>
                      <m:t>𝑤</m:t>
                    </m:r>
                  </m:oMath>
                </a14:m>
                <a:r>
                  <a:rPr lang="en-US" dirty="0">
                    <a:latin typeface="Consolas" panose="020B0609020204030204" pitchFamily="49" charset="0"/>
                    <a:cs typeface="Consolas" panose="020B0609020204030204" pitchFamily="49" charset="0"/>
                  </a:rPr>
                  <a:t>)</a:t>
                </a:r>
              </a:p>
              <a:p>
                <a:pPr marL="514350" indent="-514350">
                  <a:buFont typeface="+mj-lt"/>
                  <a:buAutoNum type="arabicPeriod"/>
                </a:pPr>
                <a:r>
                  <a:rPr lang="en-US" dirty="0" smtClean="0">
                    <a:latin typeface="Consolas" panose="020B0609020204030204" pitchFamily="49" charset="0"/>
                    <a:cs typeface="Consolas" panose="020B0609020204030204" pitchFamily="49" charset="0"/>
                  </a:rPr>
                  <a:t> </a:t>
                </a:r>
                <a14:m>
                  <m:oMath xmlns:m="http://schemas.openxmlformats.org/officeDocument/2006/math">
                    <m:r>
                      <a:rPr lang="en-US" i="1" dirty="0" smtClean="0">
                        <a:latin typeface="Cambria Math" panose="02040503050406030204" pitchFamily="18" charset="0"/>
                        <a:cs typeface="Consolas" panose="020B0609020204030204" pitchFamily="49" charset="0"/>
                      </a:rPr>
                      <m:t>𝐴</m:t>
                    </m:r>
                    <m:r>
                      <a:rPr lang="en-US" i="1" dirty="0" smtClean="0">
                        <a:latin typeface="Cambria Math" panose="02040503050406030204" pitchFamily="18" charset="0"/>
                        <a:cs typeface="Consolas" panose="020B0609020204030204" pitchFamily="49" charset="0"/>
                      </a:rPr>
                      <m:t>  := ∅</m:t>
                    </m:r>
                  </m:oMath>
                </a14:m>
                <a:endParaRPr lang="en-US" dirty="0">
                  <a:latin typeface="Consolas" panose="020B0609020204030204" pitchFamily="49" charset="0"/>
                  <a:cs typeface="Consolas" panose="020B0609020204030204" pitchFamily="49" charset="0"/>
                </a:endParaRPr>
              </a:p>
              <a:p>
                <a:pPr marL="514350" indent="-514350">
                  <a:buFont typeface="+mj-lt"/>
                  <a:buAutoNum type="arabicPeriod"/>
                </a:pPr>
                <a:r>
                  <a:rPr lang="en-US" dirty="0" smtClean="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for </a:t>
                </a:r>
                <a:r>
                  <a:rPr lang="en-US" b="1" dirty="0">
                    <a:latin typeface="Consolas" panose="020B0609020204030204" pitchFamily="49" charset="0"/>
                    <a:cs typeface="Consolas" panose="020B0609020204030204" pitchFamily="49" charset="0"/>
                  </a:rPr>
                  <a:t>each</a:t>
                </a:r>
                <a:r>
                  <a:rPr lang="en-US" dirty="0">
                    <a:latin typeface="Consolas" panose="020B0609020204030204" pitchFamily="49" charset="0"/>
                    <a:cs typeface="Consolas" panose="020B0609020204030204" pitchFamily="49" charset="0"/>
                  </a:rPr>
                  <a:t> vertex </a:t>
                </a:r>
                <a14:m>
                  <m:oMath xmlns:m="http://schemas.openxmlformats.org/officeDocument/2006/math">
                    <m:r>
                      <a:rPr lang="en-US" b="0" i="1" smtClean="0">
                        <a:latin typeface="Cambria Math" panose="02040503050406030204" pitchFamily="18" charset="0"/>
                        <a:cs typeface="Consolas" panose="020B0609020204030204" pitchFamily="49" charset="0"/>
                      </a:rPr>
                      <m:t>𝑣</m:t>
                    </m:r>
                    <m:r>
                      <a:rPr lang="en-US" b="0" i="1" smtClean="0">
                        <a:latin typeface="Cambria Math" panose="02040503050406030204" pitchFamily="18" charset="0"/>
                        <a:ea typeface="Cambria Math" panose="02040503050406030204" pitchFamily="18" charset="0"/>
                        <a:cs typeface="Consolas" panose="020B0609020204030204" pitchFamily="49" charset="0"/>
                      </a:rPr>
                      <m:t>∈</m:t>
                    </m:r>
                    <m:r>
                      <a:rPr lang="en-US" b="0" i="1" smtClean="0">
                        <a:latin typeface="Cambria Math" panose="02040503050406030204" pitchFamily="18" charset="0"/>
                        <a:ea typeface="Cambria Math" panose="02040503050406030204" pitchFamily="18" charset="0"/>
                        <a:cs typeface="Consolas" panose="020B0609020204030204" pitchFamily="49" charset="0"/>
                      </a:rPr>
                      <m:t>𝐺</m:t>
                    </m:r>
                    <m:r>
                      <a:rPr lang="en-US" b="0" i="1" smtClean="0">
                        <a:latin typeface="Cambria Math" panose="02040503050406030204" pitchFamily="18" charset="0"/>
                        <a:ea typeface="Cambria Math" panose="02040503050406030204" pitchFamily="18" charset="0"/>
                        <a:cs typeface="Consolas" panose="020B0609020204030204" pitchFamily="49" charset="0"/>
                      </a:rPr>
                      <m:t>.</m:t>
                    </m:r>
                    <m:r>
                      <a:rPr lang="en-US" b="0" i="1" smtClean="0">
                        <a:latin typeface="Cambria Math" panose="02040503050406030204" pitchFamily="18" charset="0"/>
                        <a:ea typeface="Cambria Math" panose="02040503050406030204" pitchFamily="18" charset="0"/>
                        <a:cs typeface="Consolas" panose="020B0609020204030204" pitchFamily="49" charset="0"/>
                      </a:rPr>
                      <m:t>𝑉</m:t>
                    </m:r>
                  </m:oMath>
                </a14:m>
                <a:endParaRPr lang="en-US" dirty="0">
                  <a:latin typeface="Consolas" panose="020B0609020204030204" pitchFamily="49" charset="0"/>
                  <a:cs typeface="Consolas" panose="020B0609020204030204" pitchFamily="49" charset="0"/>
                </a:endParaRPr>
              </a:p>
              <a:p>
                <a:pPr marL="514350" indent="-514350">
                  <a:buFont typeface="+mj-lt"/>
                  <a:buAutoNum type="arabicPeriod"/>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Make-Set</a:t>
                </a:r>
                <a:r>
                  <a:rPr lang="en-US" dirty="0">
                    <a:latin typeface="Consolas" panose="020B0609020204030204" pitchFamily="49" charset="0"/>
                    <a:cs typeface="Consolas" panose="020B0609020204030204" pitchFamily="49" charset="0"/>
                  </a:rPr>
                  <a:t>(</a:t>
                </a:r>
                <a14:m>
                  <m:oMath xmlns:m="http://schemas.openxmlformats.org/officeDocument/2006/math">
                    <m:r>
                      <a:rPr lang="en-US" i="1" dirty="0" smtClean="0">
                        <a:latin typeface="Cambria Math" panose="02040503050406030204" pitchFamily="18" charset="0"/>
                        <a:cs typeface="Consolas" panose="020B0609020204030204" pitchFamily="49" charset="0"/>
                      </a:rPr>
                      <m:t>𝑣</m:t>
                    </m:r>
                  </m:oMath>
                </a14:m>
                <a:r>
                  <a:rPr lang="en-US" dirty="0">
                    <a:latin typeface="Consolas" panose="020B0609020204030204" pitchFamily="49" charset="0"/>
                    <a:cs typeface="Consolas" panose="020B0609020204030204" pitchFamily="49" charset="0"/>
                  </a:rPr>
                  <a:t>)</a:t>
                </a:r>
              </a:p>
              <a:p>
                <a:pPr marL="514350" indent="-514350">
                  <a:buFont typeface="+mj-lt"/>
                  <a:buAutoNum type="arabicPeriod"/>
                </a:pPr>
                <a:r>
                  <a:rPr lang="en-US" dirty="0" smtClean="0">
                    <a:latin typeface="Consolas" panose="020B0609020204030204" pitchFamily="49" charset="0"/>
                    <a:cs typeface="Consolas" panose="020B0609020204030204" pitchFamily="49" charset="0"/>
                  </a:rPr>
                  <a:t> Sort edges </a:t>
                </a:r>
                <a:r>
                  <a:rPr lang="en-US" dirty="0">
                    <a:latin typeface="Consolas" panose="020B0609020204030204" pitchFamily="49" charset="0"/>
                    <a:cs typeface="Consolas" panose="020B0609020204030204" pitchFamily="49" charset="0"/>
                  </a:rPr>
                  <a:t>of </a:t>
                </a:r>
                <a14:m>
                  <m:oMath xmlns:m="http://schemas.openxmlformats.org/officeDocument/2006/math">
                    <m:r>
                      <a:rPr lang="en-US" b="0" i="1" smtClean="0">
                        <a:latin typeface="Cambria Math" panose="02040503050406030204" pitchFamily="18" charset="0"/>
                        <a:cs typeface="Consolas" panose="020B0609020204030204" pitchFamily="49" charset="0"/>
                      </a:rPr>
                      <m:t>𝐺</m:t>
                    </m:r>
                    <m:r>
                      <a:rPr lang="en-US" b="0" i="1" smtClean="0">
                        <a:latin typeface="Cambria Math" panose="02040503050406030204" pitchFamily="18" charset="0"/>
                        <a:cs typeface="Consolas" panose="020B0609020204030204" pitchFamily="49" charset="0"/>
                      </a:rPr>
                      <m:t>.</m:t>
                    </m:r>
                    <m:r>
                      <a:rPr lang="en-US" b="0" i="1" smtClean="0">
                        <a:latin typeface="Cambria Math" panose="02040503050406030204" pitchFamily="18" charset="0"/>
                        <a:cs typeface="Consolas" panose="020B0609020204030204" pitchFamily="49" charset="0"/>
                      </a:rPr>
                      <m:t>𝐸</m:t>
                    </m:r>
                    <m:r>
                      <a:rPr lang="en-US" b="0" i="0" smtClean="0">
                        <a:latin typeface="Cambria Math" panose="02040503050406030204" pitchFamily="18" charset="0"/>
                        <a:cs typeface="Consolas" panose="020B0609020204030204" pitchFamily="49" charset="0"/>
                      </a:rPr>
                      <m:t> </m:t>
                    </m:r>
                  </m:oMath>
                </a14:m>
                <a:r>
                  <a:rPr lang="en-US" dirty="0"/>
                  <a:t>into </a:t>
                </a:r>
                <a:r>
                  <a:rPr lang="en-US" dirty="0" smtClean="0"/>
                  <a:t>no decreasing </a:t>
                </a:r>
                <a:r>
                  <a:rPr lang="en-US" dirty="0"/>
                  <a:t>order by weight </a:t>
                </a:r>
                <a14:m>
                  <m:oMath xmlns:m="http://schemas.openxmlformats.org/officeDocument/2006/math">
                    <m:r>
                      <a:rPr lang="en-US" i="1" dirty="0" smtClean="0">
                        <a:latin typeface="Cambria Math" panose="02040503050406030204" pitchFamily="18" charset="0"/>
                      </a:rPr>
                      <m:t>𝑤</m:t>
                    </m:r>
                    <m:r>
                      <a:rPr lang="en-US" b="0" i="1" dirty="0" smtClean="0">
                        <a:latin typeface="Cambria Math" panose="02040503050406030204" pitchFamily="18" charset="0"/>
                      </a:rPr>
                      <m:t>.</m:t>
                    </m:r>
                  </m:oMath>
                </a14:m>
                <a:endParaRPr lang="en-US" dirty="0">
                  <a:latin typeface="Consolas" panose="020B0609020204030204" pitchFamily="49" charset="0"/>
                  <a:cs typeface="Consolas" panose="020B0609020204030204" pitchFamily="49" charset="0"/>
                </a:endParaRPr>
              </a:p>
              <a:p>
                <a:pPr marL="514350" indent="-514350">
                  <a:buFont typeface="+mj-lt"/>
                  <a:buAutoNum type="arabicPeriod"/>
                </a:pPr>
                <a:r>
                  <a:rPr lang="en-US" dirty="0" smtClean="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for </a:t>
                </a:r>
                <a:r>
                  <a:rPr lang="en-US" b="1" dirty="0">
                    <a:latin typeface="Consolas" panose="020B0609020204030204" pitchFamily="49" charset="0"/>
                    <a:cs typeface="Consolas" panose="020B0609020204030204" pitchFamily="49" charset="0"/>
                  </a:rPr>
                  <a:t>each</a:t>
                </a:r>
                <a:r>
                  <a:rPr lang="en-US" dirty="0">
                    <a:latin typeface="Consolas" panose="020B0609020204030204" pitchFamily="49" charset="0"/>
                    <a:cs typeface="Consolas" panose="020B0609020204030204" pitchFamily="49" charset="0"/>
                  </a:rPr>
                  <a:t> </a:t>
                </a:r>
                <a14:m>
                  <m:oMath xmlns:m="http://schemas.openxmlformats.org/officeDocument/2006/math">
                    <m:d>
                      <m:dPr>
                        <m:ctrlPr>
                          <a:rPr lang="en-US" b="0" i="1" smtClean="0">
                            <a:latin typeface="Cambria Math" panose="02040503050406030204" pitchFamily="18" charset="0"/>
                            <a:cs typeface="Consolas" panose="020B0609020204030204" pitchFamily="49" charset="0"/>
                          </a:rPr>
                        </m:ctrlPr>
                      </m:dPr>
                      <m:e>
                        <m:r>
                          <a:rPr lang="en-US" b="0" i="1" smtClean="0">
                            <a:latin typeface="Cambria Math" panose="02040503050406030204" pitchFamily="18" charset="0"/>
                            <a:cs typeface="Consolas" panose="020B0609020204030204" pitchFamily="49" charset="0"/>
                          </a:rPr>
                          <m:t>𝑢</m:t>
                        </m:r>
                        <m:r>
                          <a:rPr lang="en-US" b="0" i="1" smtClean="0">
                            <a:latin typeface="Cambria Math" panose="02040503050406030204" pitchFamily="18" charset="0"/>
                            <a:cs typeface="Consolas" panose="020B0609020204030204" pitchFamily="49" charset="0"/>
                          </a:rPr>
                          <m:t>,</m:t>
                        </m:r>
                        <m:r>
                          <a:rPr lang="en-US" b="0" i="1" smtClean="0">
                            <a:latin typeface="Cambria Math" panose="02040503050406030204" pitchFamily="18" charset="0"/>
                            <a:cs typeface="Consolas" panose="020B0609020204030204" pitchFamily="49" charset="0"/>
                          </a:rPr>
                          <m:t>𝑣</m:t>
                        </m:r>
                      </m:e>
                    </m:d>
                    <m:r>
                      <a:rPr lang="en-US" b="0" i="1" smtClean="0">
                        <a:latin typeface="Cambria Math" panose="02040503050406030204" pitchFamily="18" charset="0"/>
                        <a:ea typeface="Cambria Math" panose="02040503050406030204" pitchFamily="18" charset="0"/>
                        <a:cs typeface="Consolas" panose="020B0609020204030204" pitchFamily="49" charset="0"/>
                      </a:rPr>
                      <m:t>∈</m:t>
                    </m:r>
                    <m:r>
                      <a:rPr lang="en-US" b="0" i="1" smtClean="0">
                        <a:latin typeface="Cambria Math" panose="02040503050406030204" pitchFamily="18" charset="0"/>
                        <a:ea typeface="Cambria Math" panose="02040503050406030204" pitchFamily="18" charset="0"/>
                        <a:cs typeface="Consolas" panose="020B0609020204030204" pitchFamily="49" charset="0"/>
                      </a:rPr>
                      <m:t>𝐺</m:t>
                    </m:r>
                    <m:r>
                      <a:rPr lang="en-US" b="0" i="1" smtClean="0">
                        <a:latin typeface="Cambria Math" panose="02040503050406030204" pitchFamily="18" charset="0"/>
                        <a:ea typeface="Cambria Math" panose="02040503050406030204" pitchFamily="18" charset="0"/>
                        <a:cs typeface="Consolas" panose="020B0609020204030204" pitchFamily="49" charset="0"/>
                      </a:rPr>
                      <m:t>.</m:t>
                    </m:r>
                    <m:r>
                      <a:rPr lang="en-US" b="0" i="1" smtClean="0">
                        <a:latin typeface="Cambria Math" panose="02040503050406030204" pitchFamily="18" charset="0"/>
                        <a:ea typeface="Cambria Math" panose="02040503050406030204" pitchFamily="18" charset="0"/>
                        <a:cs typeface="Consolas" panose="020B0609020204030204" pitchFamily="49" charset="0"/>
                      </a:rPr>
                      <m:t>𝐸</m:t>
                    </m:r>
                  </m:oMath>
                </a14:m>
                <a:endParaRPr lang="en-US" b="0" dirty="0">
                  <a:latin typeface="Consolas" panose="020B0609020204030204" pitchFamily="49" charset="0"/>
                  <a:cs typeface="Consolas" panose="020B0609020204030204" pitchFamily="49" charset="0"/>
                </a:endParaRPr>
              </a:p>
              <a:p>
                <a:pPr marL="514350" indent="-514350">
                  <a:buFont typeface="+mj-lt"/>
                  <a:buAutoNum type="arabicPeriod"/>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if</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Find-Set(</a:t>
                </a:r>
                <a14:m>
                  <m:oMath xmlns:m="http://schemas.openxmlformats.org/officeDocument/2006/math">
                    <m:r>
                      <a:rPr lang="en-US" b="0" i="1" smtClean="0">
                        <a:latin typeface="Cambria Math" panose="02040503050406030204" pitchFamily="18" charset="0"/>
                        <a:cs typeface="Consolas" panose="020B0609020204030204" pitchFamily="49" charset="0"/>
                      </a:rPr>
                      <m:t>𝑢</m:t>
                    </m:r>
                    <m:r>
                      <a:rPr lang="en-US" b="0" i="1" smtClean="0">
                        <a:latin typeface="Cambria Math" panose="02040503050406030204" pitchFamily="18" charset="0"/>
                        <a:cs typeface="Consolas" panose="020B0609020204030204" pitchFamily="49" charset="0"/>
                      </a:rPr>
                      <m:t>)≠</m:t>
                    </m:r>
                  </m:oMath>
                </a14:m>
                <a:r>
                  <a:rPr lang="en-US" dirty="0">
                    <a:latin typeface="Consolas" panose="020B0609020204030204" pitchFamily="49" charset="0"/>
                    <a:cs typeface="Consolas" panose="020B0609020204030204" pitchFamily="49" charset="0"/>
                  </a:rPr>
                  <a:t> Find-Set(</a:t>
                </a:r>
                <a14:m>
                  <m:oMath xmlns:m="http://schemas.openxmlformats.org/officeDocument/2006/math">
                    <m:r>
                      <a:rPr lang="en-US" b="0" i="1" dirty="0" smtClean="0">
                        <a:latin typeface="Cambria Math" panose="02040503050406030204" pitchFamily="18" charset="0"/>
                        <a:cs typeface="Consolas" panose="020B0609020204030204" pitchFamily="49" charset="0"/>
                      </a:rPr>
                      <m:t>𝑣</m:t>
                    </m:r>
                  </m:oMath>
                </a14:m>
                <a:r>
                  <a:rPr lang="en-US" dirty="0">
                    <a:latin typeface="Consolas" panose="020B0609020204030204" pitchFamily="49" charset="0"/>
                    <a:cs typeface="Consolas" panose="020B0609020204030204" pitchFamily="49" charset="0"/>
                  </a:rPr>
                  <a:t>)</a:t>
                </a:r>
              </a:p>
              <a:p>
                <a:pPr marL="514350" indent="-514350">
                  <a:buFont typeface="+mj-lt"/>
                  <a:buAutoNum type="arabicPeriod"/>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a:t>
                </a:r>
                <a14:m>
                  <m:oMath xmlns:m="http://schemas.openxmlformats.org/officeDocument/2006/math">
                    <m:r>
                      <a:rPr lang="en-US" i="1" dirty="0" smtClean="0">
                        <a:latin typeface="Cambria Math" panose="02040503050406030204" pitchFamily="18" charset="0"/>
                        <a:cs typeface="Consolas" panose="020B0609020204030204" pitchFamily="49" charset="0"/>
                      </a:rPr>
                      <m:t>𝐴</m:t>
                    </m:r>
                    <m:r>
                      <a:rPr lang="en-US" i="1" dirty="0" smtClean="0">
                        <a:latin typeface="Cambria Math" panose="02040503050406030204" pitchFamily="18" charset="0"/>
                        <a:cs typeface="Consolas" panose="020B0609020204030204" pitchFamily="49" charset="0"/>
                      </a:rPr>
                      <m:t>  := </m:t>
                    </m:r>
                    <m:r>
                      <a:rPr lang="en-US" i="1" dirty="0">
                        <a:latin typeface="Cambria Math" panose="02040503050406030204" pitchFamily="18" charset="0"/>
                        <a:cs typeface="Consolas" panose="020B0609020204030204" pitchFamily="49" charset="0"/>
                      </a:rPr>
                      <m:t>𝐴</m:t>
                    </m:r>
                  </m:oMath>
                </a14:m>
                <a:r>
                  <a:rPr lang="en-US" dirty="0">
                    <a:latin typeface="Consolas" panose="020B0609020204030204" pitchFamily="49" charset="0"/>
                    <a:cs typeface="Consolas" panose="020B0609020204030204" pitchFamily="49" charset="0"/>
                  </a:rPr>
                  <a:t> </a:t>
                </a:r>
                <a14:m>
                  <m:oMath xmlns:m="http://schemas.openxmlformats.org/officeDocument/2006/math">
                    <m:r>
                      <a:rPr lang="en-US" i="1" smtClean="0">
                        <a:latin typeface="Cambria Math" panose="02040503050406030204" pitchFamily="18" charset="0"/>
                        <a:ea typeface="Cambria Math" panose="02040503050406030204" pitchFamily="18" charset="0"/>
                        <a:cs typeface="Consolas" panose="020B0609020204030204" pitchFamily="49" charset="0"/>
                      </a:rPr>
                      <m:t>∪</m:t>
                    </m:r>
                    <m:r>
                      <a:rPr lang="en-US" b="0" i="1" smtClean="0">
                        <a:latin typeface="Cambria Math" panose="02040503050406030204" pitchFamily="18" charset="0"/>
                        <a:ea typeface="Cambria Math" panose="02040503050406030204" pitchFamily="18" charset="0"/>
                        <a:cs typeface="Consolas" panose="020B0609020204030204" pitchFamily="49" charset="0"/>
                      </a:rPr>
                      <m:t>{</m:t>
                    </m:r>
                    <m:d>
                      <m:dPr>
                        <m:ctrlPr>
                          <a:rPr lang="en-US" b="0" i="1" smtClean="0">
                            <a:latin typeface="Cambria Math" panose="02040503050406030204" pitchFamily="18" charset="0"/>
                            <a:ea typeface="Cambria Math" panose="02040503050406030204" pitchFamily="18" charset="0"/>
                            <a:cs typeface="Consolas" panose="020B0609020204030204" pitchFamily="49" charset="0"/>
                          </a:rPr>
                        </m:ctrlPr>
                      </m:dPr>
                      <m:e>
                        <m:r>
                          <a:rPr lang="en-US" b="0" i="1" smtClean="0">
                            <a:latin typeface="Cambria Math" panose="02040503050406030204" pitchFamily="18" charset="0"/>
                            <a:ea typeface="Cambria Math" panose="02040503050406030204" pitchFamily="18" charset="0"/>
                            <a:cs typeface="Consolas" panose="020B0609020204030204" pitchFamily="49" charset="0"/>
                          </a:rPr>
                          <m:t>𝑢</m:t>
                        </m:r>
                        <m:r>
                          <a:rPr lang="en-US" b="0" i="1" smtClean="0">
                            <a:latin typeface="Cambria Math" panose="02040503050406030204" pitchFamily="18" charset="0"/>
                            <a:ea typeface="Cambria Math" panose="02040503050406030204" pitchFamily="18" charset="0"/>
                            <a:cs typeface="Consolas" panose="020B0609020204030204" pitchFamily="49" charset="0"/>
                          </a:rPr>
                          <m:t>,</m:t>
                        </m:r>
                        <m:r>
                          <a:rPr lang="en-US" b="0" i="1" smtClean="0">
                            <a:latin typeface="Cambria Math" panose="02040503050406030204" pitchFamily="18" charset="0"/>
                            <a:ea typeface="Cambria Math" panose="02040503050406030204" pitchFamily="18" charset="0"/>
                            <a:cs typeface="Consolas" panose="020B0609020204030204" pitchFamily="49" charset="0"/>
                          </a:rPr>
                          <m:t>𝑣</m:t>
                        </m:r>
                      </m:e>
                    </m:d>
                    <m:r>
                      <a:rPr lang="en-US" b="0" i="1" smtClean="0">
                        <a:latin typeface="Cambria Math" panose="02040503050406030204" pitchFamily="18" charset="0"/>
                        <a:ea typeface="Cambria Math" panose="02040503050406030204" pitchFamily="18" charset="0"/>
                        <a:cs typeface="Consolas" panose="020B0609020204030204" pitchFamily="49" charset="0"/>
                      </a:rPr>
                      <m:t>}</m:t>
                    </m:r>
                  </m:oMath>
                </a14:m>
                <a:endParaRPr lang="en-US" dirty="0">
                  <a:latin typeface="Consolas" panose="020B0609020204030204" pitchFamily="49" charset="0"/>
                  <a:cs typeface="Consolas" panose="020B0609020204030204" pitchFamily="49" charset="0"/>
                </a:endParaRPr>
              </a:p>
              <a:p>
                <a:pPr marL="514350" indent="-514350">
                  <a:buFont typeface="+mj-lt"/>
                  <a:buAutoNum type="arabicPeriod"/>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Union</a:t>
                </a:r>
                <a:r>
                  <a:rPr lang="en-US" dirty="0">
                    <a:latin typeface="Consolas" panose="020B0609020204030204" pitchFamily="49" charset="0"/>
                    <a:cs typeface="Consolas" panose="020B0609020204030204" pitchFamily="49" charset="0"/>
                  </a:rPr>
                  <a:t>(</a:t>
                </a:r>
                <a14:m>
                  <m:oMath xmlns:m="http://schemas.openxmlformats.org/officeDocument/2006/math">
                    <m:r>
                      <a:rPr lang="en-US" b="0" i="1" smtClean="0">
                        <a:latin typeface="Cambria Math" panose="02040503050406030204" pitchFamily="18" charset="0"/>
                        <a:cs typeface="Consolas" panose="020B0609020204030204" pitchFamily="49" charset="0"/>
                      </a:rPr>
                      <m:t>𝑢</m:t>
                    </m:r>
                    <m:r>
                      <a:rPr lang="en-US" b="0" i="1" smtClean="0">
                        <a:latin typeface="Cambria Math" panose="02040503050406030204" pitchFamily="18" charset="0"/>
                        <a:cs typeface="Consolas" panose="020B0609020204030204" pitchFamily="49" charset="0"/>
                      </a:rPr>
                      <m:t>,</m:t>
                    </m:r>
                    <m:r>
                      <a:rPr lang="en-US" b="0" i="1" smtClean="0">
                        <a:latin typeface="Cambria Math" panose="02040503050406030204" pitchFamily="18" charset="0"/>
                        <a:cs typeface="Consolas" panose="020B0609020204030204" pitchFamily="49" charset="0"/>
                      </a:rPr>
                      <m:t>𝑣</m:t>
                    </m:r>
                  </m:oMath>
                </a14:m>
                <a:r>
                  <a:rPr lang="en-US" dirty="0">
                    <a:latin typeface="Consolas" panose="020B0609020204030204" pitchFamily="49" charset="0"/>
                    <a:cs typeface="Consolas" panose="020B0609020204030204" pitchFamily="49" charset="0"/>
                  </a:rPr>
                  <a:t>)</a:t>
                </a:r>
              </a:p>
              <a:p>
                <a:pPr marL="514350" indent="-514350">
                  <a:buFont typeface="+mj-lt"/>
                  <a:buAutoNum type="arabicPeriod"/>
                </a:pPr>
                <a:r>
                  <a:rPr lang="en-US" dirty="0" smtClean="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return</a:t>
                </a:r>
                <a:r>
                  <a:rPr lang="en-US" dirty="0" smtClean="0">
                    <a:latin typeface="Consolas" panose="020B0609020204030204" pitchFamily="49" charset="0"/>
                    <a:cs typeface="Consolas" panose="020B0609020204030204" pitchFamily="49" charset="0"/>
                  </a:rPr>
                  <a:t> </a:t>
                </a:r>
                <a14:m>
                  <m:oMath xmlns:m="http://schemas.openxmlformats.org/officeDocument/2006/math">
                    <m:r>
                      <a:rPr lang="en-US" i="1" dirty="0" smtClean="0">
                        <a:latin typeface="Cambria Math" panose="02040503050406030204" pitchFamily="18" charset="0"/>
                        <a:cs typeface="Consolas" panose="020B0609020204030204" pitchFamily="49" charset="0"/>
                      </a:rPr>
                      <m:t>𝐴</m:t>
                    </m:r>
                  </m:oMath>
                </a14:m>
                <a:endParaRPr lang="en-US" dirty="0">
                  <a:latin typeface="Consolas" panose="020B0609020204030204" pitchFamily="49" charset="0"/>
                  <a:cs typeface="Consolas" panose="020B0609020204030204" pitchFamily="49"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059142"/>
                <a:ext cx="10515600" cy="5624045"/>
              </a:xfrm>
              <a:blipFill>
                <a:blip r:embed="rId2"/>
                <a:stretch>
                  <a:fillRect l="-1159" t="-1952"/>
                </a:stretch>
              </a:blipFill>
            </p:spPr>
            <p:txBody>
              <a:bodyPr/>
              <a:lstStyle/>
              <a:p>
                <a:r>
                  <a:rPr lang="en-US">
                    <a:noFill/>
                  </a:rPr>
                  <a:t> </a:t>
                </a:r>
              </a:p>
            </p:txBody>
          </p:sp>
        </mc:Fallback>
      </mc:AlternateContent>
    </p:spTree>
    <p:extLst>
      <p:ext uri="{BB962C8B-B14F-4D97-AF65-F5344CB8AC3E}">
        <p14:creationId xmlns:p14="http://schemas.microsoft.com/office/powerpoint/2010/main" val="19232831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671" y="201706"/>
            <a:ext cx="10999694" cy="6400800"/>
          </a:xfrm>
          <a:prstGeom prst="rect">
            <a:avLst/>
          </a:prstGeom>
        </p:spPr>
      </p:pic>
    </p:spTree>
    <p:extLst>
      <p:ext uri="{BB962C8B-B14F-4D97-AF65-F5344CB8AC3E}">
        <p14:creationId xmlns:p14="http://schemas.microsoft.com/office/powerpoint/2010/main" val="32603582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953" y="403412"/>
            <a:ext cx="10139082" cy="5997388"/>
          </a:xfrm>
          <a:prstGeom prst="rect">
            <a:avLst/>
          </a:prstGeom>
        </p:spPr>
      </p:pic>
    </p:spTree>
    <p:extLst>
      <p:ext uri="{BB962C8B-B14F-4D97-AF65-F5344CB8AC3E}">
        <p14:creationId xmlns:p14="http://schemas.microsoft.com/office/powerpoint/2010/main" val="24171860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Runtime of Kruskal’s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817222"/>
              </a:xfrm>
            </p:spPr>
            <p:txBody>
              <a:bodyPr>
                <a:normAutofit lnSpcReduction="10000"/>
              </a:bodyPr>
              <a:lstStyle/>
              <a:p>
                <a:r>
                  <a:rPr lang="en-US" dirty="0" smtClean="0"/>
                  <a:t>The running time of Kruskal’s algorithm for a graph </a:t>
                </a:r>
                <a14:m>
                  <m:oMath xmlns:m="http://schemas.openxmlformats.org/officeDocument/2006/math">
                    <m:r>
                      <a:rPr lang="en-US" b="0" i="1" smtClean="0">
                        <a:latin typeface="Cambria Math" panose="02040503050406030204" pitchFamily="18" charset="0"/>
                      </a:rPr>
                      <m:t>𝐺</m:t>
                    </m:r>
                  </m:oMath>
                </a14:m>
                <a:endParaRPr lang="en-US" b="0" dirty="0"/>
              </a:p>
              <a:p>
                <a:r>
                  <a:rPr lang="en-US" dirty="0"/>
                  <a:t>Depends on how we implement the disjoint-set data structure. We assume that we use the disjoint-set-forest implementation with the union-by-rank and path-compression.</a:t>
                </a:r>
              </a:p>
              <a:p>
                <a:r>
                  <a:rPr lang="en-US" dirty="0"/>
                  <a:t>Initializing the set </a:t>
                </a:r>
                <a14:m>
                  <m:oMath xmlns:m="http://schemas.openxmlformats.org/officeDocument/2006/math">
                    <m:r>
                      <a:rPr lang="en-US" i="1" dirty="0" smtClean="0">
                        <a:latin typeface="Cambria Math" panose="02040503050406030204" pitchFamily="18" charset="0"/>
                      </a:rPr>
                      <m:t>𝐴</m:t>
                    </m:r>
                  </m:oMath>
                </a14:m>
                <a:r>
                  <a:rPr lang="en-US" dirty="0"/>
                  <a:t> in line </a:t>
                </a:r>
                <a14:m>
                  <m:oMath xmlns:m="http://schemas.openxmlformats.org/officeDocument/2006/math">
                    <m:r>
                      <a:rPr lang="en-US" i="1" dirty="0" smtClean="0">
                        <a:latin typeface="Cambria Math" panose="02040503050406030204" pitchFamily="18" charset="0"/>
                      </a:rPr>
                      <m:t>1</m:t>
                    </m:r>
                  </m:oMath>
                </a14:m>
                <a:r>
                  <a:rPr lang="en-US" dirty="0"/>
                  <a:t> takes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(1)</m:t>
                    </m:r>
                  </m:oMath>
                </a14:m>
                <a:r>
                  <a:rPr lang="en-US" dirty="0"/>
                  <a:t> time, and the time to sort the</a:t>
                </a:r>
                <a:br>
                  <a:rPr lang="en-US" dirty="0"/>
                </a:br>
                <a:r>
                  <a:rPr lang="en-US" dirty="0"/>
                  <a:t>edges in line 4 is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𝐸</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lg</m:t>
                        </m:r>
                      </m:fName>
                      <m:e>
                        <m:r>
                          <a:rPr lang="en-US" b="0" i="1" smtClean="0">
                            <a:latin typeface="Cambria Math" panose="02040503050406030204" pitchFamily="18" charset="0"/>
                          </a:rPr>
                          <m:t>𝐸</m:t>
                        </m:r>
                      </m:e>
                    </m:func>
                    <m:r>
                      <a:rPr lang="en-US" b="0" i="1" smtClean="0">
                        <a:latin typeface="Cambria Math" panose="02040503050406030204" pitchFamily="18" charset="0"/>
                      </a:rPr>
                      <m:t>)</m:t>
                    </m:r>
                  </m:oMath>
                </a14:m>
                <a:r>
                  <a:rPr lang="en-US" dirty="0"/>
                  <a:t> time.</a:t>
                </a:r>
              </a:p>
              <a:p>
                <a:r>
                  <a:rPr lang="en-US" dirty="0"/>
                  <a:t>The for loop of lines 5–8 performs at most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oMath>
                </a14:m>
                <a:r>
                  <a:rPr lang="en-US" dirty="0"/>
                  <a:t> FIND-SET and UNION operations on the disjoint-set forest.</a:t>
                </a:r>
              </a:p>
              <a:p>
                <a:r>
                  <a:rPr lang="en-US" dirty="0"/>
                  <a:t>The for loop in line 2 takes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oMath>
                </a14:m>
                <a:r>
                  <a:rPr lang="en-US" dirty="0"/>
                  <a:t> time.</a:t>
                </a:r>
              </a:p>
              <a:p>
                <a:r>
                  <a:rPr lang="en-US" dirty="0"/>
                  <a:t>Each Find-Set and Union takes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lg</m:t>
                        </m:r>
                      </m:fName>
                      <m:e>
                        <m:r>
                          <a:rPr lang="en-US" b="0" i="1" smtClean="0">
                            <a:latin typeface="Cambria Math" panose="02040503050406030204" pitchFamily="18" charset="0"/>
                          </a:rPr>
                          <m:t>𝑉</m:t>
                        </m:r>
                      </m:e>
                    </m:func>
                    <m:r>
                      <a:rPr lang="en-US" b="0" i="1" smtClean="0">
                        <a:latin typeface="Cambria Math" panose="02040503050406030204" pitchFamily="18" charset="0"/>
                      </a:rPr>
                      <m:t>)</m:t>
                    </m:r>
                  </m:oMath>
                </a14:m>
                <a:r>
                  <a:rPr lang="en-US" dirty="0"/>
                  <a:t> time.</a:t>
                </a:r>
              </a:p>
              <a:p>
                <a:r>
                  <a:rPr lang="en-US" dirty="0"/>
                  <a:t>So the total runtime is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lg</m:t>
                            </m:r>
                          </m:fName>
                          <m:e>
                            <m:r>
                              <a:rPr lang="en-US" b="0" i="1" smtClean="0">
                                <a:latin typeface="Cambria Math" panose="02040503050406030204" pitchFamily="18" charset="0"/>
                              </a:rPr>
                              <m:t>𝑉</m:t>
                            </m:r>
                          </m:e>
                        </m:func>
                      </m:e>
                    </m:d>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817222"/>
              </a:xfrm>
              <a:blipFill>
                <a:blip r:embed="rId2"/>
                <a:stretch>
                  <a:fillRect l="-1043" t="-2781" r="-1507"/>
                </a:stretch>
              </a:blipFill>
            </p:spPr>
            <p:txBody>
              <a:bodyPr/>
              <a:lstStyle/>
              <a:p>
                <a:r>
                  <a:rPr lang="en-US">
                    <a:noFill/>
                  </a:rPr>
                  <a:t> </a:t>
                </a:r>
              </a:p>
            </p:txBody>
          </p:sp>
        </mc:Fallback>
      </mc:AlternateContent>
    </p:spTree>
    <p:extLst>
      <p:ext uri="{BB962C8B-B14F-4D97-AF65-F5344CB8AC3E}">
        <p14:creationId xmlns:p14="http://schemas.microsoft.com/office/powerpoint/2010/main" val="41230494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783"/>
            <a:ext cx="10515600" cy="1202418"/>
          </a:xfrm>
        </p:spPr>
        <p:txBody>
          <a:bodyPr/>
          <a:lstStyle/>
          <a:p>
            <a:r>
              <a:rPr lang="en-US" b="1" dirty="0" smtClean="0"/>
              <a:t>Prim’s Algorithm</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29236"/>
                <a:ext cx="10515600" cy="5315403"/>
              </a:xfrm>
            </p:spPr>
            <p:txBody>
              <a:bodyPr>
                <a:normAutofit/>
              </a:bodyPr>
              <a:lstStyle/>
              <a:p>
                <a:r>
                  <a:rPr lang="en-US" dirty="0" smtClean="0"/>
                  <a:t>Prim’s algorithm has the property that the edges in </a:t>
                </a:r>
                <a:r>
                  <a:rPr lang="en-US" dirty="0"/>
                  <a:t>a</a:t>
                </a:r>
                <a:r>
                  <a:rPr lang="en-US" dirty="0" smtClean="0"/>
                  <a:t> </a:t>
                </a:r>
                <a:r>
                  <a:rPr lang="en-US" dirty="0"/>
                  <a:t>set </a:t>
                </a:r>
                <a14:m>
                  <m:oMath xmlns:m="http://schemas.openxmlformats.org/officeDocument/2006/math">
                    <m:r>
                      <a:rPr lang="en-US" i="1" dirty="0" smtClean="0">
                        <a:latin typeface="Cambria Math" panose="02040503050406030204" pitchFamily="18" charset="0"/>
                      </a:rPr>
                      <m:t>𝐴</m:t>
                    </m:r>
                  </m:oMath>
                </a14:m>
                <a:r>
                  <a:rPr lang="en-US" dirty="0"/>
                  <a:t> always</a:t>
                </a:r>
                <a:br>
                  <a:rPr lang="en-US" dirty="0"/>
                </a:br>
                <a:r>
                  <a:rPr lang="en-US" dirty="0"/>
                  <a:t>form a single </a:t>
                </a:r>
                <a:r>
                  <a:rPr lang="en-US" dirty="0" smtClean="0"/>
                  <a:t>tree.</a:t>
                </a:r>
              </a:p>
              <a:p>
                <a:r>
                  <a:rPr lang="en-US" dirty="0"/>
                  <a:t>As Figure 23.5 </a:t>
                </a:r>
                <a:r>
                  <a:rPr lang="en-US" dirty="0" smtClean="0"/>
                  <a:t>shows in slide no. 28 , </a:t>
                </a:r>
                <a:r>
                  <a:rPr lang="en-US" dirty="0"/>
                  <a:t>the tree starts from an arbitrary </a:t>
                </a:r>
                <a:r>
                  <a:rPr lang="en-US" dirty="0" smtClean="0"/>
                  <a:t>root vertex </a:t>
                </a:r>
                <a14:m>
                  <m:oMath xmlns:m="http://schemas.openxmlformats.org/officeDocument/2006/math">
                    <m:r>
                      <a:rPr lang="en-US" i="1" dirty="0" smtClean="0">
                        <a:latin typeface="Cambria Math" panose="02040503050406030204" pitchFamily="18" charset="0"/>
                      </a:rPr>
                      <m:t>𝑟</m:t>
                    </m:r>
                  </m:oMath>
                </a14:m>
                <a:r>
                  <a:rPr lang="en-US" dirty="0"/>
                  <a:t> and grows until the tree spans all the vertices in </a:t>
                </a:r>
                <a14:m>
                  <m:oMath xmlns:m="http://schemas.openxmlformats.org/officeDocument/2006/math">
                    <m:r>
                      <a:rPr lang="en-US" i="1" dirty="0" smtClean="0">
                        <a:latin typeface="Cambria Math" panose="02040503050406030204" pitchFamily="18" charset="0"/>
                      </a:rPr>
                      <m:t>𝑉</m:t>
                    </m:r>
                  </m:oMath>
                </a14:m>
                <a:endParaRPr lang="en-US" dirty="0" smtClean="0"/>
              </a:p>
              <a:p>
                <a:r>
                  <a:rPr lang="en-US" dirty="0"/>
                  <a:t>Each step adds to </a:t>
                </a:r>
                <a:r>
                  <a:rPr lang="en-US" dirty="0" smtClean="0"/>
                  <a:t>the tree </a:t>
                </a:r>
                <a14:m>
                  <m:oMath xmlns:m="http://schemas.openxmlformats.org/officeDocument/2006/math">
                    <m:r>
                      <a:rPr lang="en-US" i="1" dirty="0" smtClean="0">
                        <a:latin typeface="Cambria Math" panose="02040503050406030204" pitchFamily="18" charset="0"/>
                      </a:rPr>
                      <m:t>𝐴</m:t>
                    </m:r>
                  </m:oMath>
                </a14:m>
                <a:r>
                  <a:rPr lang="en-US" dirty="0" smtClean="0"/>
                  <a:t>, a </a:t>
                </a:r>
                <a:r>
                  <a:rPr lang="en-US" dirty="0"/>
                  <a:t>light edge that connects </a:t>
                </a:r>
                <a14:m>
                  <m:oMath xmlns:m="http://schemas.openxmlformats.org/officeDocument/2006/math">
                    <m:r>
                      <a:rPr lang="en-US" i="1" dirty="0" smtClean="0">
                        <a:latin typeface="Cambria Math" panose="02040503050406030204" pitchFamily="18" charset="0"/>
                      </a:rPr>
                      <m:t>𝐴</m:t>
                    </m:r>
                  </m:oMath>
                </a14:m>
                <a:r>
                  <a:rPr lang="en-US" dirty="0"/>
                  <a:t> to an isolated vertex—one on which no </a:t>
                </a:r>
                <a:r>
                  <a:rPr lang="en-US" dirty="0" smtClean="0"/>
                  <a:t>edge of </a:t>
                </a:r>
                <a14:m>
                  <m:oMath xmlns:m="http://schemas.openxmlformats.org/officeDocument/2006/math">
                    <m:r>
                      <a:rPr lang="en-US" i="1" dirty="0" smtClean="0">
                        <a:latin typeface="Cambria Math" panose="02040503050406030204" pitchFamily="18" charset="0"/>
                      </a:rPr>
                      <m:t>𝐴</m:t>
                    </m:r>
                  </m:oMath>
                </a14:m>
                <a:r>
                  <a:rPr lang="en-US" dirty="0"/>
                  <a:t> is incident</a:t>
                </a:r>
                <a:r>
                  <a:rPr lang="en-US" dirty="0" smtClean="0"/>
                  <a:t>.</a:t>
                </a:r>
              </a:p>
              <a:p>
                <a:r>
                  <a:rPr lang="en-US" dirty="0"/>
                  <a:t>By </a:t>
                </a:r>
                <a:r>
                  <a:rPr lang="en-US" dirty="0" smtClean="0"/>
                  <a:t>our previous Corollary, </a:t>
                </a:r>
                <a:r>
                  <a:rPr lang="en-US" dirty="0"/>
                  <a:t>this rule adds only edges that are safe for </a:t>
                </a:r>
                <a14:m>
                  <m:oMath xmlns:m="http://schemas.openxmlformats.org/officeDocument/2006/math">
                    <m:r>
                      <a:rPr lang="en-US" i="1" dirty="0" smtClean="0">
                        <a:latin typeface="Cambria Math" panose="02040503050406030204" pitchFamily="18" charset="0"/>
                      </a:rPr>
                      <m:t>𝐴</m:t>
                    </m:r>
                  </m:oMath>
                </a14:m>
                <a:r>
                  <a:rPr lang="en-US" dirty="0" smtClean="0"/>
                  <a:t>, </a:t>
                </a:r>
                <a:r>
                  <a:rPr lang="en-US" dirty="0"/>
                  <a:t>therefore, when the algorithm terminates, the edges in </a:t>
                </a:r>
                <a14:m>
                  <m:oMath xmlns:m="http://schemas.openxmlformats.org/officeDocument/2006/math">
                    <m:r>
                      <a:rPr lang="en-US" i="1" dirty="0" smtClean="0">
                        <a:latin typeface="Cambria Math" panose="02040503050406030204" pitchFamily="18" charset="0"/>
                      </a:rPr>
                      <m:t>𝐴</m:t>
                    </m:r>
                  </m:oMath>
                </a14:m>
                <a:r>
                  <a:rPr lang="en-US" dirty="0"/>
                  <a:t> form a minimum </a:t>
                </a:r>
                <a:r>
                  <a:rPr lang="en-US" dirty="0" smtClean="0"/>
                  <a:t>spanning tree.</a:t>
                </a:r>
              </a:p>
              <a:p>
                <a:r>
                  <a:rPr lang="en-US" dirty="0"/>
                  <a:t>This strategy qualifies as greedy since at each step it adds to the tree an </a:t>
                </a:r>
                <a:r>
                  <a:rPr lang="en-US" dirty="0" smtClean="0"/>
                  <a:t>edge that </a:t>
                </a:r>
                <a:r>
                  <a:rPr lang="en-US" dirty="0"/>
                  <a:t>contributes the minimum amount possible to the tree’s </a:t>
                </a:r>
                <a:r>
                  <a:rPr lang="en-US" dirty="0" smtClean="0"/>
                  <a:t>weight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29236"/>
                <a:ext cx="10515600" cy="5315403"/>
              </a:xfrm>
              <a:blipFill>
                <a:blip r:embed="rId2"/>
                <a:stretch>
                  <a:fillRect l="-1043" t="-1835" r="-464" b="-1261"/>
                </a:stretch>
              </a:blipFill>
            </p:spPr>
            <p:txBody>
              <a:bodyPr/>
              <a:lstStyle/>
              <a:p>
                <a:r>
                  <a:rPr lang="en-US">
                    <a:noFill/>
                  </a:rPr>
                  <a:t> </a:t>
                </a:r>
              </a:p>
            </p:txBody>
          </p:sp>
        </mc:Fallback>
      </mc:AlternateContent>
    </p:spTree>
    <p:extLst>
      <p:ext uri="{BB962C8B-B14F-4D97-AF65-F5344CB8AC3E}">
        <p14:creationId xmlns:p14="http://schemas.microsoft.com/office/powerpoint/2010/main" val="39214111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91"/>
            <a:ext cx="10515600" cy="1219835"/>
          </a:xfrm>
        </p:spPr>
        <p:txBody>
          <a:bodyPr/>
          <a:lstStyle/>
          <a:p>
            <a:r>
              <a:rPr lang="en-US" b="1" dirty="0" smtClean="0"/>
              <a:t>Outline of The Algorithm</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16322"/>
                <a:ext cx="10515600" cy="5263152"/>
              </a:xfrm>
            </p:spPr>
            <p:txBody>
              <a:bodyPr>
                <a:normAutofit fontScale="92500" lnSpcReduction="20000"/>
              </a:bodyPr>
              <a:lstStyle/>
              <a:p>
                <a:r>
                  <a:rPr lang="en-US" dirty="0" smtClean="0"/>
                  <a:t>In order to implement Prim’s algorithm efficiently, we need a fast way to select a </a:t>
                </a:r>
                <a:r>
                  <a:rPr lang="en-US" dirty="0"/>
                  <a:t>new edge to add to the tree formed by the edges in </a:t>
                </a:r>
                <a14:m>
                  <m:oMath xmlns:m="http://schemas.openxmlformats.org/officeDocument/2006/math">
                    <m:r>
                      <a:rPr lang="en-US" i="1" dirty="0" smtClean="0">
                        <a:latin typeface="Cambria Math" panose="02040503050406030204" pitchFamily="18" charset="0"/>
                      </a:rPr>
                      <m:t>𝐴</m:t>
                    </m:r>
                  </m:oMath>
                </a14:m>
                <a:endParaRPr lang="en-US" dirty="0" smtClean="0"/>
              </a:p>
              <a:p>
                <a:r>
                  <a:rPr lang="en-US" dirty="0"/>
                  <a:t>In the pseudocode </a:t>
                </a:r>
                <a:r>
                  <a:rPr lang="en-US" dirty="0" smtClean="0"/>
                  <a:t>next slide, the </a:t>
                </a:r>
                <a:r>
                  <a:rPr lang="en-US" dirty="0"/>
                  <a:t>connected graph </a:t>
                </a:r>
                <a14:m>
                  <m:oMath xmlns:m="http://schemas.openxmlformats.org/officeDocument/2006/math">
                    <m:r>
                      <a:rPr lang="en-US" i="1" dirty="0" smtClean="0">
                        <a:latin typeface="Cambria Math" panose="02040503050406030204" pitchFamily="18" charset="0"/>
                      </a:rPr>
                      <m:t>𝐺</m:t>
                    </m:r>
                  </m:oMath>
                </a14:m>
                <a:r>
                  <a:rPr lang="en-US" dirty="0"/>
                  <a:t> and the root </a:t>
                </a:r>
                <a14:m>
                  <m:oMath xmlns:m="http://schemas.openxmlformats.org/officeDocument/2006/math">
                    <m:r>
                      <a:rPr lang="en-US" i="1" dirty="0" smtClean="0">
                        <a:latin typeface="Cambria Math" panose="02040503050406030204" pitchFamily="18" charset="0"/>
                      </a:rPr>
                      <m:t>𝑟</m:t>
                    </m:r>
                  </m:oMath>
                </a14:m>
                <a:r>
                  <a:rPr lang="en-US" dirty="0"/>
                  <a:t> of the minimum spanning tree to be </a:t>
                </a:r>
                <a:r>
                  <a:rPr lang="en-US" dirty="0" smtClean="0"/>
                  <a:t>grown are </a:t>
                </a:r>
                <a:r>
                  <a:rPr lang="en-US" dirty="0"/>
                  <a:t>inputs to </a:t>
                </a:r>
                <a:r>
                  <a:rPr lang="en-US" dirty="0" smtClean="0"/>
                  <a:t>the algorithm.</a:t>
                </a:r>
              </a:p>
              <a:p>
                <a:r>
                  <a:rPr lang="en-US" dirty="0"/>
                  <a:t>During execution of the algorithm, all vertices </a:t>
                </a:r>
                <a:r>
                  <a:rPr lang="en-US" dirty="0" smtClean="0"/>
                  <a:t>that are </a:t>
                </a:r>
                <a:r>
                  <a:rPr lang="en-US" i="1" dirty="0"/>
                  <a:t>not </a:t>
                </a:r>
                <a:r>
                  <a:rPr lang="en-US" dirty="0"/>
                  <a:t>in the tree reside in a min-priority queue </a:t>
                </a:r>
                <a14:m>
                  <m:oMath xmlns:m="http://schemas.openxmlformats.org/officeDocument/2006/math">
                    <m:r>
                      <a:rPr lang="en-US" i="1" dirty="0" smtClean="0">
                        <a:latin typeface="Cambria Math" panose="02040503050406030204" pitchFamily="18" charset="0"/>
                      </a:rPr>
                      <m:t>𝑄</m:t>
                    </m:r>
                  </m:oMath>
                </a14:m>
                <a:r>
                  <a:rPr lang="en-US" dirty="0"/>
                  <a:t> based on a </a:t>
                </a:r>
                <a14:m>
                  <m:oMath xmlns:m="http://schemas.openxmlformats.org/officeDocument/2006/math">
                    <m:r>
                      <a:rPr lang="en-US" i="1" dirty="0" smtClean="0">
                        <a:latin typeface="Cambria Math" panose="02040503050406030204" pitchFamily="18" charset="0"/>
                      </a:rPr>
                      <m:t>𝑘𝑒𝑦</m:t>
                    </m:r>
                  </m:oMath>
                </a14:m>
                <a:r>
                  <a:rPr lang="en-US" i="1" dirty="0"/>
                  <a:t> </a:t>
                </a:r>
                <a:r>
                  <a:rPr lang="en-US" dirty="0" smtClean="0"/>
                  <a:t>attribute</a:t>
                </a:r>
              </a:p>
              <a:p>
                <a:r>
                  <a:rPr lang="en-US" dirty="0" smtClean="0"/>
                  <a:t>For each </a:t>
                </a:r>
                <a:r>
                  <a:rPr lang="en-US" dirty="0"/>
                  <a:t>vertex </a:t>
                </a:r>
                <a14:m>
                  <m:oMath xmlns:m="http://schemas.openxmlformats.org/officeDocument/2006/math">
                    <m:r>
                      <a:rPr lang="en-US" b="0" i="1" smtClean="0">
                        <a:latin typeface="Cambria Math" panose="02040503050406030204" pitchFamily="18" charset="0"/>
                      </a:rPr>
                      <m:t>𝑣</m:t>
                    </m:r>
                  </m:oMath>
                </a14:m>
                <a:r>
                  <a:rPr lang="en-US" dirty="0" smtClean="0"/>
                  <a:t>, </a:t>
                </a:r>
                <a:r>
                  <a:rPr lang="en-US" dirty="0"/>
                  <a:t>the attribute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𝑘𝑒𝑦</m:t>
                    </m:r>
                  </m:oMath>
                </a14:m>
                <a:r>
                  <a:rPr lang="en-US" i="1" dirty="0" smtClean="0"/>
                  <a:t> </a:t>
                </a:r>
                <a:r>
                  <a:rPr lang="en-US" dirty="0"/>
                  <a:t>is the minimum weight of any edge connecting </a:t>
                </a:r>
                <a14:m>
                  <m:oMath xmlns:m="http://schemas.openxmlformats.org/officeDocument/2006/math">
                    <m:r>
                      <a:rPr lang="en-US" b="0" i="1" smtClean="0">
                        <a:latin typeface="Cambria Math" panose="02040503050406030204" pitchFamily="18" charset="0"/>
                      </a:rPr>
                      <m:t>𝑣</m:t>
                    </m:r>
                    <m:r>
                      <a:rPr lang="en-US" b="0" i="0" smtClean="0">
                        <a:latin typeface="Cambria Math" panose="02040503050406030204" pitchFamily="18" charset="0"/>
                      </a:rPr>
                      <m:t> </m:t>
                    </m:r>
                  </m:oMath>
                </a14:m>
                <a:r>
                  <a:rPr lang="en-US" dirty="0"/>
                  <a:t>to a vertex in the tree; by convention,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𝑘𝑒𝑦</m:t>
                    </m:r>
                    <m:r>
                      <a:rPr lang="en-US" b="0" i="1" smtClean="0">
                        <a:latin typeface="Cambria Math" panose="02040503050406030204" pitchFamily="18" charset="0"/>
                      </a:rPr>
                      <m:t>=∞</m:t>
                    </m:r>
                  </m:oMath>
                </a14:m>
                <a:r>
                  <a:rPr lang="en-US" dirty="0" smtClean="0"/>
                  <a:t> </a:t>
                </a:r>
                <a:r>
                  <a:rPr lang="en-US" dirty="0"/>
                  <a:t>if there is no such </a:t>
                </a:r>
                <a:r>
                  <a:rPr lang="en-US" dirty="0" smtClean="0"/>
                  <a:t>edge</a:t>
                </a:r>
              </a:p>
              <a:p>
                <a:r>
                  <a:rPr lang="en-US" dirty="0" smtClean="0"/>
                  <a:t>The attribute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𝜋</m:t>
                    </m:r>
                  </m:oMath>
                </a14:m>
                <a:r>
                  <a:rPr lang="en-US" dirty="0" smtClean="0"/>
                  <a:t> </a:t>
                </a:r>
                <a:r>
                  <a:rPr lang="en-US" dirty="0"/>
                  <a:t>names the parent of </a:t>
                </a:r>
                <a14:m>
                  <m:oMath xmlns:m="http://schemas.openxmlformats.org/officeDocument/2006/math">
                    <m:r>
                      <a:rPr lang="en-US" b="0" i="1" smtClean="0">
                        <a:latin typeface="Cambria Math" panose="02040503050406030204" pitchFamily="18" charset="0"/>
                      </a:rPr>
                      <m:t>𝑣</m:t>
                    </m:r>
                  </m:oMath>
                </a14:m>
                <a:r>
                  <a:rPr lang="en-US" dirty="0" smtClean="0"/>
                  <a:t> </a:t>
                </a:r>
                <a:r>
                  <a:rPr lang="en-US" dirty="0"/>
                  <a:t>in the tree. The algorithm implicitly </a:t>
                </a:r>
                <a:r>
                  <a:rPr lang="en-US" dirty="0" smtClean="0"/>
                  <a:t>maintains the </a:t>
                </a:r>
                <a:r>
                  <a:rPr lang="en-US" dirty="0"/>
                  <a:t>set </a:t>
                </a:r>
                <a14:m>
                  <m:oMath xmlns:m="http://schemas.openxmlformats.org/officeDocument/2006/math">
                    <m:r>
                      <a:rPr lang="en-US" i="1" dirty="0" smtClean="0">
                        <a:latin typeface="Cambria Math" panose="02040503050406030204" pitchFamily="18" charset="0"/>
                      </a:rPr>
                      <m:t>𝐴</m:t>
                    </m:r>
                  </m:oMath>
                </a14:m>
                <a:r>
                  <a:rPr lang="en-US" dirty="0" smtClean="0"/>
                  <a:t> as</a:t>
                </a:r>
              </a:p>
              <a:p>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𝜋</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𝑣</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𝑟</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𝑄</m:t>
                    </m:r>
                    <m:r>
                      <a:rPr lang="en-US" b="0" i="1" smtClean="0">
                        <a:latin typeface="Cambria Math" panose="02040503050406030204" pitchFamily="18" charset="0"/>
                        <a:ea typeface="Cambria Math" panose="02040503050406030204" pitchFamily="18" charset="0"/>
                      </a:rPr>
                      <m:t>}</m:t>
                    </m:r>
                  </m:oMath>
                </a14:m>
                <a:endParaRPr lang="en-US" dirty="0" smtClean="0"/>
              </a:p>
              <a:p>
                <a:r>
                  <a:rPr lang="en-US" dirty="0" smtClean="0"/>
                  <a:t>At the end of the algorithm when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oMath>
                </a14:m>
                <a:r>
                  <a:rPr lang="en-US" dirty="0" smtClean="0"/>
                  <a:t> </a:t>
                </a:r>
              </a:p>
              <a:p>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𝜋</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𝑣</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𝑉</m:t>
                    </m:r>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𝑟</m:t>
                        </m:r>
                      </m:e>
                    </m:d>
                    <m:r>
                      <a:rPr lang="en-US" i="1">
                        <a:latin typeface="Cambria Math" panose="02040503050406030204" pitchFamily="18" charset="0"/>
                        <a:ea typeface="Cambria Math" panose="02040503050406030204" pitchFamily="18" charset="0"/>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16322"/>
                <a:ext cx="10515600" cy="5263152"/>
              </a:xfrm>
              <a:blipFill>
                <a:blip r:embed="rId2"/>
                <a:stretch>
                  <a:fillRect l="-928" t="-2894"/>
                </a:stretch>
              </a:blipFill>
            </p:spPr>
            <p:txBody>
              <a:bodyPr/>
              <a:lstStyle/>
              <a:p>
                <a:r>
                  <a:rPr lang="en-US">
                    <a:noFill/>
                  </a:rPr>
                  <a:t> </a:t>
                </a:r>
              </a:p>
            </p:txBody>
          </p:sp>
        </mc:Fallback>
      </mc:AlternateContent>
    </p:spTree>
    <p:extLst>
      <p:ext uri="{BB962C8B-B14F-4D97-AF65-F5344CB8AC3E}">
        <p14:creationId xmlns:p14="http://schemas.microsoft.com/office/powerpoint/2010/main" val="41426816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6451"/>
            <a:ext cx="10515600" cy="1167583"/>
          </a:xfrm>
        </p:spPr>
        <p:txBody>
          <a:bodyPr/>
          <a:lstStyle/>
          <a:p>
            <a:r>
              <a:rPr lang="en-US" b="1" dirty="0" smtClean="0"/>
              <a:t>The Algorithm</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07614"/>
                <a:ext cx="10515600" cy="5332820"/>
              </a:xfrm>
            </p:spPr>
            <p:txBody>
              <a:bodyPr>
                <a:normAutofit fontScale="92500" lnSpcReduction="10000"/>
              </a:bodyPr>
              <a:lstStyle/>
              <a:p>
                <a:r>
                  <a:rPr lang="en-US" dirty="0" smtClean="0">
                    <a:latin typeface="Consolas" panose="020B0609020204030204" pitchFamily="49" charset="0"/>
                  </a:rPr>
                  <a:t>MST-Prim(</a:t>
                </a:r>
                <a14:m>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𝑟</m:t>
                    </m:r>
                  </m:oMath>
                </a14:m>
                <a:r>
                  <a:rPr lang="en-US" dirty="0" smtClean="0">
                    <a:latin typeface="Consolas" panose="020B0609020204030204" pitchFamily="49" charset="0"/>
                  </a:rPr>
                  <a:t>)</a:t>
                </a:r>
              </a:p>
              <a:p>
                <a:pPr marL="514350" indent="-514350">
                  <a:buFont typeface="+mj-lt"/>
                  <a:buAutoNum type="arabicPeriod"/>
                </a:pPr>
                <a:r>
                  <a:rPr lang="en-US" dirty="0">
                    <a:latin typeface="Consolas" panose="020B0609020204030204" pitchFamily="49" charset="0"/>
                  </a:rPr>
                  <a:t> </a:t>
                </a:r>
                <a:r>
                  <a:rPr lang="en-US" dirty="0" smtClean="0">
                    <a:latin typeface="Consolas" panose="020B0609020204030204" pitchFamily="49" charset="0"/>
                  </a:rPr>
                  <a:t>  </a:t>
                </a:r>
                <a:r>
                  <a:rPr lang="en-US" b="1" dirty="0" smtClean="0">
                    <a:latin typeface="Consolas" panose="020B0609020204030204" pitchFamily="49" charset="0"/>
                  </a:rPr>
                  <a:t>for each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𝐺</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m:t>
                    </m:r>
                  </m:oMath>
                </a14:m>
                <a:endParaRPr lang="en-US" dirty="0" smtClean="0">
                  <a:latin typeface="Consolas" panose="020B0609020204030204" pitchFamily="49" charset="0"/>
                </a:endParaRPr>
              </a:p>
              <a:p>
                <a:pPr marL="514350" indent="-514350">
                  <a:buFont typeface="+mj-lt"/>
                  <a:buAutoNum type="arabicPeriod"/>
                </a:pPr>
                <a:r>
                  <a:rPr lang="en-US" dirty="0">
                    <a:latin typeface="Consolas" panose="020B0609020204030204" pitchFamily="49" charset="0"/>
                  </a:rPr>
                  <a:t> </a:t>
                </a:r>
                <a:r>
                  <a:rPr lang="en-US" dirty="0" smtClean="0">
                    <a:latin typeface="Consolas" panose="020B0609020204030204" pitchFamily="49" charset="0"/>
                  </a:rPr>
                  <a:t>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𝑘𝑒𝑦</m:t>
                    </m:r>
                    <m:r>
                      <a:rPr lang="en-US" b="0" i="1" smtClean="0">
                        <a:latin typeface="Cambria Math" panose="02040503050406030204" pitchFamily="18" charset="0"/>
                      </a:rPr>
                      <m:t> :=∞</m:t>
                    </m:r>
                  </m:oMath>
                </a14:m>
                <a:endParaRPr lang="en-US" dirty="0" smtClean="0">
                  <a:latin typeface="Consolas" panose="020B0609020204030204" pitchFamily="49" charset="0"/>
                </a:endParaRPr>
              </a:p>
              <a:p>
                <a:pPr marL="514350" indent="-514350">
                  <a:buFont typeface="+mj-lt"/>
                  <a:buAutoNum type="arabicPeriod"/>
                </a:pPr>
                <a:r>
                  <a:rPr lang="en-US" dirty="0">
                    <a:latin typeface="Consolas" panose="020B0609020204030204" pitchFamily="49" charset="0"/>
                  </a:rPr>
                  <a:t> </a:t>
                </a:r>
                <a:r>
                  <a:rPr lang="en-US" dirty="0" smtClean="0">
                    <a:latin typeface="Consolas" panose="020B0609020204030204" pitchFamily="49" charset="0"/>
                  </a:rPr>
                  <a:t>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𝜋</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NILL</m:t>
                    </m:r>
                  </m:oMath>
                </a14:m>
                <a:endParaRPr lang="en-US" dirty="0" smtClean="0">
                  <a:latin typeface="Consolas" panose="020B0609020204030204" pitchFamily="49" charset="0"/>
                </a:endParaRPr>
              </a:p>
              <a:p>
                <a:pPr marL="514350" indent="-514350">
                  <a:buFont typeface="+mj-lt"/>
                  <a:buAutoNum type="arabicPeriod"/>
                </a:pPr>
                <a:r>
                  <a:rPr lang="en-US" dirty="0">
                    <a:latin typeface="Consolas" panose="020B0609020204030204" pitchFamily="49" charset="0"/>
                  </a:rPr>
                  <a:t> </a:t>
                </a:r>
                <a:r>
                  <a:rPr lang="en-US" dirty="0" smtClean="0">
                    <a:latin typeface="Consolas" panose="020B0609020204030204" pitchFamily="49" charset="0"/>
                  </a:rPr>
                  <a:t>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𝑘𝑒𝑦</m:t>
                    </m:r>
                    <m:r>
                      <a:rPr lang="en-US" b="0" i="1" smtClean="0">
                        <a:latin typeface="Cambria Math" panose="02040503050406030204" pitchFamily="18" charset="0"/>
                      </a:rPr>
                      <m:t> :=0</m:t>
                    </m:r>
                  </m:oMath>
                </a14:m>
                <a:endParaRPr lang="en-US" dirty="0" smtClean="0">
                  <a:latin typeface="Consolas" panose="020B0609020204030204" pitchFamily="49" charset="0"/>
                </a:endParaRPr>
              </a:p>
              <a:p>
                <a:pPr marL="514350" indent="-514350">
                  <a:buFont typeface="+mj-lt"/>
                  <a:buAutoNum type="arabicPeriod"/>
                </a:pPr>
                <a:r>
                  <a:rPr lang="en-US" dirty="0">
                    <a:latin typeface="Consolas" panose="020B0609020204030204" pitchFamily="49" charset="0"/>
                  </a:rPr>
                  <a:t> </a:t>
                </a:r>
                <a:r>
                  <a:rPr lang="en-US" dirty="0" smtClean="0">
                    <a:latin typeface="Consolas" panose="020B0609020204030204" pitchFamily="49" charset="0"/>
                  </a:rPr>
                  <a:t>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 :=</m:t>
                    </m:r>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𝑉</m:t>
                    </m:r>
                  </m:oMath>
                </a14:m>
                <a:endParaRPr lang="en-US" dirty="0" smtClean="0">
                  <a:latin typeface="Consolas" panose="020B0609020204030204" pitchFamily="49" charset="0"/>
                </a:endParaRPr>
              </a:p>
              <a:p>
                <a:pPr marL="514350" indent="-514350">
                  <a:buFont typeface="+mj-lt"/>
                  <a:buAutoNum type="arabicPeriod"/>
                </a:pPr>
                <a:r>
                  <a:rPr lang="en-US" dirty="0">
                    <a:latin typeface="Consolas" panose="020B0609020204030204" pitchFamily="49" charset="0"/>
                  </a:rPr>
                  <a:t> </a:t>
                </a:r>
                <a:r>
                  <a:rPr lang="en-US" dirty="0" smtClean="0">
                    <a:latin typeface="Consolas" panose="020B0609020204030204" pitchFamily="49" charset="0"/>
                  </a:rPr>
                  <a:t>  </a:t>
                </a:r>
                <a:r>
                  <a:rPr lang="en-US" b="1" dirty="0" smtClean="0">
                    <a:latin typeface="Consolas" panose="020B0609020204030204" pitchFamily="49" charset="0"/>
                  </a:rPr>
                  <a:t>while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ea typeface="Cambria Math" panose="02040503050406030204" pitchFamily="18" charset="0"/>
                      </a:rPr>
                      <m:t>≠∅</m:t>
                    </m:r>
                  </m:oMath>
                </a14:m>
                <a:endParaRPr lang="en-US" dirty="0" smtClean="0">
                  <a:latin typeface="Consolas" panose="020B0609020204030204" pitchFamily="49" charset="0"/>
                </a:endParaRPr>
              </a:p>
              <a:p>
                <a:pPr marL="514350" indent="-514350">
                  <a:buFont typeface="+mj-lt"/>
                  <a:buAutoNum type="arabicPeriod"/>
                </a:pPr>
                <a:r>
                  <a:rPr lang="en-US" dirty="0">
                    <a:latin typeface="Consolas" panose="020B0609020204030204" pitchFamily="49" charset="0"/>
                  </a:rPr>
                  <a:t> </a:t>
                </a:r>
                <a:r>
                  <a:rPr lang="en-US" dirty="0" smtClean="0">
                    <a:latin typeface="Consolas" panose="020B0609020204030204" pitchFamily="49" charset="0"/>
                  </a:rPr>
                  <a:t>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 :=</m:t>
                    </m:r>
                    <m:r>
                      <a:rPr lang="en-US" b="0" i="0" smtClean="0">
                        <a:latin typeface="Cambria Math" panose="02040503050406030204" pitchFamily="18" charset="0"/>
                      </a:rPr>
                      <m:t> </m:t>
                    </m:r>
                  </m:oMath>
                </a14:m>
                <a:r>
                  <a:rPr lang="en-US" dirty="0" smtClean="0">
                    <a:latin typeface="Consolas" panose="020B0609020204030204" pitchFamily="49" charset="0"/>
                  </a:rPr>
                  <a:t>Extract-Min(</a:t>
                </a:r>
                <a14:m>
                  <m:oMath xmlns:m="http://schemas.openxmlformats.org/officeDocument/2006/math">
                    <m:r>
                      <a:rPr lang="en-US" b="0" i="1" dirty="0" smtClean="0">
                        <a:latin typeface="Cambria Math" panose="02040503050406030204" pitchFamily="18" charset="0"/>
                      </a:rPr>
                      <m:t>𝑄</m:t>
                    </m:r>
                  </m:oMath>
                </a14:m>
                <a:r>
                  <a:rPr lang="en-US" dirty="0" smtClean="0">
                    <a:latin typeface="Consolas" panose="020B0609020204030204" pitchFamily="49" charset="0"/>
                  </a:rPr>
                  <a:t>)</a:t>
                </a:r>
              </a:p>
              <a:p>
                <a:pPr marL="514350" indent="-514350">
                  <a:buFont typeface="+mj-lt"/>
                  <a:buAutoNum type="arabicPeriod"/>
                </a:pPr>
                <a:r>
                  <a:rPr lang="en-US" dirty="0">
                    <a:latin typeface="Consolas" panose="020B0609020204030204" pitchFamily="49" charset="0"/>
                  </a:rPr>
                  <a:t> </a:t>
                </a:r>
                <a:r>
                  <a:rPr lang="en-US" dirty="0" smtClean="0">
                    <a:latin typeface="Consolas" panose="020B0609020204030204" pitchFamily="49" charset="0"/>
                  </a:rPr>
                  <a:t>     </a:t>
                </a:r>
                <a:r>
                  <a:rPr lang="en-US" b="1" dirty="0" smtClean="0">
                    <a:latin typeface="Consolas" panose="020B0609020204030204" pitchFamily="49" charset="0"/>
                  </a:rPr>
                  <a:t>for each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𝐺</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𝐴𝑑𝑗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𝑢</m:t>
                    </m:r>
                    <m:r>
                      <a:rPr lang="en-US" b="0" i="1" smtClean="0">
                        <a:latin typeface="Cambria Math" panose="02040503050406030204" pitchFamily="18" charset="0"/>
                        <a:ea typeface="Cambria Math" panose="02040503050406030204" pitchFamily="18" charset="0"/>
                      </a:rPr>
                      <m:t>]</m:t>
                    </m:r>
                  </m:oMath>
                </a14:m>
                <a:endParaRPr lang="en-US" dirty="0" smtClean="0">
                  <a:latin typeface="Consolas" panose="020B0609020204030204" pitchFamily="49" charset="0"/>
                </a:endParaRPr>
              </a:p>
              <a:p>
                <a:pPr marL="514350" indent="-514350">
                  <a:buFont typeface="+mj-lt"/>
                  <a:buAutoNum type="arabicPeriod"/>
                </a:pPr>
                <a:r>
                  <a:rPr lang="en-US" dirty="0">
                    <a:latin typeface="Consolas" panose="020B0609020204030204" pitchFamily="49" charset="0"/>
                  </a:rPr>
                  <a:t> </a:t>
                </a:r>
                <a:r>
                  <a:rPr lang="en-US" dirty="0" smtClean="0">
                    <a:latin typeface="Consolas" panose="020B0609020204030204" pitchFamily="49" charset="0"/>
                  </a:rPr>
                  <a:t>        </a:t>
                </a:r>
                <a:r>
                  <a:rPr lang="en-US" b="1" dirty="0" smtClean="0">
                    <a:latin typeface="Consolas" panose="020B0609020204030204" pitchFamily="49" charset="0"/>
                  </a:rPr>
                  <a:t>if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𝑄</m:t>
                    </m:r>
                  </m:oMath>
                </a14:m>
                <a:r>
                  <a:rPr lang="en-US" dirty="0" smtClean="0">
                    <a:latin typeface="Consolas" panose="020B0609020204030204" pitchFamily="49" charset="0"/>
                  </a:rPr>
                  <a:t> </a:t>
                </a:r>
                <a:r>
                  <a:rPr lang="en-US" b="1" dirty="0" smtClean="0">
                    <a:latin typeface="Consolas" panose="020B0609020204030204" pitchFamily="49" charset="0"/>
                  </a:rPr>
                  <a:t>and </a:t>
                </a:r>
                <a14:m>
                  <m:oMath xmlns:m="http://schemas.openxmlformats.org/officeDocument/2006/math">
                    <m:r>
                      <a:rPr lang="en-US" b="0" i="1" smtClean="0">
                        <a:latin typeface="Cambria Math" panose="02040503050406030204" pitchFamily="18" charset="0"/>
                      </a:rPr>
                      <m:t>𝑤</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𝑣</m:t>
                        </m:r>
                      </m:e>
                    </m:d>
                    <m:r>
                      <a:rPr lang="en-US" b="0" i="1" smtClean="0">
                        <a:latin typeface="Cambria Math" panose="02040503050406030204" pitchFamily="18" charset="0"/>
                      </a:rPr>
                      <m:t>&lt;</m:t>
                    </m:r>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𝑘𝑒𝑦</m:t>
                    </m:r>
                  </m:oMath>
                </a14:m>
                <a:endParaRPr lang="en-US" dirty="0" smtClean="0">
                  <a:latin typeface="Consolas" panose="020B0609020204030204" pitchFamily="49" charset="0"/>
                </a:endParaRPr>
              </a:p>
              <a:p>
                <a:pPr marL="514350" indent="-514350">
                  <a:buFont typeface="+mj-lt"/>
                  <a:buAutoNum type="arabicPeriod"/>
                </a:pPr>
                <a:r>
                  <a:rPr lang="en-US" dirty="0">
                    <a:latin typeface="Consolas" panose="020B0609020204030204" pitchFamily="49" charset="0"/>
                  </a:rPr>
                  <a:t> </a:t>
                </a:r>
                <a:r>
                  <a:rPr lang="en-US" dirty="0" smtClean="0">
                    <a:latin typeface="Consolas" panose="020B0609020204030204" pitchFamily="49" charset="0"/>
                  </a:rPr>
                  <a:t>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𝑢</m:t>
                    </m:r>
                  </m:oMath>
                </a14:m>
                <a:endParaRPr lang="en-US" dirty="0" smtClean="0">
                  <a:latin typeface="Consolas" panose="020B0609020204030204" pitchFamily="49" charset="0"/>
                </a:endParaRPr>
              </a:p>
              <a:p>
                <a:pPr marL="514350" indent="-514350">
                  <a:buFont typeface="+mj-lt"/>
                  <a:buAutoNum type="arabicPeriod"/>
                </a:pPr>
                <a:r>
                  <a:rPr lang="en-US" dirty="0">
                    <a:latin typeface="Consolas" panose="020B0609020204030204" pitchFamily="49" charset="0"/>
                  </a:rPr>
                  <a:t> </a:t>
                </a:r>
                <a:r>
                  <a:rPr lang="en-US" dirty="0" smtClean="0">
                    <a:latin typeface="Consolas" panose="020B0609020204030204" pitchFamily="49" charset="0"/>
                  </a:rPr>
                  <a:t>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𝑘𝑒𝑦</m:t>
                    </m:r>
                    <m:r>
                      <a:rPr lang="en-US" b="0" i="1" smtClean="0">
                        <a:latin typeface="Cambria Math" panose="02040503050406030204" pitchFamily="18" charset="0"/>
                      </a:rPr>
                      <m:t> :=</m:t>
                    </m:r>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oMath>
                </a14:m>
                <a:endParaRPr lang="en-US" dirty="0">
                  <a:latin typeface="Consolas" panose="020B0609020204030204" pitchFamily="49"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07614"/>
                <a:ext cx="10515600" cy="5332820"/>
              </a:xfrm>
              <a:blipFill>
                <a:blip r:embed="rId2"/>
                <a:stretch>
                  <a:fillRect l="-1043" t="-2400" b="-2171"/>
                </a:stretch>
              </a:blipFill>
            </p:spPr>
            <p:txBody>
              <a:bodyPr/>
              <a:lstStyle/>
              <a:p>
                <a:r>
                  <a:rPr lang="en-US">
                    <a:noFill/>
                  </a:rPr>
                  <a:t> </a:t>
                </a:r>
              </a:p>
            </p:txBody>
          </p:sp>
        </mc:Fallback>
      </mc:AlternateContent>
    </p:spTree>
    <p:extLst>
      <p:ext uri="{BB962C8B-B14F-4D97-AF65-F5344CB8AC3E}">
        <p14:creationId xmlns:p14="http://schemas.microsoft.com/office/powerpoint/2010/main" val="25406937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2011" y="0"/>
            <a:ext cx="7620000" cy="6858000"/>
          </a:xfrm>
          <a:prstGeom prst="rect">
            <a:avLst/>
          </a:prstGeom>
        </p:spPr>
      </p:pic>
    </p:spTree>
    <p:extLst>
      <p:ext uri="{BB962C8B-B14F-4D97-AF65-F5344CB8AC3E}">
        <p14:creationId xmlns:p14="http://schemas.microsoft.com/office/powerpoint/2010/main" val="3483535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782"/>
            <a:ext cx="10515600" cy="1132749"/>
          </a:xfrm>
        </p:spPr>
        <p:txBody>
          <a:bodyPr/>
          <a:lstStyle/>
          <a:p>
            <a:r>
              <a:rPr lang="en-US" b="1" dirty="0" smtClean="0"/>
              <a:t>Runtime Analysis</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68277"/>
                <a:ext cx="10515600" cy="5385072"/>
              </a:xfrm>
            </p:spPr>
            <p:txBody>
              <a:bodyPr/>
              <a:lstStyle/>
              <a:p>
                <a:r>
                  <a:rPr lang="en-US" dirty="0" smtClean="0"/>
                  <a:t>If we implement Q as a binary min-heap</a:t>
                </a:r>
                <a:r>
                  <a:rPr lang="en-US" dirty="0"/>
                  <a:t> </a:t>
                </a:r>
                <a:r>
                  <a:rPr lang="en-US" dirty="0" smtClean="0"/>
                  <a:t>we can </a:t>
                </a:r>
                <a:r>
                  <a:rPr lang="en-US" dirty="0"/>
                  <a:t>use the BUILD-MIN-HEAP procedure to perform lines 1–5 </a:t>
                </a:r>
                <a:r>
                  <a:rPr lang="en-US" dirty="0" smtClean="0"/>
                  <a:t>in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oMath>
                </a14:m>
                <a:r>
                  <a:rPr lang="en-US" dirty="0" smtClean="0"/>
                  <a:t> time.</a:t>
                </a:r>
              </a:p>
              <a:p>
                <a:r>
                  <a:rPr lang="en-US" dirty="0" smtClean="0"/>
                  <a:t>The body </a:t>
                </a:r>
                <a:r>
                  <a:rPr lang="en-US" dirty="0"/>
                  <a:t>of the </a:t>
                </a:r>
                <a:r>
                  <a:rPr lang="en-US" b="1" dirty="0"/>
                  <a:t>while </a:t>
                </a:r>
                <a:r>
                  <a:rPr lang="en-US" dirty="0"/>
                  <a:t>loop executes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oMath>
                </a14:m>
                <a:r>
                  <a:rPr lang="en-US" dirty="0" smtClean="0"/>
                  <a:t> </a:t>
                </a:r>
                <a:r>
                  <a:rPr lang="en-US" dirty="0"/>
                  <a:t>times, and since each EXTRACT-MIN operation takes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lg</m:t>
                        </m:r>
                      </m:fName>
                      <m:e>
                        <m:r>
                          <a:rPr lang="en-US" b="0" i="1" smtClean="0">
                            <a:latin typeface="Cambria Math" panose="02040503050406030204" pitchFamily="18" charset="0"/>
                          </a:rPr>
                          <m:t>𝑉</m:t>
                        </m:r>
                        <m:r>
                          <a:rPr lang="en-US" b="0" i="1" smtClean="0">
                            <a:latin typeface="Cambria Math" panose="02040503050406030204" pitchFamily="18" charset="0"/>
                          </a:rPr>
                          <m:t>)</m:t>
                        </m:r>
                      </m:e>
                    </m:func>
                  </m:oMath>
                </a14:m>
                <a:r>
                  <a:rPr lang="en-US" dirty="0" smtClean="0"/>
                  <a:t> time</a:t>
                </a:r>
                <a:r>
                  <a:rPr lang="en-US" dirty="0"/>
                  <a:t>, the total time for all calls to EXTRACT-MIN </a:t>
                </a:r>
                <a:r>
                  <a:rPr lang="en-US" dirty="0" smtClean="0"/>
                  <a:t>is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𝑉</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lg</m:t>
                        </m:r>
                      </m:fName>
                      <m:e>
                        <m:r>
                          <a:rPr lang="en-US" b="0" i="1" smtClean="0">
                            <a:latin typeface="Cambria Math" panose="02040503050406030204" pitchFamily="18" charset="0"/>
                          </a:rPr>
                          <m:t>𝑉</m:t>
                        </m:r>
                      </m:e>
                    </m:func>
                    <m:r>
                      <a:rPr lang="en-US" b="0" i="1" smtClean="0">
                        <a:latin typeface="Cambria Math" panose="02040503050406030204" pitchFamily="18" charset="0"/>
                      </a:rPr>
                      <m:t>)</m:t>
                    </m:r>
                  </m:oMath>
                </a14:m>
                <a:endParaRPr lang="en-US" dirty="0" smtClean="0"/>
              </a:p>
              <a:p>
                <a:r>
                  <a:rPr lang="en-US" dirty="0" smtClean="0"/>
                  <a:t>The </a:t>
                </a:r>
                <a:r>
                  <a:rPr lang="en-US" b="1" dirty="0" smtClean="0"/>
                  <a:t>for</a:t>
                </a:r>
                <a:r>
                  <a:rPr lang="en-US" dirty="0" smtClean="0"/>
                  <a:t> runs total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oMath>
                </a14:m>
                <a:r>
                  <a:rPr lang="en-US" dirty="0" smtClean="0"/>
                  <a:t> and there is an implicit DECREASE-KEY operation in line 11 which takes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lg</m:t>
                        </m:r>
                      </m:fName>
                      <m:e>
                        <m:r>
                          <a:rPr lang="en-US" b="0" i="1" smtClean="0">
                            <a:latin typeface="Cambria Math" panose="02040503050406030204" pitchFamily="18" charset="0"/>
                          </a:rPr>
                          <m:t>𝑉</m:t>
                        </m:r>
                      </m:e>
                    </m:func>
                    <m:r>
                      <a:rPr lang="en-US" b="0" i="1" smtClean="0">
                        <a:latin typeface="Cambria Math" panose="02040503050406030204" pitchFamily="18" charset="0"/>
                      </a:rPr>
                      <m:t>)</m:t>
                    </m:r>
                  </m:oMath>
                </a14:m>
                <a:r>
                  <a:rPr lang="en-US" dirty="0" smtClean="0"/>
                  <a:t> time</a:t>
                </a:r>
              </a:p>
              <a:p>
                <a:r>
                  <a:rPr lang="en-US" dirty="0" smtClean="0"/>
                  <a:t>Thus the total runtime is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𝑉</m:t>
                        </m:r>
                      </m:e>
                    </m:d>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lg</m:t>
                        </m:r>
                      </m:fName>
                      <m:e>
                        <m:r>
                          <a:rPr lang="en-US" b="0" i="1" smtClean="0">
                            <a:latin typeface="Cambria Math" panose="02040503050406030204" pitchFamily="18" charset="0"/>
                          </a:rPr>
                          <m:t>𝑉</m:t>
                        </m:r>
                      </m:e>
                    </m:func>
                    <m:r>
                      <a:rPr lang="en-US" b="0" i="1" smtClean="0">
                        <a:latin typeface="Cambria Math" panose="02040503050406030204" pitchFamily="18" charset="0"/>
                      </a:rPr>
                      <m:t>)</m:t>
                    </m:r>
                  </m:oMath>
                </a14:m>
                <a:r>
                  <a:rPr lang="en-US" dirty="0" smtClean="0"/>
                  <a:t>.</a:t>
                </a:r>
                <a:r>
                  <a:rPr lang="en-US" dirty="0"/>
                  <a:t/>
                </a:r>
                <a:br>
                  <a:rPr lang="en-US" dirty="0"/>
                </a:b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68277"/>
                <a:ext cx="10515600" cy="5385072"/>
              </a:xfrm>
              <a:blipFill>
                <a:blip r:embed="rId2"/>
                <a:stretch>
                  <a:fillRect l="-1043" t="-1812" r="-1217"/>
                </a:stretch>
              </a:blipFill>
            </p:spPr>
            <p:txBody>
              <a:bodyPr/>
              <a:lstStyle/>
              <a:p>
                <a:r>
                  <a:rPr lang="en-US">
                    <a:noFill/>
                  </a:rPr>
                  <a:t> </a:t>
                </a:r>
              </a:p>
            </p:txBody>
          </p:sp>
        </mc:Fallback>
      </mc:AlternateContent>
    </p:spTree>
    <p:extLst>
      <p:ext uri="{BB962C8B-B14F-4D97-AF65-F5344CB8AC3E}">
        <p14:creationId xmlns:p14="http://schemas.microsoft.com/office/powerpoint/2010/main" val="41789703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33718" y="632012"/>
            <a:ext cx="10663517" cy="5647764"/>
          </a:xfrm>
          <a:prstGeom prst="rect">
            <a:avLst/>
          </a:prstGeom>
        </p:spPr>
      </p:pic>
    </p:spTree>
    <p:extLst>
      <p:ext uri="{BB962C8B-B14F-4D97-AF65-F5344CB8AC3E}">
        <p14:creationId xmlns:p14="http://schemas.microsoft.com/office/powerpoint/2010/main" val="6425323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Connected and Strongly Connected Graphs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a:t>A directed graph is </a:t>
                </a:r>
                <a:r>
                  <a:rPr lang="en-US" b="1" dirty="0"/>
                  <a:t>strongly connected </a:t>
                </a:r>
                <a:r>
                  <a:rPr lang="en-US" dirty="0"/>
                  <a:t>if every two vertices are reachable from each other. </a:t>
                </a:r>
              </a:p>
              <a:p>
                <a:r>
                  <a:rPr lang="en-US" dirty="0"/>
                  <a:t>The </a:t>
                </a:r>
                <a:r>
                  <a:rPr lang="en-US" b="1" dirty="0"/>
                  <a:t>strongly connected components </a:t>
                </a:r>
                <a:r>
                  <a:rPr lang="en-US" dirty="0"/>
                  <a:t>of a directed graph are the collection of set of vertices, within which the strongly connected condition holds.</a:t>
                </a:r>
              </a:p>
              <a:p>
                <a:r>
                  <a:rPr lang="en-US" dirty="0"/>
                  <a:t>A directed graph is strongly connected if it has only one strongly connected component.</a:t>
                </a:r>
              </a:p>
              <a:p>
                <a:r>
                  <a:rPr lang="en-US" dirty="0"/>
                  <a:t>The graph in Figure B.2(a) has three strongly connected components: </a:t>
                </a:r>
                <a14:m>
                  <m:oMath xmlns:m="http://schemas.openxmlformats.org/officeDocument/2006/math">
                    <m:r>
                      <a:rPr lang="en-US" b="0" i="1" smtClean="0">
                        <a:latin typeface="Cambria Math" panose="02040503050406030204" pitchFamily="18" charset="0"/>
                      </a:rPr>
                      <m:t>{1,2,4,5}</m:t>
                    </m:r>
                  </m:oMath>
                </a14:m>
                <a:r>
                  <a:rPr lang="en-US" dirty="0"/>
                  <a:t> </a:t>
                </a:r>
                <a14:m>
                  <m:oMath xmlns:m="http://schemas.openxmlformats.org/officeDocument/2006/math">
                    <m:r>
                      <a:rPr lang="en-US" b="0" i="1" dirty="0" smtClean="0">
                        <a:latin typeface="Cambria Math" panose="02040503050406030204" pitchFamily="18" charset="0"/>
                      </a:rPr>
                      <m:t>{3}</m:t>
                    </m:r>
                  </m:oMath>
                </a14:m>
                <a:r>
                  <a:rPr lang="en-US" dirty="0"/>
                  <a:t> and </a:t>
                </a:r>
                <a14:m>
                  <m:oMath xmlns:m="http://schemas.openxmlformats.org/officeDocument/2006/math">
                    <m:r>
                      <a:rPr lang="en-US" b="0" i="1" smtClean="0">
                        <a:latin typeface="Cambria Math" panose="02040503050406030204" pitchFamily="18" charset="0"/>
                      </a:rPr>
                      <m:t>{6}</m:t>
                    </m:r>
                  </m:oMath>
                </a14:m>
                <a:r>
                  <a:rPr lang="en-US" dirty="0"/>
                  <a:t>.</a:t>
                </a:r>
              </a:p>
              <a:p>
                <a:r>
                  <a:rPr lang="en-US" dirty="0"/>
                  <a:t>All pairs of vertices in </a:t>
                </a:r>
                <a14:m>
                  <m:oMath xmlns:m="http://schemas.openxmlformats.org/officeDocument/2006/math">
                    <m:r>
                      <a:rPr lang="en-US" i="1">
                        <a:latin typeface="Cambria Math" panose="02040503050406030204" pitchFamily="18" charset="0"/>
                      </a:rPr>
                      <m:t>{1,2,4,5}</m:t>
                    </m:r>
                  </m:oMath>
                </a14:m>
                <a:r>
                  <a:rPr lang="en-US" dirty="0"/>
                  <a:t> are mutually reachable.</a:t>
                </a:r>
              </a:p>
              <a:p>
                <a:r>
                  <a:rPr lang="en-US" dirty="0"/>
                  <a:t>The vertices </a:t>
                </a:r>
                <a14:m>
                  <m:oMath xmlns:m="http://schemas.openxmlformats.org/officeDocument/2006/math">
                    <m:r>
                      <a:rPr lang="en-US" b="0" i="1" smtClean="0">
                        <a:latin typeface="Cambria Math" panose="02040503050406030204" pitchFamily="18" charset="0"/>
                      </a:rPr>
                      <m:t>{3,6}</m:t>
                    </m:r>
                  </m:oMath>
                </a14:m>
                <a:r>
                  <a:rPr lang="en-US" dirty="0"/>
                  <a:t> do not form a strongly connected component, since vertex </a:t>
                </a:r>
                <a14:m>
                  <m:oMath xmlns:m="http://schemas.openxmlformats.org/officeDocument/2006/math">
                    <m:r>
                      <a:rPr lang="en-US" i="1" dirty="0" smtClean="0">
                        <a:latin typeface="Cambria Math" panose="02040503050406030204" pitchFamily="18" charset="0"/>
                      </a:rPr>
                      <m:t>6</m:t>
                    </m:r>
                  </m:oMath>
                </a14:m>
                <a:r>
                  <a:rPr lang="en-US" dirty="0"/>
                  <a:t> cannot be reached from vertex </a:t>
                </a:r>
                <a14:m>
                  <m:oMath xmlns:m="http://schemas.openxmlformats.org/officeDocument/2006/math">
                    <m:r>
                      <a:rPr lang="en-US" i="1" dirty="0" smtClean="0">
                        <a:latin typeface="Cambria Math" panose="02040503050406030204" pitchFamily="18" charset="0"/>
                      </a:rPr>
                      <m:t>3</m:t>
                    </m:r>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28" t="-2801" r="-1101" b="-700"/>
                </a:stretch>
              </a:blipFill>
            </p:spPr>
            <p:txBody>
              <a:bodyPr/>
              <a:lstStyle/>
              <a:p>
                <a:r>
                  <a:rPr lang="en-US">
                    <a:noFill/>
                  </a:rPr>
                  <a:t> </a:t>
                </a:r>
              </a:p>
            </p:txBody>
          </p:sp>
        </mc:Fallback>
      </mc:AlternateContent>
    </p:spTree>
    <p:extLst>
      <p:ext uri="{BB962C8B-B14F-4D97-AF65-F5344CB8AC3E}">
        <p14:creationId xmlns:p14="http://schemas.microsoft.com/office/powerpoint/2010/main" val="22450806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01"/>
            <a:ext cx="10515600" cy="1325563"/>
          </a:xfrm>
        </p:spPr>
        <p:txBody>
          <a:bodyPr/>
          <a:lstStyle/>
          <a:p>
            <a:r>
              <a:rPr lang="en-US" b="1" dirty="0"/>
              <a:t>Decomposing a Directed Graph Into Its Strongly Connected Components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51336"/>
                <a:ext cx="10515600" cy="5506664"/>
              </a:xfrm>
            </p:spPr>
            <p:txBody>
              <a:bodyPr/>
              <a:lstStyle/>
              <a:p>
                <a:r>
                  <a:rPr lang="en-US" dirty="0"/>
                  <a:t>We now consider a classic application of depth-first search: decomposing a directed graph into its strongly connected components.</a:t>
                </a:r>
              </a:p>
              <a:p>
                <a:r>
                  <a:rPr lang="en-US" dirty="0"/>
                  <a:t>Many algorithms that work with directed graphs begin with such a decomposition. After decomposing the graph into strongly connected components, such algorithms run separately on each one and then combine the solutions according to the structure of connections among components.</a:t>
                </a:r>
              </a:p>
              <a:p>
                <a:r>
                  <a:rPr lang="en-US" b="1" dirty="0"/>
                  <a:t>Definition:</a:t>
                </a:r>
                <a:r>
                  <a:rPr lang="en-US" dirty="0"/>
                  <a:t> The strongly connected components of a directed graph </a:t>
                </a:r>
                <a14:m>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𝐸</m:t>
                        </m:r>
                      </m:e>
                    </m:d>
                    <m:r>
                      <a:rPr lang="en-US" b="0" i="1" smtClean="0">
                        <a:latin typeface="Cambria Math" panose="02040503050406030204" pitchFamily="18" charset="0"/>
                      </a:rPr>
                      <m:t> </m:t>
                    </m:r>
                  </m:oMath>
                </a14:m>
                <a:r>
                  <a:rPr lang="en-US" dirty="0"/>
                  <a:t>is a </a:t>
                </a:r>
                <a:r>
                  <a:rPr lang="en-US" dirty="0" smtClean="0"/>
                  <a:t>subset </a:t>
                </a:r>
                <a:r>
                  <a:rPr lang="en-US" dirty="0"/>
                  <a:t>of vertices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m:t>
                    </m:r>
                  </m:oMath>
                </a14:m>
                <a:r>
                  <a:rPr lang="en-US" dirty="0"/>
                  <a:t> such that for every pair of vertices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𝑣</m:t>
                    </m:r>
                  </m:oMath>
                </a14:m>
                <a:r>
                  <a:rPr lang="en-US" dirty="0"/>
                  <a:t> in </a:t>
                </a:r>
                <a14:m>
                  <m:oMath xmlns:m="http://schemas.openxmlformats.org/officeDocument/2006/math">
                    <m:r>
                      <a:rPr lang="en-US" b="0" i="1" smtClean="0">
                        <a:latin typeface="Cambria Math" panose="02040503050406030204" pitchFamily="18" charset="0"/>
                      </a:rPr>
                      <m:t>𝐶</m:t>
                    </m:r>
                  </m:oMath>
                </a14:m>
                <a:r>
                  <a:rPr lang="en-US" dirty="0"/>
                  <a:t> we have both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𝑣</m:t>
                    </m:r>
                  </m:oMath>
                </a14:m>
                <a:r>
                  <a:rPr lang="en-US" dirty="0"/>
                  <a:t> and also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𝑢</m:t>
                    </m:r>
                  </m:oMath>
                </a14:m>
                <a:r>
                  <a:rPr lang="en-US" dirty="0"/>
                  <a:t>.</a:t>
                </a:r>
                <a:br>
                  <a:rPr lang="en-US" dirty="0"/>
                </a:b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51336"/>
                <a:ext cx="10515600" cy="5506664"/>
              </a:xfrm>
              <a:blipFill>
                <a:blip r:embed="rId2"/>
                <a:stretch>
                  <a:fillRect l="-1043" t="-1883" r="-1159"/>
                </a:stretch>
              </a:blipFill>
            </p:spPr>
            <p:txBody>
              <a:bodyPr/>
              <a:lstStyle/>
              <a:p>
                <a:r>
                  <a:rPr lang="en-US">
                    <a:noFill/>
                  </a:rPr>
                  <a:t> </a:t>
                </a:r>
              </a:p>
            </p:txBody>
          </p:sp>
        </mc:Fallback>
      </mc:AlternateContent>
    </p:spTree>
    <p:extLst>
      <p:ext uri="{BB962C8B-B14F-4D97-AF65-F5344CB8AC3E}">
        <p14:creationId xmlns:p14="http://schemas.microsoft.com/office/powerpoint/2010/main" val="4717318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7812" y="1"/>
            <a:ext cx="9493623" cy="6750424"/>
          </a:xfrm>
          <a:prstGeom prst="rect">
            <a:avLst/>
          </a:prstGeom>
        </p:spPr>
      </p:pic>
    </p:spTree>
    <p:extLst>
      <p:ext uri="{BB962C8B-B14F-4D97-AF65-F5344CB8AC3E}">
        <p14:creationId xmlns:p14="http://schemas.microsoft.com/office/powerpoint/2010/main" val="38057171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950"/>
            <a:ext cx="10515600" cy="925792"/>
          </a:xfrm>
        </p:spPr>
        <p:txBody>
          <a:bodyPr>
            <a:normAutofit fontScale="90000"/>
          </a:bodyPr>
          <a:lstStyle/>
          <a:p>
            <a:r>
              <a:rPr lang="en-US" b="1" dirty="0"/>
              <a:t>A Very Simple Linear Time Algorithm for Computing SCC</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180166"/>
                <a:ext cx="10515600" cy="5677834"/>
              </a:xfrm>
            </p:spPr>
            <p:txBody>
              <a:bodyPr/>
              <a:lstStyle/>
              <a:p>
                <a:r>
                  <a:rPr lang="en-US" dirty="0" smtClean="0"/>
                  <a:t>Our algorithm for finding strongly connected components of a graph </a:t>
                </a:r>
                <a14:m>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oMath>
                </a14:m>
                <a:r>
                  <a:rPr lang="en-US" dirty="0"/>
                  <a:t> uses the transpose of </a:t>
                </a:r>
                <a14:m>
                  <m:oMath xmlns:m="http://schemas.openxmlformats.org/officeDocument/2006/math">
                    <m:r>
                      <a:rPr lang="en-US" i="1" dirty="0" smtClean="0">
                        <a:latin typeface="Cambria Math" panose="02040503050406030204" pitchFamily="18" charset="0"/>
                      </a:rPr>
                      <m:t>𝐺</m:t>
                    </m:r>
                  </m:oMath>
                </a14:m>
                <a:r>
                  <a:rPr lang="en-US" dirty="0"/>
                  <a:t>, which we defined to be the graph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𝐺</m:t>
                        </m:r>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𝐸</m:t>
                        </m:r>
                      </m:e>
                      <m:sup>
                        <m:r>
                          <a:rPr lang="en-US" b="0" i="1" smtClean="0">
                            <a:latin typeface="Cambria Math" panose="02040503050406030204" pitchFamily="18" charset="0"/>
                          </a:rPr>
                          <m:t>𝑇</m:t>
                        </m:r>
                      </m:sup>
                    </m:sSup>
                    <m:r>
                      <a:rPr lang="en-US" b="0" i="1" smtClean="0">
                        <a:latin typeface="Cambria Math" panose="02040503050406030204" pitchFamily="18" charset="0"/>
                      </a:rPr>
                      <m:t>)</m:t>
                    </m:r>
                  </m:oMath>
                </a14:m>
                <a:r>
                  <a:rPr lang="en-US" dirty="0"/>
                  <a:t>, where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𝐸</m:t>
                        </m:r>
                      </m:e>
                      <m:sup>
                        <m:r>
                          <a:rPr lang="en-US" b="0" i="1" smtClean="0">
                            <a:latin typeface="Cambria Math" panose="02040503050406030204" pitchFamily="18" charset="0"/>
                          </a:rPr>
                          <m:t>𝑇</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𝑣</m:t>
                        </m:r>
                      </m:e>
                    </m:d>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r>
                      <a:rPr lang="en-US" b="0" i="1" smtClean="0">
                        <a:latin typeface="Cambria Math" panose="02040503050406030204" pitchFamily="18" charset="0"/>
                        <a:ea typeface="Cambria Math" panose="02040503050406030204" pitchFamily="18" charset="0"/>
                      </a:rPr>
                      <m:t>}</m:t>
                    </m:r>
                  </m:oMath>
                </a14:m>
                <a:r>
                  <a:rPr lang="en-US" dirty="0"/>
                  <a:t>. That is,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𝐸</m:t>
                        </m:r>
                      </m:e>
                      <m:sup>
                        <m:r>
                          <a:rPr lang="en-US" b="0" i="1" smtClean="0">
                            <a:latin typeface="Cambria Math" panose="02040503050406030204" pitchFamily="18" charset="0"/>
                          </a:rPr>
                          <m:t>𝑇</m:t>
                        </m:r>
                      </m:sup>
                    </m:sSup>
                  </m:oMath>
                </a14:m>
                <a:r>
                  <a:rPr lang="en-US" dirty="0"/>
                  <a:t>consists of the edges of </a:t>
                </a:r>
                <a14:m>
                  <m:oMath xmlns:m="http://schemas.openxmlformats.org/officeDocument/2006/math">
                    <m:r>
                      <a:rPr lang="en-US" i="1" dirty="0" smtClean="0">
                        <a:latin typeface="Cambria Math" panose="02040503050406030204" pitchFamily="18" charset="0"/>
                      </a:rPr>
                      <m:t>𝐺</m:t>
                    </m:r>
                  </m:oMath>
                </a14:m>
                <a:r>
                  <a:rPr lang="en-US" dirty="0"/>
                  <a:t> with their directions reversed.</a:t>
                </a:r>
              </a:p>
              <a:p>
                <a14:m>
                  <m:oMath xmlns:m="http://schemas.openxmlformats.org/officeDocument/2006/math">
                    <m:r>
                      <a:rPr lang="en-US" i="1" dirty="0" smtClean="0">
                        <a:latin typeface="Cambria Math" panose="02040503050406030204" pitchFamily="18" charset="0"/>
                      </a:rPr>
                      <m:t>𝑢</m:t>
                    </m:r>
                  </m:oMath>
                </a14:m>
                <a:r>
                  <a:rPr lang="en-US" dirty="0"/>
                  <a:t> and </a:t>
                </a:r>
                <a14:m>
                  <m:oMath xmlns:m="http://schemas.openxmlformats.org/officeDocument/2006/math">
                    <m:r>
                      <a:rPr lang="en-US" b="0" i="1" smtClean="0">
                        <a:latin typeface="Cambria Math" panose="02040503050406030204" pitchFamily="18" charset="0"/>
                      </a:rPr>
                      <m:t>𝑣</m:t>
                    </m:r>
                  </m:oMath>
                </a14:m>
                <a:r>
                  <a:rPr lang="en-US" dirty="0"/>
                  <a:t> are reachable from each other in </a:t>
                </a:r>
                <a14:m>
                  <m:oMath xmlns:m="http://schemas.openxmlformats.org/officeDocument/2006/math">
                    <m:r>
                      <a:rPr lang="en-US" i="1" dirty="0" smtClean="0">
                        <a:latin typeface="Cambria Math" panose="02040503050406030204" pitchFamily="18" charset="0"/>
                      </a:rPr>
                      <m:t>𝐺</m:t>
                    </m:r>
                  </m:oMath>
                </a14:m>
                <a:r>
                  <a:rPr lang="en-US" dirty="0"/>
                  <a:t> if and only if they are reachable from each other in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𝐺</m:t>
                        </m:r>
                      </m:e>
                      <m:sup>
                        <m:r>
                          <a:rPr lang="en-US" b="0" i="1" smtClean="0">
                            <a:latin typeface="Cambria Math" panose="02040503050406030204" pitchFamily="18" charset="0"/>
                          </a:rPr>
                          <m:t>𝑇</m:t>
                        </m:r>
                      </m:sup>
                    </m:sSup>
                  </m:oMath>
                </a14:m>
                <a:r>
                  <a:rPr lang="en-US" dirty="0"/>
                  <a:t>.</a:t>
                </a:r>
              </a:p>
              <a:p>
                <a:r>
                  <a:rPr lang="en-US" dirty="0"/>
                  <a:t>Figure 22.9(a) and 22.9(b) illustrates this concept in the previous slide.</a:t>
                </a:r>
              </a:p>
              <a:p>
                <a:r>
                  <a:rPr lang="en-US" dirty="0"/>
                  <a:t>The next slide will present a linear </a:t>
                </a:r>
                <a:r>
                  <a:rPr lang="en-US" dirty="0" smtClean="0"/>
                  <a:t>time,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oMath>
                </a14:m>
                <a:r>
                  <a:rPr lang="en-US" dirty="0" smtClean="0"/>
                  <a:t>  </a:t>
                </a:r>
                <a:r>
                  <a:rPr lang="en-US" dirty="0"/>
                  <a:t>algorithm for decomposing a directed graph in its SCC.</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180166"/>
                <a:ext cx="10515600" cy="5677834"/>
              </a:xfrm>
              <a:blipFill>
                <a:blip r:embed="rId2"/>
                <a:stretch>
                  <a:fillRect l="-1043" t="-1826"/>
                </a:stretch>
              </a:blipFill>
            </p:spPr>
            <p:txBody>
              <a:bodyPr/>
              <a:lstStyle/>
              <a:p>
                <a:r>
                  <a:rPr lang="en-US">
                    <a:noFill/>
                  </a:rPr>
                  <a:t> </a:t>
                </a:r>
              </a:p>
            </p:txBody>
          </p:sp>
        </mc:Fallback>
      </mc:AlternateContent>
    </p:spTree>
    <p:extLst>
      <p:ext uri="{BB962C8B-B14F-4D97-AF65-F5344CB8AC3E}">
        <p14:creationId xmlns:p14="http://schemas.microsoft.com/office/powerpoint/2010/main" val="13334137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5844"/>
            <a:ext cx="10515600" cy="1100604"/>
          </a:xfrm>
        </p:spPr>
        <p:txBody>
          <a:bodyPr/>
          <a:lstStyle/>
          <a:p>
            <a:r>
              <a:rPr lang="en-US" b="1" dirty="0"/>
              <a:t>Decomposing a Directed Graph Into SCC</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68425"/>
                <a:ext cx="10515600" cy="5395446"/>
              </a:xfrm>
            </p:spPr>
            <p:txBody>
              <a:bodyPr>
                <a:normAutofit/>
              </a:bodyPr>
              <a:lstStyle/>
              <a:p>
                <a:r>
                  <a:rPr lang="en-US" sz="2400" dirty="0">
                    <a:latin typeface="Consolas" panose="020B0609020204030204" pitchFamily="49" charset="0"/>
                    <a:cs typeface="Consolas" panose="020B0609020204030204" pitchFamily="49" charset="0"/>
                  </a:rPr>
                  <a:t>Strongly-Connected-Component(</a:t>
                </a:r>
                <a14:m>
                  <m:oMath xmlns:m="http://schemas.openxmlformats.org/officeDocument/2006/math">
                    <m:r>
                      <a:rPr lang="en-US" sz="2400" i="1" dirty="0" smtClean="0">
                        <a:latin typeface="Cambria Math" panose="02040503050406030204" pitchFamily="18" charset="0"/>
                        <a:cs typeface="Consolas" panose="020B0609020204030204" pitchFamily="49" charset="0"/>
                      </a:rPr>
                      <m:t>𝐺</m:t>
                    </m:r>
                  </m:oMath>
                </a14:m>
                <a:r>
                  <a:rPr lang="en-US" sz="2400" dirty="0">
                    <a:latin typeface="Consolas" panose="020B0609020204030204" pitchFamily="49" charset="0"/>
                    <a:cs typeface="Consolas" panose="020B0609020204030204" pitchFamily="49" charset="0"/>
                  </a:rPr>
                  <a:t>)</a:t>
                </a:r>
              </a:p>
              <a:p>
                <a:pPr marL="457200" indent="-457200">
                  <a:buFont typeface="+mj-lt"/>
                  <a:buAutoNum type="arabicPeriod"/>
                </a:pPr>
                <a:r>
                  <a:rPr lang="en-US" sz="2400" dirty="0">
                    <a:latin typeface="Consolas" panose="020B0609020204030204" pitchFamily="49" charset="0"/>
                    <a:cs typeface="Consolas" panose="020B0609020204030204" pitchFamily="49" charset="0"/>
                  </a:rPr>
                  <a:t>call DFS(</a:t>
                </a:r>
                <a14:m>
                  <m:oMath xmlns:m="http://schemas.openxmlformats.org/officeDocument/2006/math">
                    <m:r>
                      <a:rPr lang="en-US" sz="2400" i="1" dirty="0" smtClean="0">
                        <a:latin typeface="Cambria Math" panose="02040503050406030204" pitchFamily="18" charset="0"/>
                        <a:cs typeface="Consolas" panose="020B0609020204030204" pitchFamily="49" charset="0"/>
                      </a:rPr>
                      <m:t>𝐺</m:t>
                    </m:r>
                  </m:oMath>
                </a14:m>
                <a:r>
                  <a:rPr lang="en-US" sz="2400" dirty="0">
                    <a:latin typeface="Consolas" panose="020B0609020204030204" pitchFamily="49" charset="0"/>
                    <a:cs typeface="Consolas" panose="020B0609020204030204" pitchFamily="49" charset="0"/>
                  </a:rPr>
                  <a:t>) to get </a:t>
                </a:r>
                <a14:m>
                  <m:oMath xmlns:m="http://schemas.openxmlformats.org/officeDocument/2006/math">
                    <m:r>
                      <a:rPr lang="en-US" sz="2400" i="1" dirty="0" smtClean="0">
                        <a:latin typeface="Cambria Math" panose="02040503050406030204" pitchFamily="18" charset="0"/>
                        <a:cs typeface="Consolas" panose="020B0609020204030204" pitchFamily="49" charset="0"/>
                      </a:rPr>
                      <m:t>𝑢</m:t>
                    </m:r>
                    <m:r>
                      <a:rPr lang="en-US" sz="2400" i="1" dirty="0" smtClean="0">
                        <a:latin typeface="Cambria Math" panose="02040503050406030204" pitchFamily="18" charset="0"/>
                        <a:cs typeface="Consolas" panose="020B0609020204030204" pitchFamily="49" charset="0"/>
                      </a:rPr>
                      <m:t>.</m:t>
                    </m:r>
                    <m:r>
                      <a:rPr lang="en-US" sz="2400" i="1" dirty="0" smtClean="0">
                        <a:latin typeface="Cambria Math" panose="02040503050406030204" pitchFamily="18" charset="0"/>
                        <a:cs typeface="Consolas" panose="020B0609020204030204" pitchFamily="49" charset="0"/>
                      </a:rPr>
                      <m:t>𝑓</m:t>
                    </m:r>
                  </m:oMath>
                </a14:m>
                <a:r>
                  <a:rPr lang="en-US" sz="2400" dirty="0">
                    <a:latin typeface="Consolas" panose="020B0609020204030204" pitchFamily="49" charset="0"/>
                    <a:cs typeface="Consolas" panose="020B0609020204030204" pitchFamily="49" charset="0"/>
                  </a:rPr>
                  <a:t> </a:t>
                </a:r>
                <a:r>
                  <a:rPr lang="en-US" sz="2400" b="1" dirty="0">
                    <a:latin typeface="Consolas" panose="020B0609020204030204" pitchFamily="49" charset="0"/>
                    <a:cs typeface="Consolas" panose="020B0609020204030204" pitchFamily="49" charset="0"/>
                  </a:rPr>
                  <a:t>for each </a:t>
                </a:r>
                <a14:m>
                  <m:oMath xmlns:m="http://schemas.openxmlformats.org/officeDocument/2006/math">
                    <m:r>
                      <a:rPr lang="en-US" sz="2400" b="0" i="1" smtClean="0">
                        <a:latin typeface="Cambria Math" panose="02040503050406030204" pitchFamily="18" charset="0"/>
                        <a:cs typeface="Consolas" panose="020B0609020204030204" pitchFamily="49" charset="0"/>
                      </a:rPr>
                      <m:t>𝑢</m:t>
                    </m:r>
                    <m:r>
                      <a:rPr lang="en-US" sz="2400" b="0" i="1" smtClean="0">
                        <a:latin typeface="Cambria Math" panose="02040503050406030204" pitchFamily="18" charset="0"/>
                        <a:ea typeface="Cambria Math" panose="02040503050406030204" pitchFamily="18" charset="0"/>
                        <a:cs typeface="Consolas" panose="020B0609020204030204" pitchFamily="49" charset="0"/>
                      </a:rPr>
                      <m:t>∈</m:t>
                    </m:r>
                    <m:r>
                      <a:rPr lang="en-US" sz="2400" b="0" i="1" smtClean="0">
                        <a:latin typeface="Cambria Math" panose="02040503050406030204" pitchFamily="18" charset="0"/>
                        <a:ea typeface="Cambria Math" panose="02040503050406030204" pitchFamily="18" charset="0"/>
                        <a:cs typeface="Consolas" panose="020B0609020204030204" pitchFamily="49" charset="0"/>
                      </a:rPr>
                      <m:t>𝐺</m:t>
                    </m:r>
                    <m:r>
                      <a:rPr lang="en-US" sz="2400" b="0" i="1" smtClean="0">
                        <a:latin typeface="Cambria Math" panose="02040503050406030204" pitchFamily="18" charset="0"/>
                        <a:ea typeface="Cambria Math" panose="02040503050406030204" pitchFamily="18" charset="0"/>
                        <a:cs typeface="Consolas" panose="020B0609020204030204" pitchFamily="49" charset="0"/>
                      </a:rPr>
                      <m:t>.</m:t>
                    </m:r>
                    <m:r>
                      <a:rPr lang="en-US" sz="2400" b="0" i="1" smtClean="0">
                        <a:latin typeface="Cambria Math" panose="02040503050406030204" pitchFamily="18" charset="0"/>
                        <a:ea typeface="Cambria Math" panose="02040503050406030204" pitchFamily="18" charset="0"/>
                        <a:cs typeface="Consolas" panose="020B0609020204030204" pitchFamily="49" charset="0"/>
                      </a:rPr>
                      <m:t>𝑉</m:t>
                    </m:r>
                  </m:oMath>
                </a14:m>
                <a:endParaRPr lang="en-US" sz="2400" dirty="0">
                  <a:latin typeface="Consolas" panose="020B0609020204030204" pitchFamily="49" charset="0"/>
                  <a:cs typeface="Consolas" panose="020B0609020204030204" pitchFamily="49" charset="0"/>
                </a:endParaRPr>
              </a:p>
              <a:p>
                <a:pPr marL="457200" indent="-457200">
                  <a:buFont typeface="+mj-lt"/>
                  <a:buAutoNum type="arabicPeriod"/>
                </a:pPr>
                <a:r>
                  <a:rPr lang="en-US" sz="2400" dirty="0">
                    <a:latin typeface="Consolas" panose="020B0609020204030204" pitchFamily="49" charset="0"/>
                    <a:cs typeface="Consolas" panose="020B0609020204030204" pitchFamily="49" charset="0"/>
                  </a:rPr>
                  <a:t>compute </a:t>
                </a:r>
                <a14:m>
                  <m:oMath xmlns:m="http://schemas.openxmlformats.org/officeDocument/2006/math">
                    <m:sSup>
                      <m:sSupPr>
                        <m:ctrlPr>
                          <a:rPr lang="en-US" sz="2400" i="1" smtClean="0">
                            <a:latin typeface="Cambria Math" panose="02040503050406030204" pitchFamily="18" charset="0"/>
                            <a:cs typeface="Consolas" panose="020B0609020204030204" pitchFamily="49" charset="0"/>
                          </a:rPr>
                        </m:ctrlPr>
                      </m:sSupPr>
                      <m:e>
                        <m:r>
                          <a:rPr lang="en-US" sz="2400" b="0" i="1" smtClean="0">
                            <a:latin typeface="Cambria Math" panose="02040503050406030204" pitchFamily="18" charset="0"/>
                            <a:cs typeface="Consolas" panose="020B0609020204030204" pitchFamily="49" charset="0"/>
                          </a:rPr>
                          <m:t>𝐺</m:t>
                        </m:r>
                      </m:e>
                      <m:sup>
                        <m:r>
                          <a:rPr lang="en-US" sz="2400" b="0" i="1" smtClean="0">
                            <a:latin typeface="Cambria Math" panose="02040503050406030204" pitchFamily="18" charset="0"/>
                            <a:cs typeface="Consolas" panose="020B0609020204030204" pitchFamily="49" charset="0"/>
                          </a:rPr>
                          <m:t>𝑇</m:t>
                        </m:r>
                      </m:sup>
                    </m:sSup>
                  </m:oMath>
                </a14:m>
                <a:endParaRPr lang="en-US" sz="2400" dirty="0">
                  <a:latin typeface="Consolas" panose="020B0609020204030204" pitchFamily="49" charset="0"/>
                  <a:cs typeface="Consolas" panose="020B0609020204030204" pitchFamily="49" charset="0"/>
                </a:endParaRPr>
              </a:p>
              <a:p>
                <a:pPr marL="457200" indent="-457200">
                  <a:buFont typeface="+mj-lt"/>
                  <a:buAutoNum type="arabicPeriod"/>
                </a:pPr>
                <a:r>
                  <a:rPr lang="en-US" sz="2400" dirty="0">
                    <a:latin typeface="Consolas" panose="020B0609020204030204" pitchFamily="49" charset="0"/>
                    <a:cs typeface="Consolas" panose="020B0609020204030204" pitchFamily="49" charset="0"/>
                  </a:rPr>
                  <a:t>call DFS(</a:t>
                </a:r>
                <a14:m>
                  <m:oMath xmlns:m="http://schemas.openxmlformats.org/officeDocument/2006/math">
                    <m:sSup>
                      <m:sSupPr>
                        <m:ctrlPr>
                          <a:rPr lang="en-US" sz="2400" i="1" smtClean="0">
                            <a:latin typeface="Cambria Math" panose="02040503050406030204" pitchFamily="18" charset="0"/>
                            <a:cs typeface="Consolas" panose="020B0609020204030204" pitchFamily="49" charset="0"/>
                          </a:rPr>
                        </m:ctrlPr>
                      </m:sSupPr>
                      <m:e>
                        <m:r>
                          <a:rPr lang="en-US" sz="2400" b="0" i="1" smtClean="0">
                            <a:latin typeface="Cambria Math" panose="02040503050406030204" pitchFamily="18" charset="0"/>
                            <a:cs typeface="Consolas" panose="020B0609020204030204" pitchFamily="49" charset="0"/>
                          </a:rPr>
                          <m:t>𝐺</m:t>
                        </m:r>
                      </m:e>
                      <m:sup>
                        <m:r>
                          <a:rPr lang="en-US" sz="2400" b="0" i="1" smtClean="0">
                            <a:latin typeface="Cambria Math" panose="02040503050406030204" pitchFamily="18" charset="0"/>
                            <a:cs typeface="Consolas" panose="020B0609020204030204" pitchFamily="49" charset="0"/>
                          </a:rPr>
                          <m:t>𝑇</m:t>
                        </m:r>
                      </m:sup>
                    </m:sSup>
                  </m:oMath>
                </a14:m>
                <a:r>
                  <a:rPr lang="en-US" sz="2400" dirty="0">
                    <a:latin typeface="Consolas" panose="020B0609020204030204" pitchFamily="49" charset="0"/>
                    <a:cs typeface="Consolas" panose="020B0609020204030204" pitchFamily="49" charset="0"/>
                  </a:rPr>
                  <a:t>) but in the main loop of DFS, consider the vertices in order of decreasing </a:t>
                </a:r>
                <a14:m>
                  <m:oMath xmlns:m="http://schemas.openxmlformats.org/officeDocument/2006/math">
                    <m:r>
                      <a:rPr lang="en-US" sz="2400" b="0" i="1" smtClean="0">
                        <a:latin typeface="Cambria Math" panose="02040503050406030204" pitchFamily="18" charset="0"/>
                      </a:rPr>
                      <m:t>𝑢</m:t>
                    </m:r>
                    <m:r>
                      <a:rPr lang="en-US" sz="2400" b="0" i="1" smtClean="0">
                        <a:latin typeface="Cambria Math" panose="02040503050406030204" pitchFamily="18" charset="0"/>
                      </a:rPr>
                      <m:t>.</m:t>
                    </m:r>
                    <m:r>
                      <a:rPr lang="en-US" sz="2400" b="0" i="1" smtClean="0">
                        <a:latin typeface="Cambria Math" panose="02040503050406030204" pitchFamily="18" charset="0"/>
                      </a:rPr>
                      <m:t>𝑓</m:t>
                    </m:r>
                  </m:oMath>
                </a14:m>
                <a:r>
                  <a:rPr lang="en-US" sz="2400" dirty="0">
                    <a:latin typeface="Consolas" panose="020B0609020204030204" pitchFamily="49" charset="0"/>
                    <a:cs typeface="Consolas" panose="020B0609020204030204" pitchFamily="49" charset="0"/>
                  </a:rPr>
                  <a:t> (as computed in line 1)</a:t>
                </a:r>
              </a:p>
              <a:p>
                <a:pPr marL="457200" indent="-457200">
                  <a:buFont typeface="+mj-lt"/>
                  <a:buAutoNum type="arabicPeriod"/>
                </a:pPr>
                <a:r>
                  <a:rPr lang="en-US" sz="2400" dirty="0">
                    <a:latin typeface="Consolas" panose="020B0609020204030204" pitchFamily="49" charset="0"/>
                    <a:cs typeface="Consolas" panose="020B0609020204030204" pitchFamily="49" charset="0"/>
                  </a:rPr>
                  <a:t>output the vertices of each tree in the depth-first forest formed in line 3 as a separate strongly connected component</a:t>
                </a:r>
              </a:p>
              <a:p>
                <a:pPr marL="0" indent="0">
                  <a:buNone/>
                </a:pPr>
                <a:endParaRPr lang="en-US" sz="2400" dirty="0">
                  <a:latin typeface="Consolas" panose="020B0609020204030204" pitchFamily="49" charset="0"/>
                  <a:cs typeface="Consolas" panose="020B0609020204030204" pitchFamily="49"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68425"/>
                <a:ext cx="10515600" cy="5395446"/>
              </a:xfrm>
              <a:blipFill>
                <a:blip r:embed="rId2"/>
                <a:stretch>
                  <a:fillRect l="-870" t="-1580" r="-1333"/>
                </a:stretch>
              </a:blipFill>
            </p:spPr>
            <p:txBody>
              <a:bodyPr/>
              <a:lstStyle/>
              <a:p>
                <a:r>
                  <a:rPr lang="en-US">
                    <a:noFill/>
                  </a:rPr>
                  <a:t> </a:t>
                </a:r>
              </a:p>
            </p:txBody>
          </p:sp>
        </mc:Fallback>
      </mc:AlternateContent>
    </p:spTree>
    <p:extLst>
      <p:ext uri="{BB962C8B-B14F-4D97-AF65-F5344CB8AC3E}">
        <p14:creationId xmlns:p14="http://schemas.microsoft.com/office/powerpoint/2010/main" val="6118498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9291"/>
            <a:ext cx="10515600" cy="1073710"/>
          </a:xfrm>
        </p:spPr>
        <p:txBody>
          <a:bodyPr/>
          <a:lstStyle/>
          <a:p>
            <a:r>
              <a:rPr lang="en-US" b="1" dirty="0"/>
              <a:t>The Union-Find Disjoint Set Data Structure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14636"/>
                <a:ext cx="10515600" cy="5395445"/>
              </a:xfrm>
            </p:spPr>
            <p:txBody>
              <a:bodyPr/>
              <a:lstStyle/>
              <a:p>
                <a:r>
                  <a:rPr lang="en-US" dirty="0"/>
                  <a:t>A </a:t>
                </a:r>
                <a:r>
                  <a:rPr lang="en-US" b="1" dirty="0"/>
                  <a:t>disjoint set data structure </a:t>
                </a:r>
                <a:r>
                  <a:rPr lang="en-US" dirty="0"/>
                  <a:t>maintains a collection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𝑘</m:t>
                        </m:r>
                      </m:sub>
                    </m:sSub>
                    <m:r>
                      <a:rPr lang="en-US" b="0" i="1" smtClean="0">
                        <a:latin typeface="Cambria Math" panose="02040503050406030204" pitchFamily="18" charset="0"/>
                        <a:ea typeface="Cambria Math" panose="02040503050406030204" pitchFamily="18" charset="0"/>
                      </a:rPr>
                      <m:t>}</m:t>
                    </m:r>
                  </m:oMath>
                </a14:m>
                <a:r>
                  <a:rPr lang="en-US" dirty="0"/>
                  <a:t> of disjoint </a:t>
                </a:r>
                <a:r>
                  <a:rPr lang="en-US" dirty="0" smtClean="0"/>
                  <a:t>dynamic </a:t>
                </a:r>
                <a:r>
                  <a:rPr lang="en-US" dirty="0"/>
                  <a:t>sets.</a:t>
                </a:r>
              </a:p>
              <a:p>
                <a:r>
                  <a:rPr lang="en-US" dirty="0"/>
                  <a:t>We identify each of them by a </a:t>
                </a:r>
                <a:r>
                  <a:rPr lang="en-US" b="1" dirty="0"/>
                  <a:t>representative </a:t>
                </a:r>
                <a:r>
                  <a:rPr lang="en-US" dirty="0"/>
                  <a:t>which is a member of the set.</a:t>
                </a:r>
              </a:p>
              <a:p>
                <a:r>
                  <a:rPr lang="en-US" dirty="0"/>
                  <a:t>We represent each set element by an object.</a:t>
                </a:r>
              </a:p>
              <a:p>
                <a:r>
                  <a:rPr lang="en-US" dirty="0"/>
                  <a:t>Let </a:t>
                </a:r>
                <a14:m>
                  <m:oMath xmlns:m="http://schemas.openxmlformats.org/officeDocument/2006/math">
                    <m:r>
                      <a:rPr lang="en-US" b="0" i="1" smtClean="0">
                        <a:latin typeface="Cambria Math" panose="02040503050406030204" pitchFamily="18" charset="0"/>
                      </a:rPr>
                      <m:t>𝑥</m:t>
                    </m:r>
                  </m:oMath>
                </a14:m>
                <a:r>
                  <a:rPr lang="en-US" dirty="0"/>
                  <a:t> denote an object and we wish to support the following operations(next slide)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14636"/>
                <a:ext cx="10515600" cy="5395445"/>
              </a:xfrm>
              <a:blipFill>
                <a:blip r:embed="rId2"/>
                <a:stretch>
                  <a:fillRect l="-1043" t="-1921" r="-812"/>
                </a:stretch>
              </a:blipFill>
            </p:spPr>
            <p:txBody>
              <a:bodyPr/>
              <a:lstStyle/>
              <a:p>
                <a:r>
                  <a:rPr lang="en-US">
                    <a:noFill/>
                  </a:rPr>
                  <a:t> </a:t>
                </a:r>
              </a:p>
            </p:txBody>
          </p:sp>
        </mc:Fallback>
      </mc:AlternateContent>
    </p:spTree>
    <p:extLst>
      <p:ext uri="{BB962C8B-B14F-4D97-AF65-F5344CB8AC3E}">
        <p14:creationId xmlns:p14="http://schemas.microsoft.com/office/powerpoint/2010/main" val="40596850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E74A6BEF49944695A691866FFF2783" ma:contentTypeVersion="2" ma:contentTypeDescription="Create a new document." ma:contentTypeScope="" ma:versionID="ab4eea42cec3be5bf0e33c7fcfef8627">
  <xsd:schema xmlns:xsd="http://www.w3.org/2001/XMLSchema" xmlns:xs="http://www.w3.org/2001/XMLSchema" xmlns:p="http://schemas.microsoft.com/office/2006/metadata/properties" xmlns:ns2="ddad7c78-200c-4a0f-b72a-670a50d0d35d" targetNamespace="http://schemas.microsoft.com/office/2006/metadata/properties" ma:root="true" ma:fieldsID="9e3a370057c3683a263baa8d9dd102f4" ns2:_="">
    <xsd:import namespace="ddad7c78-200c-4a0f-b72a-670a50d0d35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ad7c78-200c-4a0f-b72a-670a50d0d35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5DAB0AF-1803-4155-9CDB-5B5129609C05}"/>
</file>

<file path=customXml/itemProps2.xml><?xml version="1.0" encoding="utf-8"?>
<ds:datastoreItem xmlns:ds="http://schemas.openxmlformats.org/officeDocument/2006/customXml" ds:itemID="{09C4EA93-5433-45BD-8F58-52FA3F8346AA}"/>
</file>

<file path=customXml/itemProps3.xml><?xml version="1.0" encoding="utf-8"?>
<ds:datastoreItem xmlns:ds="http://schemas.openxmlformats.org/officeDocument/2006/customXml" ds:itemID="{CA8B893D-7B89-46F6-BADE-7F3659A3462D}"/>
</file>

<file path=docProps/app.xml><?xml version="1.0" encoding="utf-8"?>
<Properties xmlns="http://schemas.openxmlformats.org/officeDocument/2006/extended-properties" xmlns:vt="http://schemas.openxmlformats.org/officeDocument/2006/docPropsVTypes">
  <TotalTime>553</TotalTime>
  <Words>1175</Words>
  <Application>Microsoft Office PowerPoint</Application>
  <PresentationFormat>Widescreen</PresentationFormat>
  <Paragraphs>139</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Cambria Math</vt:lpstr>
      <vt:lpstr>Consolas</vt:lpstr>
      <vt:lpstr>Office Theme</vt:lpstr>
      <vt:lpstr>Graph Algorithms-2</vt:lpstr>
      <vt:lpstr>Connected and Strongly Connected Graphs</vt:lpstr>
      <vt:lpstr>PowerPoint Presentation</vt:lpstr>
      <vt:lpstr>Connected and Strongly Connected Graphs</vt:lpstr>
      <vt:lpstr>Decomposing a Directed Graph Into Its Strongly Connected Components</vt:lpstr>
      <vt:lpstr>PowerPoint Presentation</vt:lpstr>
      <vt:lpstr>A Very Simple Linear Time Algorithm for Computing SCC</vt:lpstr>
      <vt:lpstr>Decomposing a Directed Graph Into SCC</vt:lpstr>
      <vt:lpstr>The Union-Find Disjoint Set Data Structure</vt:lpstr>
      <vt:lpstr>Union-Find Disjoint Set Data Structure Operations</vt:lpstr>
      <vt:lpstr>Decomposing an Undirected Graph in Connected Components</vt:lpstr>
      <vt:lpstr>PowerPoint Presentation</vt:lpstr>
      <vt:lpstr>The Algorithms</vt:lpstr>
      <vt:lpstr>Runtime Analysis</vt:lpstr>
      <vt:lpstr>Minimum Spanning Tree</vt:lpstr>
      <vt:lpstr>PowerPoint Presentation</vt:lpstr>
      <vt:lpstr>Some Definitions</vt:lpstr>
      <vt:lpstr>PowerPoint Presentation</vt:lpstr>
      <vt:lpstr>A Corollary</vt:lpstr>
      <vt:lpstr>Kruskal’s Algorithm</vt:lpstr>
      <vt:lpstr>The Algorithm</vt:lpstr>
      <vt:lpstr>PowerPoint Presentation</vt:lpstr>
      <vt:lpstr>PowerPoint Presentation</vt:lpstr>
      <vt:lpstr>The Runtime of Kruskal’s Algorithm</vt:lpstr>
      <vt:lpstr>Prim’s Algorithm</vt:lpstr>
      <vt:lpstr>Outline of The Algorithm</vt:lpstr>
      <vt:lpstr>The Algorithm</vt:lpstr>
      <vt:lpstr>PowerPoint Presentation</vt:lpstr>
      <vt:lpstr>Runtime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Algorithms-2</dc:title>
  <dc:creator>Md. Golam Shahriar</dc:creator>
  <cp:lastModifiedBy>Golam Shahriar</cp:lastModifiedBy>
  <cp:revision>83</cp:revision>
  <dcterms:created xsi:type="dcterms:W3CDTF">2020-08-23T15:06:03Z</dcterms:created>
  <dcterms:modified xsi:type="dcterms:W3CDTF">2021-12-09T08:47:53Z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0x01010026E74A6BEF49944695A691866FFF2783</vt:lpwstr>
  </property>
</Properties>
</file>