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7522AC-6F30-4CE5-A932-31684DFD2581}"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112023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7522AC-6F30-4CE5-A932-31684DFD2581}"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95672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7522AC-6F30-4CE5-A932-31684DFD2581}"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381373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7522AC-6F30-4CE5-A932-31684DFD2581}"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188835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522AC-6F30-4CE5-A932-31684DFD2581}"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92653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7522AC-6F30-4CE5-A932-31684DFD2581}"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113303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7522AC-6F30-4CE5-A932-31684DFD2581}" type="datetimeFigureOut">
              <a:rPr lang="en-US" smtClean="0"/>
              <a:t>09-Dec-21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212527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7522AC-6F30-4CE5-A932-31684DFD2581}" type="datetimeFigureOut">
              <a:rPr lang="en-US" smtClean="0"/>
              <a:t>09-Dec-21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69667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522AC-6F30-4CE5-A932-31684DFD2581}" type="datetimeFigureOut">
              <a:rPr lang="en-US" smtClean="0"/>
              <a:t>09-Dec-21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407956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7522AC-6F30-4CE5-A932-31684DFD2581}"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17286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7522AC-6F30-4CE5-A932-31684DFD2581}"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90052-3346-4C04-BAEE-FF9D2DB8141D}" type="slidenum">
              <a:rPr lang="en-US" smtClean="0"/>
              <a:t>‹#›</a:t>
            </a:fld>
            <a:endParaRPr lang="en-US"/>
          </a:p>
        </p:txBody>
      </p:sp>
    </p:spTree>
    <p:extLst>
      <p:ext uri="{BB962C8B-B14F-4D97-AF65-F5344CB8AC3E}">
        <p14:creationId xmlns:p14="http://schemas.microsoft.com/office/powerpoint/2010/main" val="172443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522AC-6F30-4CE5-A932-31684DFD2581}" type="datetimeFigureOut">
              <a:rPr lang="en-US" smtClean="0"/>
              <a:t>09-Dec-21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90052-3346-4C04-BAEE-FF9D2DB8141D}" type="slidenum">
              <a:rPr lang="en-US" smtClean="0"/>
              <a:t>‹#›</a:t>
            </a:fld>
            <a:endParaRPr lang="en-US"/>
          </a:p>
        </p:txBody>
      </p:sp>
    </p:spTree>
    <p:extLst>
      <p:ext uri="{BB962C8B-B14F-4D97-AF65-F5344CB8AC3E}">
        <p14:creationId xmlns:p14="http://schemas.microsoft.com/office/powerpoint/2010/main" val="143805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Algorithms-1</a:t>
            </a:r>
            <a:endParaRPr lang="en-US" dirty="0"/>
          </a:p>
        </p:txBody>
      </p:sp>
      <p:sp>
        <p:nvSpPr>
          <p:cNvPr id="3" name="Subtitle 2"/>
          <p:cNvSpPr>
            <a:spLocks noGrp="1"/>
          </p:cNvSpPr>
          <p:nvPr>
            <p:ph type="subTitle" idx="1"/>
          </p:nvPr>
        </p:nvSpPr>
        <p:spPr/>
        <p:txBody>
          <a:bodyPr/>
          <a:lstStyle/>
          <a:p>
            <a:r>
              <a:rPr lang="en-US" dirty="0" smtClean="0"/>
              <a:t>Lecture-9: Introduction </a:t>
            </a:r>
            <a:r>
              <a:rPr lang="en-US" dirty="0"/>
              <a:t>&amp; Graph </a:t>
            </a:r>
            <a:r>
              <a:rPr lang="en-US" dirty="0" smtClean="0"/>
              <a:t>Exploration</a:t>
            </a:r>
          </a:p>
          <a:p>
            <a:r>
              <a:rPr lang="en-US" dirty="0" smtClean="0"/>
              <a:t>Md. Golam Shahriar,</a:t>
            </a:r>
          </a:p>
          <a:p>
            <a:r>
              <a:rPr lang="en-US" dirty="0" smtClean="0"/>
              <a:t>Lecturer, Dept. of CSE, VU</a:t>
            </a:r>
            <a:endParaRPr lang="en-US" dirty="0"/>
          </a:p>
        </p:txBody>
      </p:sp>
    </p:spTree>
    <p:extLst>
      <p:ext uri="{BB962C8B-B14F-4D97-AF65-F5344CB8AC3E}">
        <p14:creationId xmlns:p14="http://schemas.microsoft.com/office/powerpoint/2010/main" val="3580243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8871"/>
          </a:xfrm>
        </p:spPr>
        <p:txBody>
          <a:bodyPr/>
          <a:lstStyle/>
          <a:p>
            <a:r>
              <a:rPr lang="en-US" b="1" dirty="0"/>
              <a:t>The Breadth First Search Algorithm(BFS)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48871"/>
                <a:ext cx="10515600" cy="5715000"/>
              </a:xfrm>
            </p:spPr>
            <p:txBody>
              <a:bodyPr>
                <a:normAutofit fontScale="92500" lnSpcReduction="10000"/>
              </a:bodyPr>
              <a:lstStyle/>
              <a:p>
                <a:r>
                  <a:rPr lang="en-US" dirty="0" smtClean="0"/>
                  <a:t>To keep track of progress, breadth-first search colors each vertex white, gray, or</a:t>
                </a:r>
                <a:r>
                  <a:rPr lang="en-US" dirty="0"/>
                  <a:t> </a:t>
                </a:r>
                <a:r>
                  <a:rPr lang="en-US" dirty="0" smtClean="0"/>
                  <a:t>black.</a:t>
                </a:r>
              </a:p>
              <a:p>
                <a:r>
                  <a:rPr lang="en-US" dirty="0"/>
                  <a:t>All vertices start out white and may later become gray and then </a:t>
                </a:r>
                <a:r>
                  <a:rPr lang="en-US" dirty="0" smtClean="0"/>
                  <a:t>black.</a:t>
                </a:r>
              </a:p>
              <a:p>
                <a:r>
                  <a:rPr lang="en-US" dirty="0" smtClean="0"/>
                  <a:t>A vertex </a:t>
                </a:r>
                <a:r>
                  <a:rPr lang="en-US" dirty="0"/>
                  <a:t>is discovered the first time it is encountered during the search, at which </a:t>
                </a:r>
                <a:r>
                  <a:rPr lang="en-US" dirty="0" smtClean="0"/>
                  <a:t>time it </a:t>
                </a:r>
                <a:r>
                  <a:rPr lang="en-US" dirty="0"/>
                  <a:t>becomes </a:t>
                </a:r>
                <a:r>
                  <a:rPr lang="en-US" dirty="0" smtClean="0"/>
                  <a:t>nonwhite.</a:t>
                </a:r>
              </a:p>
              <a:p>
                <a:r>
                  <a:rPr lang="en-US" dirty="0"/>
                  <a:t>Gray and black vertices, therefore, have been discovered, but</a:t>
                </a:r>
                <a:br>
                  <a:rPr lang="en-US" dirty="0"/>
                </a:br>
                <a:r>
                  <a:rPr lang="en-US" dirty="0"/>
                  <a:t>breadth-first search distinguishes between them to ensure that the search </a:t>
                </a:r>
                <a:r>
                  <a:rPr lang="en-US" dirty="0" smtClean="0"/>
                  <a:t>proceeds in </a:t>
                </a:r>
                <a:r>
                  <a:rPr lang="en-US" dirty="0"/>
                  <a:t>a breadth-first manner</a:t>
                </a:r>
                <a:r>
                  <a:rPr lang="en-US" dirty="0" smtClean="0"/>
                  <a:t>.</a:t>
                </a:r>
              </a:p>
              <a:p>
                <a:r>
                  <a:rPr lang="en-US" dirty="0" smtClean="0"/>
                  <a:t>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smtClean="0"/>
                  <a:t> and </a:t>
                </a:r>
                <a14:m>
                  <m:oMath xmlns:m="http://schemas.openxmlformats.org/officeDocument/2006/math">
                    <m:r>
                      <a:rPr lang="en-US" b="0" i="1" smtClean="0">
                        <a:latin typeface="Cambria Math" panose="02040503050406030204" pitchFamily="18" charset="0"/>
                      </a:rPr>
                      <m:t>𝑢</m:t>
                    </m:r>
                  </m:oMath>
                </a14:m>
                <a:r>
                  <a:rPr lang="en-US" dirty="0" smtClean="0"/>
                  <a:t> is black then either </a:t>
                </a:r>
                <a14:m>
                  <m:oMath xmlns:m="http://schemas.openxmlformats.org/officeDocument/2006/math">
                    <m:r>
                      <a:rPr lang="en-US" b="0" i="1" smtClean="0">
                        <a:latin typeface="Cambria Math" panose="02040503050406030204" pitchFamily="18" charset="0"/>
                      </a:rPr>
                      <m:t>𝑣</m:t>
                    </m:r>
                  </m:oMath>
                </a14:m>
                <a:r>
                  <a:rPr lang="en-US" dirty="0" smtClean="0"/>
                  <a:t> is gray or black. That is all the vertices adjacent to </a:t>
                </a:r>
                <a14:m>
                  <m:oMath xmlns:m="http://schemas.openxmlformats.org/officeDocument/2006/math">
                    <m:r>
                      <a:rPr lang="en-US" b="0" i="1" smtClean="0">
                        <a:latin typeface="Cambria Math" panose="02040503050406030204" pitchFamily="18" charset="0"/>
                      </a:rPr>
                      <m:t>𝑢</m:t>
                    </m:r>
                  </m:oMath>
                </a14:m>
                <a:r>
                  <a:rPr lang="en-US" dirty="0" smtClean="0"/>
                  <a:t> have been discovered.</a:t>
                </a:r>
              </a:p>
              <a:p>
                <a:r>
                  <a:rPr lang="en-US" dirty="0" smtClean="0"/>
                  <a:t>When BFS construct the BFS tree with root being </a:t>
                </a:r>
                <a14:m>
                  <m:oMath xmlns:m="http://schemas.openxmlformats.org/officeDocument/2006/math">
                    <m:r>
                      <a:rPr lang="en-US" b="0" i="1" smtClean="0">
                        <a:latin typeface="Cambria Math" panose="02040503050406030204" pitchFamily="18" charset="0"/>
                      </a:rPr>
                      <m:t>𝑠</m:t>
                    </m:r>
                  </m:oMath>
                </a14:m>
                <a:r>
                  <a:rPr lang="en-US" dirty="0" smtClean="0"/>
                  <a:t> whenever the algorithm discovers a white vertex </a:t>
                </a:r>
                <a14:m>
                  <m:oMath xmlns:m="http://schemas.openxmlformats.org/officeDocument/2006/math">
                    <m:r>
                      <a:rPr lang="en-US" b="0" i="1" smtClean="0">
                        <a:latin typeface="Cambria Math" panose="02040503050406030204" pitchFamily="18" charset="0"/>
                      </a:rPr>
                      <m:t>𝑣</m:t>
                    </m:r>
                    <m:r>
                      <a:rPr lang="en-US" b="0" i="0" smtClean="0">
                        <a:latin typeface="Cambria Math" panose="02040503050406030204" pitchFamily="18" charset="0"/>
                      </a:rPr>
                      <m:t>, </m:t>
                    </m:r>
                  </m:oMath>
                </a14:m>
                <a:r>
                  <a:rPr lang="en-US" dirty="0" smtClean="0"/>
                  <a:t>in the course of scanning the adjacency list of an already discovered vertex </a:t>
                </a:r>
                <a14:m>
                  <m:oMath xmlns:m="http://schemas.openxmlformats.org/officeDocument/2006/math">
                    <m:r>
                      <a:rPr lang="en-US" b="0" i="1" smtClean="0">
                        <a:latin typeface="Cambria Math" panose="02040503050406030204" pitchFamily="18" charset="0"/>
                      </a:rPr>
                      <m:t>𝑢</m:t>
                    </m:r>
                  </m:oMath>
                </a14:m>
                <a:r>
                  <a:rPr lang="en-US" dirty="0" smtClean="0"/>
                  <a:t>, the vertex </a:t>
                </a:r>
                <a14:m>
                  <m:oMath xmlns:m="http://schemas.openxmlformats.org/officeDocument/2006/math">
                    <m:r>
                      <a:rPr lang="en-US" b="0" i="1" smtClean="0">
                        <a:latin typeface="Cambria Math" panose="02040503050406030204" pitchFamily="18" charset="0"/>
                      </a:rPr>
                      <m:t>𝑣</m:t>
                    </m:r>
                  </m:oMath>
                </a14:m>
                <a:r>
                  <a:rPr lang="en-US" dirty="0" smtClean="0"/>
                  <a:t> and the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are added to the tree. We say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smtClean="0"/>
                  <a:t>is parent of </a:t>
                </a:r>
                <a14:m>
                  <m:oMath xmlns:m="http://schemas.openxmlformats.org/officeDocument/2006/math">
                    <m:r>
                      <a:rPr lang="en-US" b="0" i="1" smtClean="0">
                        <a:latin typeface="Cambria Math" panose="02040503050406030204" pitchFamily="18" charset="0"/>
                      </a:rPr>
                      <m:t>𝑣</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48871"/>
                <a:ext cx="10515600" cy="5715000"/>
              </a:xfrm>
              <a:blipFill>
                <a:blip r:embed="rId2"/>
                <a:stretch>
                  <a:fillRect l="-928" t="-2132" r="-1681"/>
                </a:stretch>
              </a:blipFill>
            </p:spPr>
            <p:txBody>
              <a:bodyPr/>
              <a:lstStyle/>
              <a:p>
                <a:r>
                  <a:rPr lang="en-US">
                    <a:noFill/>
                  </a:rPr>
                  <a:t> </a:t>
                </a:r>
              </a:p>
            </p:txBody>
          </p:sp>
        </mc:Fallback>
      </mc:AlternateContent>
    </p:spTree>
    <p:extLst>
      <p:ext uri="{BB962C8B-B14F-4D97-AF65-F5344CB8AC3E}">
        <p14:creationId xmlns:p14="http://schemas.microsoft.com/office/powerpoint/2010/main" val="208533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1976"/>
          </a:xfrm>
        </p:spPr>
        <p:txBody>
          <a:bodyPr/>
          <a:lstStyle/>
          <a:p>
            <a:r>
              <a:rPr lang="en-US" b="1" dirty="0"/>
              <a:t>The Breadth First Search </a:t>
            </a:r>
            <a:r>
              <a:rPr lang="en-US" b="1" dirty="0" smtClean="0"/>
              <a:t>Algorithm(BFS)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80166"/>
                <a:ext cx="10515600" cy="5677834"/>
              </a:xfrm>
            </p:spPr>
            <p:txBody>
              <a:bodyPr/>
              <a:lstStyle/>
              <a:p>
                <a:r>
                  <a:rPr lang="en-US" dirty="0" smtClean="0"/>
                  <a:t>Ancestor and descendant relationships in the breadth-first tree </a:t>
                </a:r>
                <a:r>
                  <a:rPr lang="en-US" dirty="0"/>
                  <a:t>are defined relative to the root </a:t>
                </a:r>
                <a14:m>
                  <m:oMath xmlns:m="http://schemas.openxmlformats.org/officeDocument/2006/math">
                    <m:r>
                      <a:rPr lang="en-US" i="1" dirty="0" smtClean="0">
                        <a:latin typeface="Cambria Math" panose="02040503050406030204" pitchFamily="18" charset="0"/>
                      </a:rPr>
                      <m:t>𝑠</m:t>
                    </m:r>
                  </m:oMath>
                </a14:m>
                <a:r>
                  <a:rPr lang="en-US" dirty="0"/>
                  <a:t> as usual: if </a:t>
                </a:r>
                <a14:m>
                  <m:oMath xmlns:m="http://schemas.openxmlformats.org/officeDocument/2006/math">
                    <m:r>
                      <a:rPr lang="en-US" i="1" dirty="0" smtClean="0">
                        <a:latin typeface="Cambria Math" panose="02040503050406030204" pitchFamily="18" charset="0"/>
                      </a:rPr>
                      <m:t>𝑢</m:t>
                    </m:r>
                  </m:oMath>
                </a14:m>
                <a:r>
                  <a:rPr lang="en-US" dirty="0"/>
                  <a:t> is on the simple path in </a:t>
                </a:r>
                <a:r>
                  <a:rPr lang="en-US" dirty="0" smtClean="0"/>
                  <a:t>the tree</a:t>
                </a:r>
                <a:r>
                  <a:rPr lang="en-US" dirty="0"/>
                  <a:t> </a:t>
                </a:r>
                <a:r>
                  <a:rPr lang="en-US" dirty="0" smtClean="0"/>
                  <a:t>from </a:t>
                </a:r>
                <a:r>
                  <a:rPr lang="en-US" dirty="0"/>
                  <a:t>the root </a:t>
                </a:r>
                <a14:m>
                  <m:oMath xmlns:m="http://schemas.openxmlformats.org/officeDocument/2006/math">
                    <m:r>
                      <a:rPr lang="en-US" i="1" dirty="0" smtClean="0">
                        <a:latin typeface="Cambria Math" panose="02040503050406030204" pitchFamily="18" charset="0"/>
                      </a:rPr>
                      <m:t>𝑠</m:t>
                    </m:r>
                  </m:oMath>
                </a14:m>
                <a:r>
                  <a:rPr lang="en-US" dirty="0"/>
                  <a:t> to 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then </a:t>
                </a:r>
                <a14:m>
                  <m:oMath xmlns:m="http://schemas.openxmlformats.org/officeDocument/2006/math">
                    <m:r>
                      <a:rPr lang="en-US" i="1" dirty="0" smtClean="0">
                        <a:latin typeface="Cambria Math" panose="02040503050406030204" pitchFamily="18" charset="0"/>
                      </a:rPr>
                      <m:t>𝑢</m:t>
                    </m:r>
                  </m:oMath>
                </a14:m>
                <a:r>
                  <a:rPr lang="en-US" dirty="0"/>
                  <a:t> is an ancestor of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and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is a descendant of  </a:t>
                </a:r>
                <a14:m>
                  <m:oMath xmlns:m="http://schemas.openxmlformats.org/officeDocument/2006/math">
                    <m:r>
                      <a:rPr lang="en-US" b="0" i="1" smtClean="0">
                        <a:latin typeface="Cambria Math" panose="02040503050406030204" pitchFamily="18" charset="0"/>
                      </a:rPr>
                      <m:t>𝑢</m:t>
                    </m:r>
                  </m:oMath>
                </a14:m>
                <a:r>
                  <a:rPr lang="en-US" dirty="0" smtClean="0"/>
                  <a:t>.</a:t>
                </a:r>
              </a:p>
              <a:p>
                <a:r>
                  <a:rPr lang="en-US" dirty="0" smtClean="0"/>
                  <a:t>The BFS algorithm that we will see in the  next slide attaches several attributes to each vertex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smtClean="0"/>
                  <a:t>.</a:t>
                </a:r>
              </a:p>
              <a:p>
                <a:pPr lvl="1"/>
                <a:r>
                  <a:rPr lang="en-US" b="1" dirty="0" smtClean="0"/>
                  <a:t>Color:</a:t>
                </a:r>
                <a:r>
                  <a:rPr lang="en-US" dirty="0" smtClean="0"/>
                  <a:t> represents the color of </a:t>
                </a:r>
                <a14:m>
                  <m:oMath xmlns:m="http://schemas.openxmlformats.org/officeDocument/2006/math">
                    <m:r>
                      <a:rPr lang="en-US" b="0" i="1" smtClean="0">
                        <a:latin typeface="Cambria Math" panose="02040503050406030204" pitchFamily="18" charset="0"/>
                      </a:rPr>
                      <m:t>𝑣</m:t>
                    </m:r>
                  </m:oMath>
                </a14:m>
                <a:r>
                  <a:rPr lang="en-US" dirty="0" smtClean="0"/>
                  <a:t>. Either white, black or gray. Written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𝑐𝑜𝑙𝑜𝑟</m:t>
                    </m:r>
                  </m:oMath>
                </a14:m>
                <a:endParaRPr lang="en-US" dirty="0" smtClean="0"/>
              </a:p>
              <a:p>
                <a:pPr lvl="1"/>
                <a:r>
                  <a:rPr lang="en-US" b="1" dirty="0" smtClean="0"/>
                  <a:t>Parent:</a:t>
                </a:r>
                <a:r>
                  <a:rPr lang="en-US" dirty="0" smtClean="0"/>
                  <a:t> represents the vertex from the we reached another vertex. For example if we reached </a:t>
                </a:r>
                <a14:m>
                  <m:oMath xmlns:m="http://schemas.openxmlformats.org/officeDocument/2006/math">
                    <m:r>
                      <a:rPr lang="en-US" b="0" i="1" smtClean="0">
                        <a:latin typeface="Cambria Math" panose="02040503050406030204" pitchFamily="18" charset="0"/>
                      </a:rPr>
                      <m:t>𝑣</m:t>
                    </m:r>
                  </m:oMath>
                </a14:m>
                <a:r>
                  <a:rPr lang="en-US" dirty="0" smtClean="0"/>
                  <a:t> from </a:t>
                </a:r>
                <a14:m>
                  <m:oMath xmlns:m="http://schemas.openxmlformats.org/officeDocument/2006/math">
                    <m:r>
                      <a:rPr lang="en-US" b="0" i="1" smtClean="0">
                        <a:latin typeface="Cambria Math" panose="02040503050406030204" pitchFamily="18" charset="0"/>
                      </a:rPr>
                      <m:t>𝑢</m:t>
                    </m:r>
                  </m:oMath>
                </a14:m>
                <a:r>
                  <a:rPr lang="en-US" dirty="0" smtClean="0"/>
                  <a:t> then we write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a14:m>
                <a:r>
                  <a:rPr lang="en-US" dirty="0" smtClean="0"/>
                  <a:t>. For root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𝑁𝐼𝐿𝐿</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b="1" dirty="0" smtClean="0"/>
                  <a:t>Distance:</a:t>
                </a:r>
                <a:r>
                  <a:rPr lang="en-US" dirty="0" smtClean="0"/>
                  <a:t> holds the “distance” or the number of edges that were visited from </a:t>
                </a:r>
                <a14:m>
                  <m:oMath xmlns:m="http://schemas.openxmlformats.org/officeDocument/2006/math">
                    <m:r>
                      <a:rPr lang="en-US" b="0" i="1" smtClean="0">
                        <a:latin typeface="Cambria Math" panose="02040503050406030204" pitchFamily="18" charset="0"/>
                      </a:rPr>
                      <m:t>𝑠</m:t>
                    </m:r>
                  </m:oMath>
                </a14:m>
                <a:r>
                  <a:rPr lang="en-US" dirty="0" smtClean="0"/>
                  <a:t> to reach </a:t>
                </a:r>
                <a14:m>
                  <m:oMath xmlns:m="http://schemas.openxmlformats.org/officeDocument/2006/math">
                    <m:r>
                      <a:rPr lang="en-US" b="0" i="1" smtClean="0">
                        <a:latin typeface="Cambria Math" panose="02040503050406030204" pitchFamily="18" charset="0"/>
                      </a:rPr>
                      <m:t>𝑣</m:t>
                    </m:r>
                  </m:oMath>
                </a14:m>
                <a:r>
                  <a:rPr lang="en-US" dirty="0" smtClean="0"/>
                  <a:t>. Denoted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smtClean="0"/>
                  <a:t>.</a:t>
                </a:r>
              </a:p>
              <a:p>
                <a:r>
                  <a:rPr lang="en-US" dirty="0" smtClean="0"/>
                  <a:t>BFS maintains a FIFO queue </a:t>
                </a:r>
                <a14:m>
                  <m:oMath xmlns:m="http://schemas.openxmlformats.org/officeDocument/2006/math">
                    <m:r>
                      <a:rPr lang="en-US" b="0" i="1" smtClean="0">
                        <a:latin typeface="Cambria Math" panose="02040503050406030204" pitchFamily="18" charset="0"/>
                      </a:rPr>
                      <m:t>𝑄</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80166"/>
                <a:ext cx="10515600" cy="5677834"/>
              </a:xfrm>
              <a:blipFill>
                <a:blip r:embed="rId2"/>
                <a:stretch>
                  <a:fillRect l="-1043" t="-1826" r="-1449"/>
                </a:stretch>
              </a:blipFill>
            </p:spPr>
            <p:txBody>
              <a:bodyPr/>
              <a:lstStyle/>
              <a:p>
                <a:r>
                  <a:rPr lang="en-US">
                    <a:noFill/>
                  </a:rPr>
                  <a:t> </a:t>
                </a:r>
              </a:p>
            </p:txBody>
          </p:sp>
        </mc:Fallback>
      </mc:AlternateContent>
    </p:spTree>
    <p:extLst>
      <p:ext uri="{BB962C8B-B14F-4D97-AF65-F5344CB8AC3E}">
        <p14:creationId xmlns:p14="http://schemas.microsoft.com/office/powerpoint/2010/main" val="180128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2"/>
            <a:ext cx="10515600" cy="482040"/>
          </a:xfrm>
        </p:spPr>
        <p:txBody>
          <a:bodyPr>
            <a:normAutofit fontScale="90000"/>
          </a:bodyPr>
          <a:lstStyle/>
          <a:p>
            <a:r>
              <a:rPr lang="en-US" b="1" dirty="0" smtClean="0"/>
              <a:t>The BFS Algorithm</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97542"/>
                <a:ext cx="10515600" cy="6360458"/>
              </a:xfrm>
            </p:spPr>
            <p:txBody>
              <a:bodyPr>
                <a:normAutofit fontScale="77500" lnSpcReduction="20000"/>
              </a:bodyPr>
              <a:lstStyle/>
              <a:p>
                <a:r>
                  <a:rPr lang="en-US" sz="2400" dirty="0" smtClean="0">
                    <a:latin typeface="Consolas" panose="020B0609020204030204" pitchFamily="49" charset="0"/>
                    <a:cs typeface="Consolas" panose="020B0609020204030204" pitchFamily="49" charset="0"/>
                  </a:rPr>
                  <a:t>BFS(</a:t>
                </a:r>
                <a14:m>
                  <m:oMath xmlns:m="http://schemas.openxmlformats.org/officeDocument/2006/math">
                    <m:r>
                      <a:rPr lang="en-US" sz="2400" i="1" dirty="0" smtClean="0">
                        <a:latin typeface="Cambria Math" panose="02040503050406030204" pitchFamily="18" charset="0"/>
                        <a:cs typeface="Consolas" panose="020B0609020204030204" pitchFamily="49" charset="0"/>
                      </a:rPr>
                      <m:t>𝐺</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𝑠</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for</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each</a:t>
                </a:r>
                <a:r>
                  <a:rPr lang="en-US" sz="2400" dirty="0" smtClean="0">
                    <a:latin typeface="Consolas" panose="020B0609020204030204" pitchFamily="49" charset="0"/>
                    <a:cs typeface="Consolas" panose="020B0609020204030204" pitchFamily="49" charset="0"/>
                  </a:rPr>
                  <a:t> vertex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𝐺</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𝑉</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𝑠</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oMath>
                </a14:m>
                <a:endParaRPr lang="en-US" sz="2400" b="1"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𝑐𝑜𝑙𝑜𝑟</m:t>
                    </m:r>
                    <m:r>
                      <a:rPr lang="en-US" sz="2400" b="0" i="1"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𝑊𝐻𝐼𝑇𝐸</m:t>
                    </m:r>
                  </m:oMath>
                </a14:m>
                <a:endParaRPr lang="en-US" sz="2400" b="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𝑑</m:t>
                    </m:r>
                    <m:r>
                      <a:rPr lang="en-US" sz="2400" b="0" i="1" smtClean="0">
                        <a:latin typeface="Cambria Math" panose="02040503050406030204" pitchFamily="18" charset="0"/>
                        <a:cs typeface="Consolas" panose="020B0609020204030204" pitchFamily="49" charset="0"/>
                      </a:rPr>
                      <m:t> := ∞</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𝜋</m:t>
                    </m:r>
                    <m:r>
                      <a:rPr lang="en-US" sz="2400" b="0" i="1" smtClean="0">
                        <a:latin typeface="Cambria Math" panose="02040503050406030204" pitchFamily="18" charset="0"/>
                        <a:ea typeface="Cambria Math" panose="02040503050406030204" pitchFamily="18" charset="0"/>
                        <a:cs typeface="Consolas" panose="020B0609020204030204" pitchFamily="49" charset="0"/>
                      </a:rPr>
                      <m:t> :=</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𝑁𝐼𝐿𝐿</m:t>
                    </m:r>
                  </m:oMath>
                </a14:m>
                <a:endParaRPr lang="en-US" sz="2400" b="0" dirty="0" smtClean="0">
                  <a:latin typeface="Consolas" panose="020B0609020204030204" pitchFamily="49" charset="0"/>
                  <a:ea typeface="Cambria Math" panose="02040503050406030204" pitchFamily="18" charset="0"/>
                  <a:cs typeface="Consolas" panose="020B0609020204030204" pitchFamily="49" charset="0"/>
                </a:endParaRPr>
              </a:p>
              <a:p>
                <a:pPr marL="457200" indent="-457200">
                  <a:buFont typeface="+mj-lt"/>
                  <a:buAutoNum type="arabicPeriod"/>
                </a:pPr>
                <a:r>
                  <a:rPr lang="en-US" sz="2400" b="0" dirty="0" smtClean="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𝑠</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𝑐𝑜𝑙𝑜𝑟</m:t>
                    </m:r>
                    <m:r>
                      <a:rPr lang="en-US" sz="2400" b="0" i="1"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𝐺𝑅𝐴𝑌</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b="0" dirty="0" smtClean="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𝑠</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𝑑</m:t>
                    </m:r>
                    <m:r>
                      <a:rPr lang="en-US" sz="2400" b="0" i="1" smtClean="0">
                        <a:latin typeface="Cambria Math" panose="02040503050406030204" pitchFamily="18" charset="0"/>
                        <a:cs typeface="Consolas" panose="020B0609020204030204" pitchFamily="49" charset="0"/>
                      </a:rPr>
                      <m:t> :=0</m:t>
                    </m:r>
                  </m:oMath>
                </a14:m>
                <a:endParaRPr lang="en-US" sz="2400" b="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b="0" dirty="0" smtClean="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𝑠</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𝜋</m:t>
                    </m:r>
                    <m:r>
                      <a:rPr lang="en-US" sz="2400" b="0" i="1" smtClean="0">
                        <a:latin typeface="Cambria Math" panose="02040503050406030204" pitchFamily="18" charset="0"/>
                        <a:ea typeface="Cambria Math" panose="02040503050406030204" pitchFamily="18" charset="0"/>
                        <a:cs typeface="Consolas" panose="020B0609020204030204" pitchFamily="49" charset="0"/>
                      </a:rPr>
                      <m:t> :=</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𝑁𝐼𝐿𝐿</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b="0" dirty="0" smtClean="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𝑄</m:t>
                    </m:r>
                    <m:r>
                      <a:rPr lang="en-US" sz="2400" b="0" i="1" smtClean="0">
                        <a:latin typeface="Cambria Math" panose="02040503050406030204" pitchFamily="18" charset="0"/>
                        <a:cs typeface="Consolas" panose="020B0609020204030204" pitchFamily="49" charset="0"/>
                      </a:rPr>
                      <m:t> :=∅</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Enqueue</a:t>
                </a:r>
                <a:r>
                  <a:rPr lang="en-US" sz="2400" dirty="0" smtClean="0">
                    <a:latin typeface="Consolas" panose="020B0609020204030204" pitchFamily="49" charset="0"/>
                    <a:cs typeface="Consolas" panose="020B0609020204030204" pitchFamily="49" charset="0"/>
                  </a:rPr>
                  <a:t>(</a:t>
                </a:r>
                <a14:m>
                  <m:oMath xmlns:m="http://schemas.openxmlformats.org/officeDocument/2006/math">
                    <m:r>
                      <a:rPr lang="en-US" sz="2400" b="0" i="1" smtClean="0">
                        <a:latin typeface="Cambria Math" panose="02040503050406030204" pitchFamily="18" charset="0"/>
                        <a:cs typeface="Consolas" panose="020B0609020204030204" pitchFamily="49" charset="0"/>
                      </a:rPr>
                      <m:t>𝑄</m:t>
                    </m:r>
                    <m:r>
                      <a:rPr lang="en-US" sz="2400" b="0" i="1"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𝑠</m:t>
                    </m:r>
                  </m:oMath>
                </a14:m>
                <a:r>
                  <a:rPr lang="en-US" sz="2400" dirty="0" smtClean="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while</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𝑄</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r>
                      <a:rPr lang="en-US" sz="2400" b="0" i="0" dirty="0" smtClean="0">
                        <a:latin typeface="Cambria Math" panose="02040503050406030204" pitchFamily="18" charset="0"/>
                        <a:cs typeface="Consolas" panose="020B0609020204030204" pitchFamily="49" charset="0"/>
                      </a:rPr>
                      <m:t> ≔ </m:t>
                    </m:r>
                  </m:oMath>
                </a14:m>
                <a:r>
                  <a:rPr lang="en-US" sz="2400" dirty="0" smtClean="0">
                    <a:latin typeface="Consolas" panose="020B0609020204030204" pitchFamily="49" charset="0"/>
                    <a:cs typeface="Consolas" panose="020B0609020204030204" pitchFamily="49" charset="0"/>
                  </a:rPr>
                  <a:t>Dequeue(</a:t>
                </a:r>
                <a14:m>
                  <m:oMath xmlns:m="http://schemas.openxmlformats.org/officeDocument/2006/math">
                    <m:r>
                      <a:rPr lang="en-US" sz="2400" b="0" i="1" smtClean="0">
                        <a:latin typeface="Cambria Math" panose="02040503050406030204" pitchFamily="18" charset="0"/>
                        <a:cs typeface="Consolas" panose="020B0609020204030204" pitchFamily="49" charset="0"/>
                      </a:rPr>
                      <m:t>𝑄</m:t>
                    </m:r>
                    <m:r>
                      <a:rPr lang="en-US" sz="2400" b="0" i="1" smtClean="0">
                        <a:latin typeface="Cambria Math" panose="02040503050406030204" pitchFamily="18" charset="0"/>
                        <a:cs typeface="Consolas" panose="020B0609020204030204" pitchFamily="49" charset="0"/>
                      </a:rPr>
                      <m:t>)</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for</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each</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𝐺</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𝐴𝑑𝑗</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𝑢</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if</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𝑐𝑜𝑙𝑜𝑟</m:t>
                    </m:r>
                    <m:r>
                      <a:rPr lang="en-US" sz="2400" b="0" i="0" smtClean="0">
                        <a:latin typeface="Cambria Math" panose="02040503050406030204" pitchFamily="18" charset="0"/>
                        <a:cs typeface="Consolas" panose="020B0609020204030204" pitchFamily="49" charset="0"/>
                      </a:rPr>
                      <m:t>=</m:t>
                    </m:r>
                    <m:r>
                      <a:rPr lang="en-US" sz="2400" b="0" i="0" smtClean="0">
                        <a:latin typeface="Cambria Math" panose="02040503050406030204" pitchFamily="18" charset="0"/>
                        <a:cs typeface="Consolas" panose="020B0609020204030204" pitchFamily="49" charset="0"/>
                      </a:rPr>
                      <m:t> </m:t>
                    </m:r>
                    <m:r>
                      <a:rPr lang="en-US" sz="2400" b="0" i="0" smtClean="0">
                        <a:latin typeface="Cambria Math" panose="02040503050406030204" pitchFamily="18" charset="0"/>
                        <a:cs typeface="Consolas" panose="020B0609020204030204" pitchFamily="49" charset="0"/>
                      </a:rPr>
                      <m:t> </m:t>
                    </m:r>
                  </m:oMath>
                </a14:m>
                <a:r>
                  <a:rPr lang="en-US" sz="2400" dirty="0" smtClean="0">
                    <a:latin typeface="Consolas" panose="020B0609020204030204" pitchFamily="49" charset="0"/>
                    <a:cs typeface="Consolas" panose="020B0609020204030204" pitchFamily="49" charset="0"/>
                  </a:rPr>
                  <a:t>WHITE</a:t>
                </a:r>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𝑐𝑜𝑙𝑜𝑟</m:t>
                    </m:r>
                    <m:r>
                      <a:rPr lang="en-US" sz="2400" b="0" i="1"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𝐺𝑅𝐴𝑌</m:t>
                    </m:r>
                  </m:oMath>
                </a14:m>
                <a:endParaRPr lang="en-US" sz="2400" b="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𝑑</m:t>
                    </m:r>
                    <m:r>
                      <a:rPr lang="en-US" sz="2400" b="0" i="1"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𝑑</m:t>
                    </m:r>
                    <m:r>
                      <a:rPr lang="en-US" sz="2400" b="0" i="1" smtClean="0">
                        <a:latin typeface="Cambria Math" panose="02040503050406030204" pitchFamily="18" charset="0"/>
                        <a:cs typeface="Consolas" panose="020B0609020204030204" pitchFamily="49" charset="0"/>
                      </a:rPr>
                      <m:t>+1</m:t>
                    </m:r>
                  </m:oMath>
                </a14:m>
                <a:endParaRPr lang="en-US" sz="2400" b="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𝜋</m:t>
                    </m:r>
                    <m:r>
                      <a:rPr lang="en-US" sz="2400" b="0" i="1" smtClean="0">
                        <a:latin typeface="Cambria Math" panose="02040503050406030204" pitchFamily="18" charset="0"/>
                        <a:ea typeface="Cambria Math" panose="02040503050406030204" pitchFamily="18" charset="0"/>
                        <a:cs typeface="Consolas" panose="020B0609020204030204" pitchFamily="49" charset="0"/>
                      </a:rPr>
                      <m:t> :=</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𝑢</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Enqueue</a:t>
                </a:r>
                <a:r>
                  <a:rPr lang="en-US" sz="2400" dirty="0" smtClean="0">
                    <a:latin typeface="Consolas" panose="020B0609020204030204" pitchFamily="49" charset="0"/>
                    <a:cs typeface="Consolas" panose="020B0609020204030204" pitchFamily="49" charset="0"/>
                  </a:rPr>
                  <a:t>(</a:t>
                </a:r>
                <a14:m>
                  <m:oMath xmlns:m="http://schemas.openxmlformats.org/officeDocument/2006/math">
                    <m:r>
                      <a:rPr lang="en-US" sz="2400" b="0" i="1" smtClean="0">
                        <a:latin typeface="Cambria Math" panose="02040503050406030204" pitchFamily="18" charset="0"/>
                        <a:cs typeface="Consolas" panose="020B0609020204030204" pitchFamily="49" charset="0"/>
                      </a:rPr>
                      <m:t>𝑄</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cs typeface="Consolas" panose="020B0609020204030204" pitchFamily="49" charset="0"/>
                      </a:rPr>
                      <m:t>)</m:t>
                    </m:r>
                  </m:oMath>
                </a14:m>
                <a:endParaRPr lang="en-US" sz="2400" dirty="0" smtClean="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𝑐𝑜𝑙𝑜𝑟</m:t>
                    </m:r>
                    <m:r>
                      <a:rPr lang="en-US" sz="2400" b="0" i="1"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𝐵𝐿𝐴𝐶𝐾</m:t>
                    </m:r>
                  </m:oMath>
                </a14:m>
                <a:endParaRPr lang="en-US" sz="2400" dirty="0" smtClean="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97542"/>
                <a:ext cx="10515600" cy="6360458"/>
              </a:xfrm>
              <a:blipFill>
                <a:blip r:embed="rId2"/>
                <a:stretch>
                  <a:fillRect l="-580" t="-1726"/>
                </a:stretch>
              </a:blipFill>
            </p:spPr>
            <p:txBody>
              <a:bodyPr/>
              <a:lstStyle/>
              <a:p>
                <a:r>
                  <a:rPr lang="en-US">
                    <a:noFill/>
                  </a:rPr>
                  <a:t> </a:t>
                </a:r>
              </a:p>
            </p:txBody>
          </p:sp>
        </mc:Fallback>
      </mc:AlternateContent>
    </p:spTree>
    <p:extLst>
      <p:ext uri="{BB962C8B-B14F-4D97-AF65-F5344CB8AC3E}">
        <p14:creationId xmlns:p14="http://schemas.microsoft.com/office/powerpoint/2010/main" val="421723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88260"/>
            <a:ext cx="10690412" cy="6494928"/>
          </a:xfrm>
          <a:prstGeom prst="rect">
            <a:avLst/>
          </a:prstGeom>
        </p:spPr>
      </p:pic>
    </p:spTree>
    <p:extLst>
      <p:ext uri="{BB962C8B-B14F-4D97-AF65-F5344CB8AC3E}">
        <p14:creationId xmlns:p14="http://schemas.microsoft.com/office/powerpoint/2010/main" val="1222677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49"/>
            <a:ext cx="10515600" cy="1325563"/>
          </a:xfrm>
        </p:spPr>
        <p:txBody>
          <a:bodyPr/>
          <a:lstStyle/>
          <a:p>
            <a:r>
              <a:rPr lang="en-US" b="1" dirty="0" smtClean="0"/>
              <a:t>Runtime Analysis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54512"/>
                <a:ext cx="10515600" cy="5503488"/>
              </a:xfrm>
            </p:spPr>
            <p:txBody>
              <a:bodyPr>
                <a:normAutofit lnSpcReduction="10000"/>
              </a:bodyPr>
              <a:lstStyle/>
              <a:p>
                <a:r>
                  <a:rPr lang="en-US" dirty="0" smtClean="0"/>
                  <a:t>After initialization, breadth-first search </a:t>
                </a:r>
                <a:r>
                  <a:rPr lang="en-US" dirty="0"/>
                  <a:t>never whitens a vertex, and thus the test in line 13 ensures that each </a:t>
                </a:r>
                <a:r>
                  <a:rPr lang="en-US" dirty="0" smtClean="0"/>
                  <a:t>vertex is </a:t>
                </a:r>
                <a:r>
                  <a:rPr lang="en-US" dirty="0" err="1"/>
                  <a:t>enqueued</a:t>
                </a:r>
                <a:r>
                  <a:rPr lang="en-US" dirty="0"/>
                  <a:t> at most once, and hence </a:t>
                </a:r>
                <a:r>
                  <a:rPr lang="en-US" dirty="0" err="1"/>
                  <a:t>dequeued</a:t>
                </a:r>
                <a:r>
                  <a:rPr lang="en-US" dirty="0"/>
                  <a:t> at most once</a:t>
                </a:r>
                <a:r>
                  <a:rPr lang="en-US" dirty="0" smtClean="0"/>
                  <a:t>.</a:t>
                </a:r>
              </a:p>
              <a:p>
                <a:r>
                  <a:rPr lang="en-US" dirty="0"/>
                  <a:t>The operations </a:t>
                </a:r>
                <a:r>
                  <a:rPr lang="en-US" dirty="0" smtClean="0"/>
                  <a:t>of </a:t>
                </a:r>
                <a:r>
                  <a:rPr lang="en-US" dirty="0" err="1" smtClean="0"/>
                  <a:t>enqueuing</a:t>
                </a:r>
                <a:r>
                  <a:rPr lang="en-US" dirty="0" smtClean="0"/>
                  <a:t> </a:t>
                </a:r>
                <a:r>
                  <a:rPr lang="en-US" dirty="0"/>
                  <a:t>and </a:t>
                </a:r>
                <a:r>
                  <a:rPr lang="en-US" dirty="0" err="1"/>
                  <a:t>dequeuing</a:t>
                </a:r>
                <a:r>
                  <a:rPr lang="en-US" dirty="0"/>
                  <a:t> take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smtClean="0"/>
                  <a:t> </a:t>
                </a:r>
                <a:r>
                  <a:rPr lang="en-US" dirty="0"/>
                  <a:t>time, and so the total time devoted to </a:t>
                </a:r>
                <a:r>
                  <a:rPr lang="en-US" dirty="0" smtClean="0"/>
                  <a:t>queue operations </a:t>
                </a:r>
                <a:r>
                  <a:rPr lang="en-US" dirty="0"/>
                  <a:t>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a:t>
                </a:r>
              </a:p>
              <a:p>
                <a:r>
                  <a:rPr lang="en-US" dirty="0"/>
                  <a:t>Because the procedure scans the adjacency list of each </a:t>
                </a:r>
                <a:r>
                  <a:rPr lang="en-US" dirty="0" smtClean="0"/>
                  <a:t>vertex only </a:t>
                </a:r>
                <a:r>
                  <a:rPr lang="en-US" dirty="0"/>
                  <a:t>when the vertex is </a:t>
                </a:r>
                <a:r>
                  <a:rPr lang="en-US" dirty="0" err="1"/>
                  <a:t>dequeued</a:t>
                </a:r>
                <a:r>
                  <a:rPr lang="en-US" dirty="0"/>
                  <a:t>, it scans each adjacency list at </a:t>
                </a:r>
                <a:r>
                  <a:rPr lang="en-US" dirty="0" smtClean="0"/>
                  <a:t>most once.</a:t>
                </a:r>
              </a:p>
              <a:p>
                <a:r>
                  <a:rPr lang="en-US" dirty="0" smtClean="0"/>
                  <a:t>Since the </a:t>
                </a:r>
                <a:r>
                  <a:rPr lang="en-US" dirty="0"/>
                  <a:t>sum of the lengths of all the adjacency lists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a:t>
                </a:r>
                <a:r>
                  <a:rPr lang="en-US" dirty="0"/>
                  <a:t>the total time spent </a:t>
                </a:r>
                <a:r>
                  <a:rPr lang="en-US" dirty="0" smtClean="0"/>
                  <a:t>in </a:t>
                </a:r>
                <a:r>
                  <a:rPr lang="en-US" dirty="0"/>
                  <a:t>scanning adjacency lists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oMath>
                </a14:m>
                <a:endParaRPr lang="en-US" dirty="0" smtClean="0"/>
              </a:p>
              <a:p>
                <a:r>
                  <a:rPr lang="en-US" dirty="0"/>
                  <a:t>The overhead for initialization </a:t>
                </a:r>
                <a:r>
                  <a:rPr lang="en-US" dirty="0" smtClean="0"/>
                  <a:t>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en-US" dirty="0"/>
                  <a:t>and</a:t>
                </a:r>
                <a:br>
                  <a:rPr lang="en-US" dirty="0"/>
                </a:br>
                <a:r>
                  <a:rPr lang="en-US" dirty="0"/>
                  <a:t>thus the total running time of the BFS procedure </a:t>
                </a:r>
                <a:r>
                  <a:rPr lang="en-US" dirty="0" smtClean="0"/>
                  <a:t>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a:t>
                </a:r>
              </a:p>
              <a:p>
                <a:r>
                  <a:rPr lang="en-US" dirty="0" smtClean="0"/>
                  <a:t>This is linear with respect to the size of the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54512"/>
                <a:ext cx="10515600" cy="5503488"/>
              </a:xfrm>
              <a:blipFill>
                <a:blip r:embed="rId2"/>
                <a:stretch>
                  <a:fillRect l="-1043" t="-2436"/>
                </a:stretch>
              </a:blipFill>
            </p:spPr>
            <p:txBody>
              <a:bodyPr/>
              <a:lstStyle/>
              <a:p>
                <a:r>
                  <a:rPr lang="en-US">
                    <a:noFill/>
                  </a:rPr>
                  <a:t> </a:t>
                </a:r>
              </a:p>
            </p:txBody>
          </p:sp>
        </mc:Fallback>
      </mc:AlternateContent>
    </p:spTree>
    <p:extLst>
      <p:ext uri="{BB962C8B-B14F-4D97-AF65-F5344CB8AC3E}">
        <p14:creationId xmlns:p14="http://schemas.microsoft.com/office/powerpoint/2010/main" val="2649601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3"/>
            <a:ext cx="10515600" cy="1325563"/>
          </a:xfrm>
        </p:spPr>
        <p:txBody>
          <a:bodyPr/>
          <a:lstStyle/>
          <a:p>
            <a:r>
              <a:rPr lang="en-US" b="1" dirty="0" smtClean="0"/>
              <a:t>Some Important Properties of BFS: Shortest Paths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81406"/>
                <a:ext cx="10515600" cy="5476594"/>
              </a:xfrm>
            </p:spPr>
            <p:txBody>
              <a:bodyPr>
                <a:normAutofit fontScale="92500" lnSpcReduction="10000"/>
              </a:bodyPr>
              <a:lstStyle/>
              <a:p>
                <a:r>
                  <a:rPr lang="en-US" dirty="0" smtClean="0"/>
                  <a:t>Let us define the quantity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oMath>
                </a14:m>
                <a:r>
                  <a:rPr lang="en-US" dirty="0" smtClean="0"/>
                  <a:t> to be the minimum number of edges from the source </a:t>
                </a:r>
                <a14:m>
                  <m:oMath xmlns:m="http://schemas.openxmlformats.org/officeDocument/2006/math">
                    <m:r>
                      <a:rPr lang="en-US" b="0" i="1" smtClean="0">
                        <a:latin typeface="Cambria Math" panose="02040503050406030204" pitchFamily="18" charset="0"/>
                      </a:rPr>
                      <m:t>𝑠</m:t>
                    </m:r>
                  </m:oMath>
                </a14:m>
                <a:r>
                  <a:rPr lang="en-US" dirty="0" smtClean="0"/>
                  <a:t> to vertex </a:t>
                </a:r>
                <a14:m>
                  <m:oMath xmlns:m="http://schemas.openxmlformats.org/officeDocument/2006/math">
                    <m:r>
                      <a:rPr lang="en-US" b="0" i="1" smtClean="0">
                        <a:latin typeface="Cambria Math" panose="02040503050406030204" pitchFamily="18" charset="0"/>
                      </a:rPr>
                      <m:t>𝑣</m:t>
                    </m:r>
                  </m:oMath>
                </a14:m>
                <a:r>
                  <a:rPr lang="en-US" dirty="0" smtClean="0"/>
                  <a:t>.</a:t>
                </a:r>
              </a:p>
              <a:p>
                <a:r>
                  <a:rPr lang="en-US" dirty="0" smtClean="0"/>
                  <a:t>If there is not path from </a:t>
                </a:r>
                <a14:m>
                  <m:oMath xmlns:m="http://schemas.openxmlformats.org/officeDocument/2006/math">
                    <m:r>
                      <a:rPr lang="en-US" b="0" i="1" smtClean="0">
                        <a:latin typeface="Cambria Math" panose="02040503050406030204" pitchFamily="18" charset="0"/>
                      </a:rPr>
                      <m:t>𝑠</m:t>
                    </m:r>
                  </m:oMath>
                </a14:m>
                <a:r>
                  <a:rPr lang="en-US" dirty="0" smtClean="0"/>
                  <a:t> to </a:t>
                </a:r>
                <a14:m>
                  <m:oMath xmlns:m="http://schemas.openxmlformats.org/officeDocument/2006/math">
                    <m:r>
                      <a:rPr lang="en-US" b="0" i="1" smtClean="0">
                        <a:latin typeface="Cambria Math" panose="02040503050406030204" pitchFamily="18" charset="0"/>
                      </a:rPr>
                      <m:t>𝑣</m:t>
                    </m:r>
                  </m:oMath>
                </a14:m>
                <a:r>
                  <a:rPr lang="en-US" dirty="0" smtClean="0"/>
                  <a:t> then </a:t>
                </a:r>
                <a14:m>
                  <m:oMath xmlns:m="http://schemas.openxmlformats.org/officeDocument/2006/math">
                    <m:r>
                      <a:rPr lang="en-US"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oMath>
                </a14:m>
                <a:r>
                  <a:rPr lang="en-US" dirty="0" smtClean="0"/>
                  <a:t>.</a:t>
                </a:r>
              </a:p>
              <a:p>
                <a:r>
                  <a:rPr lang="en-US" dirty="0" smtClean="0"/>
                  <a:t>We call a path of length </a:t>
                </a:r>
                <a14:m>
                  <m:oMath xmlns:m="http://schemas.openxmlformats.org/officeDocument/2006/math">
                    <m:r>
                      <a:rPr lang="en-US" i="1">
                        <a:latin typeface="Cambria Math" panose="02040503050406030204" pitchFamily="18" charset="0"/>
                        <a:ea typeface="Cambria Math" panose="02040503050406030204" pitchFamily="18" charset="0"/>
                      </a:rPr>
                      <m:t>𝛿</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e>
                    </m:d>
                  </m:oMath>
                </a14:m>
                <a:r>
                  <a:rPr lang="en-US" dirty="0" smtClean="0"/>
                  <a:t> from </a:t>
                </a:r>
                <a14:m>
                  <m:oMath xmlns:m="http://schemas.openxmlformats.org/officeDocument/2006/math">
                    <m:r>
                      <a:rPr lang="en-US" b="0" i="1" smtClean="0">
                        <a:latin typeface="Cambria Math" panose="02040503050406030204" pitchFamily="18" charset="0"/>
                      </a:rPr>
                      <m:t>𝑠</m:t>
                    </m:r>
                  </m:oMath>
                </a14:m>
                <a:r>
                  <a:rPr lang="en-US" dirty="0" smtClean="0"/>
                  <a:t> to </a:t>
                </a:r>
                <a14:m>
                  <m:oMath xmlns:m="http://schemas.openxmlformats.org/officeDocument/2006/math">
                    <m:r>
                      <a:rPr lang="en-US" b="0" i="1" smtClean="0">
                        <a:latin typeface="Cambria Math" panose="02040503050406030204" pitchFamily="18" charset="0"/>
                      </a:rPr>
                      <m:t>𝑣</m:t>
                    </m:r>
                  </m:oMath>
                </a14:m>
                <a:r>
                  <a:rPr lang="en-US" dirty="0" smtClean="0"/>
                  <a:t> a shortest path.</a:t>
                </a:r>
              </a:p>
              <a:p>
                <a:r>
                  <a:rPr lang="en-US" dirty="0" smtClean="0"/>
                  <a:t>We can see that this property holds, intuitively from the previous slide.</a:t>
                </a:r>
              </a:p>
              <a:p>
                <a:r>
                  <a:rPr lang="en-US" dirty="0" smtClean="0"/>
                  <a:t>From </a:t>
                </a:r>
                <a14:m>
                  <m:oMath xmlns:m="http://schemas.openxmlformats.org/officeDocument/2006/math">
                    <m:r>
                      <a:rPr lang="en-US" b="0" i="1" smtClean="0">
                        <a:latin typeface="Cambria Math" panose="02040503050406030204" pitchFamily="18" charset="0"/>
                      </a:rPr>
                      <m:t>𝑠</m:t>
                    </m:r>
                  </m:oMath>
                </a14:m>
                <a:r>
                  <a:rPr lang="en-US" dirty="0" smtClean="0"/>
                  <a:t> to some vertex </a:t>
                </a:r>
                <a14:m>
                  <m:oMath xmlns:m="http://schemas.openxmlformats.org/officeDocument/2006/math">
                    <m:r>
                      <a:rPr lang="en-US" b="0" i="1" smtClean="0">
                        <a:latin typeface="Cambria Math" panose="02040503050406030204" pitchFamily="18" charset="0"/>
                      </a:rPr>
                      <m:t>𝑣</m:t>
                    </m:r>
                    <m:r>
                      <a:rPr lang="en-US" b="0" i="0" smtClean="0">
                        <a:latin typeface="Cambria Math" panose="02040503050406030204" pitchFamily="18" charset="0"/>
                      </a:rPr>
                      <m:t>,</m:t>
                    </m:r>
                  </m:oMath>
                </a14:m>
                <a:r>
                  <a:rPr lang="en-US" dirty="0" smtClean="0"/>
                  <a:t> if there is a path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smtClean="0"/>
                  <a:t> through some other vertex </a:t>
                </a:r>
                <a14:m>
                  <m:oMath xmlns:m="http://schemas.openxmlformats.org/officeDocument/2006/math">
                    <m:r>
                      <a:rPr lang="en-US" b="0" i="1" smtClean="0">
                        <a:latin typeface="Cambria Math" panose="02040503050406030204" pitchFamily="18" charset="0"/>
                      </a:rPr>
                      <m:t>𝑢</m:t>
                    </m:r>
                  </m:oMath>
                </a14:m>
                <a:r>
                  <a:rPr lang="en-US" dirty="0" smtClean="0"/>
                  <a:t> which is directly adjacent to </a:t>
                </a:r>
                <a14:m>
                  <m:oMath xmlns:m="http://schemas.openxmlformats.org/officeDocument/2006/math">
                    <m:r>
                      <a:rPr lang="en-US" b="0" i="1" smtClean="0">
                        <a:latin typeface="Cambria Math" panose="02040503050406030204" pitchFamily="18" charset="0"/>
                      </a:rPr>
                      <m:t>𝑠</m:t>
                    </m:r>
                  </m:oMath>
                </a14:m>
                <a:r>
                  <a:rPr lang="en-US" dirty="0" smtClean="0"/>
                  <a:t> then the length of this path is 2.</a:t>
                </a:r>
              </a:p>
              <a:p>
                <a:r>
                  <a:rPr lang="en-US" dirty="0" smtClean="0"/>
                  <a:t>Suppose for the purpose of contradiction, that there is another path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smtClean="0"/>
                  <a:t> and both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smtClean="0"/>
                  <a:t>and </a:t>
                </a:r>
                <a14:m>
                  <m:oMath xmlns:m="http://schemas.openxmlformats.org/officeDocument/2006/math">
                    <m:r>
                      <a:rPr lang="en-US" b="0" i="1" smtClean="0">
                        <a:latin typeface="Cambria Math" panose="02040503050406030204" pitchFamily="18" charset="0"/>
                      </a:rPr>
                      <m:t>𝑔</m:t>
                    </m:r>
                  </m:oMath>
                </a14:m>
                <a:r>
                  <a:rPr lang="en-US" dirty="0" smtClean="0"/>
                  <a:t> are directly adjacent to </a:t>
                </a:r>
                <a14:m>
                  <m:oMath xmlns:m="http://schemas.openxmlformats.org/officeDocument/2006/math">
                    <m:r>
                      <a:rPr lang="en-US" b="0" i="1" smtClean="0">
                        <a:latin typeface="Cambria Math" panose="02040503050406030204" pitchFamily="18" charset="0"/>
                      </a:rPr>
                      <m:t>𝑣</m:t>
                    </m:r>
                    <m:r>
                      <a:rPr lang="en-US" b="0" i="0" smtClean="0">
                        <a:latin typeface="Cambria Math" panose="02040503050406030204" pitchFamily="18" charset="0"/>
                      </a:rPr>
                      <m:t> </m:t>
                    </m:r>
                  </m:oMath>
                </a14:m>
                <a:r>
                  <a:rPr lang="en-US" dirty="0" smtClean="0"/>
                  <a:t>then since </a:t>
                </a:r>
                <a14:m>
                  <m:oMath xmlns:m="http://schemas.openxmlformats.org/officeDocument/2006/math">
                    <m:r>
                      <a:rPr lang="en-US" b="0" i="1" smtClean="0">
                        <a:latin typeface="Cambria Math" panose="02040503050406030204" pitchFamily="18" charset="0"/>
                      </a:rPr>
                      <m:t>𝑢</m:t>
                    </m:r>
                  </m:oMath>
                </a14:m>
                <a:r>
                  <a:rPr lang="en-US" dirty="0" smtClean="0"/>
                  <a:t> is directly adjacent to </a:t>
                </a:r>
                <a14:m>
                  <m:oMath xmlns:m="http://schemas.openxmlformats.org/officeDocument/2006/math">
                    <m:r>
                      <a:rPr lang="en-US" b="0" i="1" smtClean="0">
                        <a:latin typeface="Cambria Math" panose="02040503050406030204" pitchFamily="18" charset="0"/>
                      </a:rPr>
                      <m:t>𝑠</m:t>
                    </m:r>
                  </m:oMath>
                </a14:m>
                <a:r>
                  <a:rPr lang="en-US" dirty="0" smtClean="0"/>
                  <a:t> the path produced by BFS will take the one with shorter length i.e.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smtClean="0"/>
                  <a:t> since just after reaching </a:t>
                </a:r>
                <a14:m>
                  <m:oMath xmlns:m="http://schemas.openxmlformats.org/officeDocument/2006/math">
                    <m:r>
                      <a:rPr lang="en-US" b="0" i="1" smtClean="0">
                        <a:latin typeface="Cambria Math" panose="02040503050406030204" pitchFamily="18" charset="0"/>
                      </a:rPr>
                      <m:t>𝑢</m:t>
                    </m:r>
                  </m:oMath>
                </a14:m>
                <a:r>
                  <a:rPr lang="en-US" dirty="0" smtClean="0"/>
                  <a:t> from </a:t>
                </a:r>
                <a14:m>
                  <m:oMath xmlns:m="http://schemas.openxmlformats.org/officeDocument/2006/math">
                    <m:r>
                      <a:rPr lang="en-US" b="0" i="1" smtClean="0">
                        <a:latin typeface="Cambria Math" panose="02040503050406030204" pitchFamily="18" charset="0"/>
                      </a:rPr>
                      <m:t>𝑠</m:t>
                    </m:r>
                  </m:oMath>
                </a14:m>
                <a:r>
                  <a:rPr lang="en-US" dirty="0" smtClean="0"/>
                  <a:t> the BFS will scan </a:t>
                </a:r>
                <a14:m>
                  <m:oMath xmlns:m="http://schemas.openxmlformats.org/officeDocument/2006/math">
                    <m:r>
                      <a:rPr lang="en-US" b="0" i="1" smtClean="0">
                        <a:latin typeface="Cambria Math" panose="02040503050406030204" pitchFamily="18" charset="0"/>
                      </a:rPr>
                      <m:t>𝐴𝑑𝑗</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smtClean="0"/>
                  <a:t> and will reach </a:t>
                </a:r>
                <a14:m>
                  <m:oMath xmlns:m="http://schemas.openxmlformats.org/officeDocument/2006/math">
                    <m:r>
                      <a:rPr lang="en-US" b="0" i="1" smtClean="0">
                        <a:latin typeface="Cambria Math" panose="02040503050406030204" pitchFamily="18" charset="0"/>
                      </a:rPr>
                      <m:t>𝑣</m:t>
                    </m:r>
                  </m:oMath>
                </a14:m>
                <a:r>
                  <a:rPr lang="en-US" dirty="0" smtClean="0"/>
                  <a:t> thus mark it non white. So when BFS will consider </a:t>
                </a:r>
                <a14:m>
                  <m:oMath xmlns:m="http://schemas.openxmlformats.org/officeDocument/2006/math">
                    <m:r>
                      <a:rPr lang="en-US" b="0" i="1" smtClean="0">
                        <a:latin typeface="Cambria Math" panose="02040503050406030204" pitchFamily="18" charset="0"/>
                      </a:rPr>
                      <m:t>𝑔</m:t>
                    </m:r>
                  </m:oMath>
                </a14:m>
                <a:r>
                  <a:rPr lang="en-US" dirty="0" smtClean="0"/>
                  <a:t> from </a:t>
                </a:r>
                <a14:m>
                  <m:oMath xmlns:m="http://schemas.openxmlformats.org/officeDocument/2006/math">
                    <m:r>
                      <a:rPr lang="en-US" b="0" i="1" smtClean="0">
                        <a:latin typeface="Cambria Math" panose="02040503050406030204" pitchFamily="18" charset="0"/>
                      </a:rPr>
                      <m:t>𝑢</m:t>
                    </m:r>
                  </m:oMath>
                </a14:m>
                <a:r>
                  <a:rPr lang="en-US" dirty="0" smtClean="0"/>
                  <a:t> BFS will not revisit </a:t>
                </a:r>
                <a14:m>
                  <m:oMath xmlns:m="http://schemas.openxmlformats.org/officeDocument/2006/math">
                    <m:r>
                      <a:rPr lang="en-US" b="0" i="1" smtClean="0">
                        <a:latin typeface="Cambria Math" panose="02040503050406030204" pitchFamily="18" charset="0"/>
                      </a:rPr>
                      <m:t>𝑣</m:t>
                    </m:r>
                  </m:oMath>
                </a14:m>
                <a:r>
                  <a:rPr lang="en-US" dirty="0" smtClean="0"/>
                  <a:t> even though is adjacent to </a:t>
                </a:r>
                <a14:m>
                  <m:oMath xmlns:m="http://schemas.openxmlformats.org/officeDocument/2006/math">
                    <m:r>
                      <a:rPr lang="en-US" b="0" i="1" smtClean="0">
                        <a:latin typeface="Cambria Math" panose="02040503050406030204" pitchFamily="18" charset="0"/>
                      </a:rPr>
                      <m:t>𝑔</m:t>
                    </m:r>
                  </m:oMath>
                </a14:m>
                <a:r>
                  <a:rPr lang="en-US" dirty="0" smtClean="0"/>
                  <a:t> because it has already been visited from </a:t>
                </a:r>
                <a14:m>
                  <m:oMath xmlns:m="http://schemas.openxmlformats.org/officeDocument/2006/math">
                    <m:r>
                      <a:rPr lang="en-US" b="0" i="1" smtClean="0">
                        <a:latin typeface="Cambria Math" panose="02040503050406030204" pitchFamily="18" charset="0"/>
                      </a:rPr>
                      <m:t>𝑢</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81406"/>
                <a:ext cx="10515600" cy="5476594"/>
              </a:xfrm>
              <a:blipFill>
                <a:blip r:embed="rId2"/>
                <a:stretch>
                  <a:fillRect l="-928" t="-2339" r="-986"/>
                </a:stretch>
              </a:blipFill>
            </p:spPr>
            <p:txBody>
              <a:bodyPr/>
              <a:lstStyle/>
              <a:p>
                <a:r>
                  <a:rPr lang="en-US">
                    <a:noFill/>
                  </a:rPr>
                  <a:t> </a:t>
                </a:r>
              </a:p>
            </p:txBody>
          </p:sp>
        </mc:Fallback>
      </mc:AlternateContent>
    </p:spTree>
    <p:extLst>
      <p:ext uri="{BB962C8B-B14F-4D97-AF65-F5344CB8AC3E}">
        <p14:creationId xmlns:p14="http://schemas.microsoft.com/office/powerpoint/2010/main" val="1365690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Some Important Properties of BFS: </a:t>
            </a:r>
            <a:r>
              <a:rPr lang="en-US" b="1" dirty="0" smtClean="0"/>
              <a:t>BFS Tree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35834"/>
                <a:ext cx="10515600" cy="5522165"/>
              </a:xfrm>
            </p:spPr>
            <p:txBody>
              <a:bodyPr>
                <a:normAutofit/>
              </a:bodyPr>
              <a:lstStyle/>
              <a:p>
                <a:r>
                  <a:rPr lang="en-US" dirty="0" smtClean="0"/>
                  <a:t>The procedure BFS builds a breadth-first tree as it searches the graph, as Figure from slide 13 illustrated.</a:t>
                </a:r>
              </a:p>
              <a:p>
                <a:r>
                  <a:rPr lang="en-US" dirty="0"/>
                  <a:t>The tree corresponds to the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smtClean="0"/>
                  <a:t> attributes.</a:t>
                </a:r>
              </a:p>
              <a:p>
                <a:r>
                  <a:rPr lang="en-US" dirty="0" smtClean="0"/>
                  <a:t>Formally for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e>
                    </m:d>
                  </m:oMath>
                </a14:m>
                <a:r>
                  <a:rPr lang="en-US" dirty="0" smtClean="0"/>
                  <a:t> with source </a:t>
                </a:r>
                <a14:m>
                  <m:oMath xmlns:m="http://schemas.openxmlformats.org/officeDocument/2006/math">
                    <m:r>
                      <a:rPr lang="en-US" b="0" i="1" smtClean="0">
                        <a:latin typeface="Cambria Math" panose="02040503050406030204" pitchFamily="18" charset="0"/>
                      </a:rPr>
                      <m:t>𝑠</m:t>
                    </m:r>
                  </m:oMath>
                </a14:m>
                <a:r>
                  <a:rPr lang="en-US" dirty="0" smtClean="0"/>
                  <a:t> we define the </a:t>
                </a:r>
                <a:r>
                  <a:rPr lang="en-US" b="1" dirty="0" smtClean="0"/>
                  <a:t>predecessor subgraph</a:t>
                </a:r>
                <a:r>
                  <a:rPr lang="en-US" dirty="0" smtClean="0"/>
                  <a:t> of </a:t>
                </a:r>
                <a14:m>
                  <m:oMath xmlns:m="http://schemas.openxmlformats.org/officeDocument/2006/math">
                    <m:r>
                      <a:rPr lang="en-US" b="0" i="1" smtClean="0">
                        <a:latin typeface="Cambria Math" panose="02040503050406030204" pitchFamily="18" charset="0"/>
                      </a:rPr>
                      <m:t>𝐺</m:t>
                    </m:r>
                  </m:oMath>
                </a14:m>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oMath>
                </a14:m>
                <a:r>
                  <a:rPr lang="en-US" dirty="0" smtClean="0"/>
                  <a:t> where</a:t>
                </a:r>
              </a:p>
              <a:p>
                <a:pPr marL="0" indent="0">
                  <a:buNone/>
                </a:pPr>
                <a:r>
                  <a:rPr lang="en-US" dirty="0"/>
                  <a:t> </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𝑁𝐼𝐿𝐿</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a14:m>
                <a:r>
                  <a:rPr lang="en-US" dirty="0" smtClean="0"/>
                  <a:t> and</a:t>
                </a:r>
              </a:p>
              <a:p>
                <a:pPr marL="0" indent="0">
                  <a:buNone/>
                </a:pPr>
                <a:r>
                  <a:rPr lang="en-US" dirty="0"/>
                  <a:t> </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a:t>
                </a:r>
                <a:r>
                  <a:rPr lang="en-US" dirty="0"/>
                  <a:t>predecessor </a:t>
                </a:r>
                <a:r>
                  <a:rPr lang="en-US" dirty="0" smtClean="0"/>
                  <a:t>subgraph</a:t>
                </a:r>
                <a:r>
                  <a:rPr lang="en-US" b="1"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 </m:t>
                    </m:r>
                  </m:oMath>
                </a14:m>
                <a:r>
                  <a:rPr lang="en-US" dirty="0" smtClean="0"/>
                  <a:t>is a </a:t>
                </a:r>
                <a:r>
                  <a:rPr lang="en-US" b="1" dirty="0" smtClean="0"/>
                  <a:t>breadth first tree </a:t>
                </a:r>
                <a:r>
                  <a:rPr lang="en-US" dirty="0" smtClean="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 </m:t>
                    </m:r>
                  </m:oMath>
                </a14:m>
                <a:r>
                  <a:rPr lang="en-US" dirty="0" smtClean="0"/>
                  <a:t>consists of the vertices reachable from </a:t>
                </a:r>
                <a14:m>
                  <m:oMath xmlns:m="http://schemas.openxmlformats.org/officeDocument/2006/math">
                    <m:r>
                      <a:rPr lang="en-US" b="0" i="1" smtClean="0">
                        <a:latin typeface="Cambria Math" panose="02040503050406030204" pitchFamily="18" charset="0"/>
                      </a:rPr>
                      <m:t>𝑠</m:t>
                    </m:r>
                  </m:oMath>
                </a14:m>
                <a:r>
                  <a:rPr lang="en-US" b="1" dirty="0" smtClean="0"/>
                  <a:t> </a:t>
                </a:r>
                <a:r>
                  <a:rPr lang="en-US" dirty="0" smtClean="0"/>
                  <a:t>and for all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𝜋</m:t>
                        </m:r>
                      </m:sub>
                    </m:sSub>
                    <m:r>
                      <a:rPr lang="en-US" b="1" i="0" smtClean="0">
                        <a:latin typeface="Cambria Math" panose="02040503050406030204" pitchFamily="18" charset="0"/>
                        <a:ea typeface="Cambria Math" panose="02040503050406030204" pitchFamily="18" charset="0"/>
                      </a:rPr>
                      <m:t>,</m:t>
                    </m:r>
                  </m:oMath>
                </a14:m>
                <a:r>
                  <a:rPr lang="en-US" b="1" dirty="0" smtClean="0"/>
                  <a:t> </a:t>
                </a:r>
                <a:r>
                  <a:rPr lang="en-US" dirty="0" smtClean="0"/>
                  <a:t>the subgraph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𝜋</m:t>
                        </m:r>
                      </m:sub>
                    </m:sSub>
                  </m:oMath>
                </a14:m>
                <a:r>
                  <a:rPr lang="en-US" b="1" dirty="0" smtClean="0"/>
                  <a:t> </a:t>
                </a:r>
                <a:r>
                  <a:rPr lang="en-US" dirty="0" smtClean="0"/>
                  <a:t>contains a unique simple path from </a:t>
                </a:r>
                <a14:m>
                  <m:oMath xmlns:m="http://schemas.openxmlformats.org/officeDocument/2006/math">
                    <m:r>
                      <a:rPr lang="en-US" b="0" i="1" smtClean="0">
                        <a:latin typeface="Cambria Math" panose="02040503050406030204" pitchFamily="18" charset="0"/>
                      </a:rPr>
                      <m:t>𝑠</m:t>
                    </m:r>
                  </m:oMath>
                </a14:m>
                <a:r>
                  <a:rPr lang="en-US" b="1" dirty="0" smtClean="0"/>
                  <a:t> </a:t>
                </a:r>
                <a:r>
                  <a:rPr lang="en-US" dirty="0" smtClean="0"/>
                  <a:t>to </a:t>
                </a:r>
                <a14:m>
                  <m:oMath xmlns:m="http://schemas.openxmlformats.org/officeDocument/2006/math">
                    <m:r>
                      <a:rPr lang="en-US" b="0" i="1" smtClean="0">
                        <a:latin typeface="Cambria Math" panose="02040503050406030204" pitchFamily="18" charset="0"/>
                      </a:rPr>
                      <m:t>𝑣</m:t>
                    </m:r>
                  </m:oMath>
                </a14:m>
                <a:r>
                  <a:rPr lang="en-US" dirty="0" smtClean="0"/>
                  <a:t> that is also a shortest path from </a:t>
                </a:r>
                <a14:m>
                  <m:oMath xmlns:m="http://schemas.openxmlformats.org/officeDocument/2006/math">
                    <m:r>
                      <a:rPr lang="en-US" b="0" i="1" smtClean="0">
                        <a:latin typeface="Cambria Math" panose="02040503050406030204" pitchFamily="18" charset="0"/>
                      </a:rPr>
                      <m:t>𝑠</m:t>
                    </m:r>
                  </m:oMath>
                </a14:m>
                <a:r>
                  <a:rPr lang="en-US" b="1" dirty="0" smtClean="0"/>
                  <a:t> </a:t>
                </a:r>
                <a:r>
                  <a:rPr lang="en-US" dirty="0" smtClean="0"/>
                  <a:t>to </a:t>
                </a:r>
                <a14:m>
                  <m:oMath xmlns:m="http://schemas.openxmlformats.org/officeDocument/2006/math">
                    <m:r>
                      <a:rPr lang="en-US" b="0" i="1" smtClean="0">
                        <a:latin typeface="Cambria Math" panose="02040503050406030204" pitchFamily="18" charset="0"/>
                      </a:rPr>
                      <m:t>𝑣</m:t>
                    </m:r>
                    <m:r>
                      <a:rPr lang="en-US" b="0" i="0" smtClean="0">
                        <a:latin typeface="Cambria Math" panose="02040503050406030204" pitchFamily="18" charset="0"/>
                      </a:rPr>
                      <m:t>.</m:t>
                    </m:r>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35834"/>
                <a:ext cx="10515600" cy="5522165"/>
              </a:xfrm>
              <a:blipFill>
                <a:blip r:embed="rId2"/>
                <a:stretch>
                  <a:fillRect l="-1043" t="-1766" r="-1333"/>
                </a:stretch>
              </a:blipFill>
            </p:spPr>
            <p:txBody>
              <a:bodyPr/>
              <a:lstStyle/>
              <a:p>
                <a:r>
                  <a:rPr lang="en-US">
                    <a:noFill/>
                  </a:rPr>
                  <a:t> </a:t>
                </a:r>
              </a:p>
            </p:txBody>
          </p:sp>
        </mc:Fallback>
      </mc:AlternateContent>
    </p:spTree>
    <p:extLst>
      <p:ext uri="{BB962C8B-B14F-4D97-AF65-F5344CB8AC3E}">
        <p14:creationId xmlns:p14="http://schemas.microsoft.com/office/powerpoint/2010/main" val="3320548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29553"/>
          </a:xfrm>
        </p:spPr>
        <p:txBody>
          <a:bodyPr/>
          <a:lstStyle/>
          <a:p>
            <a:r>
              <a:rPr lang="en-US" b="1" dirty="0" smtClean="0"/>
              <a:t>Printing the Paths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29552"/>
                <a:ext cx="10515600" cy="4935071"/>
              </a:xfrm>
            </p:spPr>
            <p:txBody>
              <a:bodyPr/>
              <a:lstStyle/>
              <a:p>
                <a:r>
                  <a:rPr lang="en-US" dirty="0" smtClean="0">
                    <a:latin typeface="Consolas" panose="020B0609020204030204" pitchFamily="49" charset="0"/>
                    <a:cs typeface="Consolas" panose="020B0609020204030204" pitchFamily="49" charset="0"/>
                  </a:rPr>
                  <a:t>Print-Paths(</a:t>
                </a:r>
                <a14:m>
                  <m:oMath xmlns:m="http://schemas.openxmlformats.org/officeDocument/2006/math">
                    <m:r>
                      <a:rPr lang="en-US" i="1" dirty="0" smtClean="0">
                        <a:latin typeface="Cambria Math" panose="02040503050406030204" pitchFamily="18" charset="0"/>
                        <a:cs typeface="Consolas" panose="020B0609020204030204" pitchFamily="49" charset="0"/>
                      </a:rPr>
                      <m:t>𝐺</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𝑠</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𝑣</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𝑣</m:t>
                    </m:r>
                    <m:r>
                      <a:rPr lang="en-US" i="1" dirty="0" smtClean="0">
                        <a:latin typeface="Cambria Math" panose="02040503050406030204" pitchFamily="18" charset="0"/>
                        <a:cs typeface="Consolas" panose="020B0609020204030204" pitchFamily="49" charset="0"/>
                      </a:rPr>
                      <m:t> = </m:t>
                    </m:r>
                    <m:r>
                      <a:rPr lang="en-US" i="1" dirty="0" smtClean="0">
                        <a:latin typeface="Cambria Math" panose="02040503050406030204" pitchFamily="18" charset="0"/>
                        <a:cs typeface="Consolas" panose="020B0609020204030204" pitchFamily="49" charset="0"/>
                      </a:rPr>
                      <m:t>𝑠</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 </a:t>
                </a:r>
                <a14:m>
                  <m:oMath xmlns:m="http://schemas.openxmlformats.org/officeDocument/2006/math">
                    <m:r>
                      <a:rPr lang="en-US" i="1" dirty="0" smtClean="0">
                        <a:latin typeface="Cambria Math" panose="02040503050406030204" pitchFamily="18" charset="0"/>
                        <a:cs typeface="Consolas" panose="020B0609020204030204" pitchFamily="49" charset="0"/>
                      </a:rPr>
                      <m:t>𝑠</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elseif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𝜋</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𝑁𝐼𝐿𝐿</m:t>
                    </m:r>
                  </m:oMath>
                </a14:m>
                <a:r>
                  <a:rPr lang="en-US" dirty="0" smtClean="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 “no path from s to v”</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else</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Print-Path(</a:t>
                </a:r>
                <a14:m>
                  <m:oMath xmlns:m="http://schemas.openxmlformats.org/officeDocument/2006/math">
                    <m:r>
                      <a:rPr lang="en-US" i="1" dirty="0" smtClean="0">
                        <a:latin typeface="Cambria Math" panose="02040503050406030204" pitchFamily="18" charset="0"/>
                        <a:cs typeface="Consolas" panose="020B0609020204030204" pitchFamily="49" charset="0"/>
                      </a:rPr>
                      <m:t>𝐺</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𝑠</m:t>
                    </m:r>
                    <m:r>
                      <a:rPr lang="en-US" i="1" dirty="0"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𝜋</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print </a:t>
                </a:r>
                <a14:m>
                  <m:oMath xmlns:m="http://schemas.openxmlformats.org/officeDocument/2006/math">
                    <m:r>
                      <a:rPr lang="en-US" i="1" dirty="0" smtClean="0">
                        <a:latin typeface="Cambria Math" panose="02040503050406030204" pitchFamily="18" charset="0"/>
                        <a:cs typeface="Consolas" panose="020B0609020204030204" pitchFamily="49" charset="0"/>
                      </a:rPr>
                      <m:t>𝑣</m:t>
                    </m:r>
                  </m:oMath>
                </a14:m>
                <a:endParaRPr lang="en-US" dirty="0" smtClean="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29552"/>
                <a:ext cx="10515600" cy="4935071"/>
              </a:xfrm>
              <a:blipFill>
                <a:blip r:embed="rId2"/>
                <a:stretch>
                  <a:fillRect l="-1159" t="-2099"/>
                </a:stretch>
              </a:blipFill>
            </p:spPr>
            <p:txBody>
              <a:bodyPr/>
              <a:lstStyle/>
              <a:p>
                <a:r>
                  <a:rPr lang="en-US">
                    <a:noFill/>
                  </a:rPr>
                  <a:t> </a:t>
                </a:r>
              </a:p>
            </p:txBody>
          </p:sp>
        </mc:Fallback>
      </mc:AlternateContent>
    </p:spTree>
    <p:extLst>
      <p:ext uri="{BB962C8B-B14F-4D97-AF65-F5344CB8AC3E}">
        <p14:creationId xmlns:p14="http://schemas.microsoft.com/office/powerpoint/2010/main" val="523400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Depth First Search: DFS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6176"/>
                <a:ext cx="10515600" cy="5481824"/>
              </a:xfrm>
            </p:spPr>
            <p:txBody>
              <a:bodyPr>
                <a:normAutofit lnSpcReduction="10000"/>
              </a:bodyPr>
              <a:lstStyle/>
              <a:p>
                <a:r>
                  <a:rPr lang="en-US" dirty="0" smtClean="0"/>
                  <a:t>The strategy followed by depth-first search is, as its name implies, to search “deeper</a:t>
                </a:r>
                <a:r>
                  <a:rPr lang="en-US" dirty="0"/>
                  <a:t>” in the graph whenever </a:t>
                </a:r>
                <a:r>
                  <a:rPr lang="en-US" dirty="0" smtClean="0"/>
                  <a:t>possible.</a:t>
                </a:r>
              </a:p>
              <a:p>
                <a:r>
                  <a:rPr lang="en-US" dirty="0"/>
                  <a:t>Depth-first search explores edges </a:t>
                </a:r>
                <a:r>
                  <a:rPr lang="en-US" dirty="0" smtClean="0"/>
                  <a:t>out of </a:t>
                </a:r>
                <a:r>
                  <a:rPr lang="en-US" dirty="0"/>
                  <a:t>the most recently discovered 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that still has </a:t>
                </a:r>
                <a:r>
                  <a:rPr lang="en-US" dirty="0" smtClean="0"/>
                  <a:t>unexplored edges </a:t>
                </a:r>
                <a:r>
                  <a:rPr lang="en-US" dirty="0"/>
                  <a:t>leaving </a:t>
                </a:r>
                <a:r>
                  <a:rPr lang="en-US" dirty="0" smtClean="0"/>
                  <a:t>it.</a:t>
                </a:r>
              </a:p>
              <a:p>
                <a:r>
                  <a:rPr lang="en-US" dirty="0"/>
                  <a:t>Once all of </a:t>
                </a:r>
                <a14:m>
                  <m:oMath xmlns:m="http://schemas.openxmlformats.org/officeDocument/2006/math">
                    <m:r>
                      <a:rPr lang="en-US" b="0" i="1" smtClean="0">
                        <a:latin typeface="Cambria Math" panose="02040503050406030204" pitchFamily="18" charset="0"/>
                      </a:rPr>
                      <m:t>𝑣</m:t>
                    </m:r>
                  </m:oMath>
                </a14:m>
                <a:r>
                  <a:rPr lang="en-US" dirty="0" smtClean="0"/>
                  <a:t>’s </a:t>
                </a:r>
                <a:r>
                  <a:rPr lang="en-US" dirty="0"/>
                  <a:t>edges have been explored, the search “backtracks” to explore </a:t>
                </a:r>
                <a:r>
                  <a:rPr lang="en-US" dirty="0" smtClean="0"/>
                  <a:t>edges leaving </a:t>
                </a:r>
                <a:r>
                  <a:rPr lang="en-US" dirty="0"/>
                  <a:t>the vertex from which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was </a:t>
                </a:r>
                <a:r>
                  <a:rPr lang="en-US" dirty="0" smtClean="0"/>
                  <a:t>discovered.</a:t>
                </a:r>
              </a:p>
              <a:p>
                <a:r>
                  <a:rPr lang="en-US" dirty="0"/>
                  <a:t>This process continues until </a:t>
                </a:r>
                <a:r>
                  <a:rPr lang="en-US" dirty="0" smtClean="0"/>
                  <a:t>we have </a:t>
                </a:r>
                <a:r>
                  <a:rPr lang="en-US" dirty="0"/>
                  <a:t>discovered all the vertices that are reachable from the original source </a:t>
                </a:r>
                <a:r>
                  <a:rPr lang="en-US" dirty="0" smtClean="0"/>
                  <a:t>vertex.</a:t>
                </a:r>
              </a:p>
              <a:p>
                <a:r>
                  <a:rPr lang="en-US" dirty="0"/>
                  <a:t>If any undiscovered vertices remain, then depth-first search selects one of them </a:t>
                </a:r>
                <a:r>
                  <a:rPr lang="en-US" dirty="0" smtClean="0"/>
                  <a:t>as a </a:t>
                </a:r>
                <a:r>
                  <a:rPr lang="en-US" dirty="0"/>
                  <a:t>new source, and it repeats the search from that </a:t>
                </a:r>
                <a:r>
                  <a:rPr lang="en-US" dirty="0" smtClean="0"/>
                  <a:t>source.</a:t>
                </a:r>
              </a:p>
              <a:p>
                <a:r>
                  <a:rPr lang="en-US" dirty="0"/>
                  <a:t>The algorithm repeats </a:t>
                </a:r>
                <a:r>
                  <a:rPr lang="en-US" dirty="0" smtClean="0"/>
                  <a:t>this entire </a:t>
                </a:r>
                <a:r>
                  <a:rPr lang="en-US" dirty="0"/>
                  <a:t>process until it has discovered every vertex</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6176"/>
                <a:ext cx="10515600" cy="5481824"/>
              </a:xfrm>
              <a:blipFill>
                <a:blip r:embed="rId2"/>
                <a:stretch>
                  <a:fillRect l="-1043" t="-2558" r="-1043"/>
                </a:stretch>
              </a:blipFill>
            </p:spPr>
            <p:txBody>
              <a:bodyPr/>
              <a:lstStyle/>
              <a:p>
                <a:r>
                  <a:rPr lang="en-US">
                    <a:noFill/>
                  </a:rPr>
                  <a:t> </a:t>
                </a:r>
              </a:p>
            </p:txBody>
          </p:sp>
        </mc:Fallback>
      </mc:AlternateContent>
    </p:spTree>
    <p:extLst>
      <p:ext uri="{BB962C8B-B14F-4D97-AF65-F5344CB8AC3E}">
        <p14:creationId xmlns:p14="http://schemas.microsoft.com/office/powerpoint/2010/main" val="962192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Depth First Search: DFS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2"/>
                <a:ext cx="10515600" cy="5411413"/>
              </a:xfrm>
            </p:spPr>
            <p:txBody>
              <a:bodyPr>
                <a:normAutofit fontScale="92500"/>
              </a:bodyPr>
              <a:lstStyle/>
              <a:p>
                <a:r>
                  <a:rPr lang="en-US" dirty="0" smtClean="0"/>
                  <a:t>As in breadth-first search, whenever depth-first search discovers a 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during a scan of the adjacency list of an already discovered vertex </a:t>
                </a:r>
                <a14:m>
                  <m:oMath xmlns:m="http://schemas.openxmlformats.org/officeDocument/2006/math">
                    <m:r>
                      <a:rPr lang="en-US" i="1" dirty="0" smtClean="0">
                        <a:latin typeface="Cambria Math" panose="02040503050406030204" pitchFamily="18" charset="0"/>
                      </a:rPr>
                      <m:t>𝑢</m:t>
                    </m:r>
                  </m:oMath>
                </a14:m>
                <a:r>
                  <a:rPr lang="en-US" dirty="0"/>
                  <a:t>, it records </a:t>
                </a:r>
                <a:r>
                  <a:rPr lang="en-US" dirty="0" smtClean="0"/>
                  <a:t>this event </a:t>
                </a:r>
                <a:r>
                  <a:rPr lang="en-US" dirty="0"/>
                  <a:t>by setting </a:t>
                </a:r>
                <a14:m>
                  <m:oMath xmlns:m="http://schemas.openxmlformats.org/officeDocument/2006/math">
                    <m:r>
                      <a:rPr lang="en-US" b="0" i="1" smtClean="0">
                        <a:latin typeface="Cambria Math" panose="02040503050406030204" pitchFamily="18" charset="0"/>
                      </a:rPr>
                      <m:t>𝑣</m:t>
                    </m:r>
                  </m:oMath>
                </a14:m>
                <a:r>
                  <a:rPr lang="en-US" dirty="0" smtClean="0"/>
                  <a:t>’s </a:t>
                </a:r>
                <a:r>
                  <a:rPr lang="en-US" dirty="0"/>
                  <a:t>predecessor attribute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a14:m>
                <a:r>
                  <a:rPr lang="en-US" dirty="0" smtClean="0"/>
                  <a:t> </a:t>
                </a:r>
                <a:r>
                  <a:rPr lang="en-US" dirty="0"/>
                  <a:t>to </a:t>
                </a:r>
                <a14:m>
                  <m:oMath xmlns:m="http://schemas.openxmlformats.org/officeDocument/2006/math">
                    <m:r>
                      <a:rPr lang="en-US" i="1" dirty="0" smtClean="0">
                        <a:latin typeface="Cambria Math" panose="02040503050406030204" pitchFamily="18" charset="0"/>
                      </a:rPr>
                      <m:t>𝑢</m:t>
                    </m:r>
                  </m:oMath>
                </a14:m>
                <a:r>
                  <a:rPr lang="en-US" dirty="0" smtClean="0"/>
                  <a:t>.</a:t>
                </a:r>
              </a:p>
              <a:p>
                <a:r>
                  <a:rPr lang="en-US" dirty="0"/>
                  <a:t>Unlike breadth-first </a:t>
                </a:r>
                <a:r>
                  <a:rPr lang="en-US" dirty="0" smtClean="0"/>
                  <a:t>search, whose </a:t>
                </a:r>
                <a:r>
                  <a:rPr lang="en-US" dirty="0"/>
                  <a:t>predecessor subgraph forms a tree, the predecessor subgraph produced </a:t>
                </a:r>
                <a:r>
                  <a:rPr lang="en-US" dirty="0" smtClean="0"/>
                  <a:t>by a </a:t>
                </a:r>
                <a:r>
                  <a:rPr lang="en-US" dirty="0"/>
                  <a:t>depth-first search may be composed of several trees, because the search </a:t>
                </a:r>
                <a:r>
                  <a:rPr lang="en-US" dirty="0" smtClean="0"/>
                  <a:t>may repeat </a:t>
                </a:r>
                <a:r>
                  <a:rPr lang="en-US" dirty="0"/>
                  <a:t>from multiple sources</a:t>
                </a:r>
                <a:r>
                  <a:rPr lang="en-US" dirty="0" smtClean="0"/>
                  <a:t>.</a:t>
                </a:r>
              </a:p>
              <a:p>
                <a:r>
                  <a:rPr lang="en-US" dirty="0" smtClean="0"/>
                  <a:t>We define the </a:t>
                </a:r>
                <a:r>
                  <a:rPr lang="en-US" b="1" dirty="0" smtClean="0"/>
                  <a:t>predecessor graph </a:t>
                </a:r>
                <a:r>
                  <a:rPr lang="en-US" dirty="0" smtClean="0"/>
                  <a:t>as before like the following</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𝜋</m:t>
                            </m:r>
                          </m:sub>
                        </m:sSub>
                      </m:e>
                    </m:d>
                    <m:r>
                      <a:rPr lang="en-US" b="0" i="1" smtClean="0">
                        <a:latin typeface="Cambria Math" panose="02040503050406030204" pitchFamily="18" charset="0"/>
                      </a:rPr>
                      <m:t>.</m:t>
                    </m:r>
                  </m:oMath>
                </a14:m>
                <a:endParaRPr lang="en-US" b="0"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𝑁𝐼𝐿𝐿</m:t>
                        </m:r>
                      </m:e>
                    </m:d>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a:t>The predecessor subgraph of a depth-first search forms a </a:t>
                </a:r>
                <a:r>
                  <a:rPr lang="en-US" b="1" dirty="0"/>
                  <a:t>depth-first forest </a:t>
                </a:r>
                <a:r>
                  <a:rPr lang="en-US" dirty="0"/>
                  <a:t>comprising several </a:t>
                </a:r>
                <a:r>
                  <a:rPr lang="en-US" b="1" dirty="0"/>
                  <a:t>depth-first trees</a:t>
                </a:r>
                <a:r>
                  <a:rPr lang="en-US" dirty="0"/>
                  <a:t>. The edges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i="1" smtClean="0">
                            <a:latin typeface="Cambria Math" panose="02040503050406030204" pitchFamily="18" charset="0"/>
                            <a:ea typeface="Cambria Math" panose="02040503050406030204" pitchFamily="18" charset="0"/>
                          </a:rPr>
                          <m:t>𝜋</m:t>
                        </m:r>
                      </m:sub>
                    </m:sSub>
                  </m:oMath>
                </a14:m>
                <a:r>
                  <a:rPr lang="en-US" dirty="0" smtClean="0"/>
                  <a:t> </a:t>
                </a:r>
                <a:r>
                  <a:rPr lang="en-US" dirty="0"/>
                  <a:t>are tree edges</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2"/>
                <a:ext cx="10515600" cy="5411413"/>
              </a:xfrm>
              <a:blipFill>
                <a:blip r:embed="rId2"/>
                <a:stretch>
                  <a:fillRect l="-928" t="-1689" r="-1101"/>
                </a:stretch>
              </a:blipFill>
            </p:spPr>
            <p:txBody>
              <a:bodyPr/>
              <a:lstStyle/>
              <a:p>
                <a:r>
                  <a:rPr lang="en-US">
                    <a:noFill/>
                  </a:rPr>
                  <a:t> </a:t>
                </a:r>
              </a:p>
            </p:txBody>
          </p:sp>
        </mc:Fallback>
      </mc:AlternateContent>
    </p:spTree>
    <p:extLst>
      <p:ext uri="{BB962C8B-B14F-4D97-AF65-F5344CB8AC3E}">
        <p14:creationId xmlns:p14="http://schemas.microsoft.com/office/powerpoint/2010/main" val="293668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49"/>
            <a:ext cx="10515600" cy="1325563"/>
          </a:xfrm>
        </p:spPr>
        <p:txBody>
          <a:bodyPr/>
          <a:lstStyle/>
          <a:p>
            <a:r>
              <a:rPr lang="en-US" b="1" dirty="0" smtClean="0"/>
              <a:t>Graphs and Some Terminologies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8572"/>
                <a:ext cx="10515600" cy="5439428"/>
              </a:xfrm>
            </p:spPr>
            <p:txBody>
              <a:bodyPr/>
              <a:lstStyle/>
              <a:p>
                <a:r>
                  <a:rPr lang="en-US" dirty="0" smtClean="0"/>
                  <a:t>In this course we will denote a directed or undirected graph </a:t>
                </a:r>
                <a14:m>
                  <m:oMath xmlns:m="http://schemas.openxmlformats.org/officeDocument/2006/math">
                    <m:r>
                      <a:rPr lang="en-US" b="0" i="1" smtClean="0">
                        <a:latin typeface="Cambria Math" panose="02040503050406030204" pitchFamily="18" charset="0"/>
                      </a:rPr>
                      <m:t>𝐺</m:t>
                    </m:r>
                  </m:oMath>
                </a14:m>
                <a:r>
                  <a:rPr lang="en-US" dirty="0" smtClean="0"/>
                  <a:t> by pair of two sets </a:t>
                </a:r>
                <a14:m>
                  <m:oMath xmlns:m="http://schemas.openxmlformats.org/officeDocument/2006/math">
                    <m:r>
                      <a:rPr lang="en-US" b="0" i="1" smtClean="0">
                        <a:latin typeface="Cambria Math" panose="02040503050406030204" pitchFamily="18" charset="0"/>
                      </a:rPr>
                      <m:t>𝑉</m:t>
                    </m:r>
                  </m:oMath>
                </a14:m>
                <a:r>
                  <a:rPr lang="en-US" dirty="0" smtClean="0"/>
                  <a:t> and </a:t>
                </a:r>
                <a14:m>
                  <m:oMath xmlns:m="http://schemas.openxmlformats.org/officeDocument/2006/math">
                    <m:r>
                      <a:rPr lang="en-US" b="0" i="1" smtClean="0">
                        <a:latin typeface="Cambria Math" panose="02040503050406030204" pitchFamily="18" charset="0"/>
                      </a:rPr>
                      <m:t>𝐸</m:t>
                    </m:r>
                  </m:oMath>
                </a14:m>
                <a:r>
                  <a:rPr lang="en-US" dirty="0" smtClean="0"/>
                  <a:t>, that is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a:t>
                </a:r>
              </a:p>
              <a:p>
                <a:r>
                  <a:rPr lang="en-US" dirty="0" smtClean="0"/>
                  <a:t>Here both </a:t>
                </a:r>
                <a14:m>
                  <m:oMath xmlns:m="http://schemas.openxmlformats.org/officeDocument/2006/math">
                    <m:r>
                      <a:rPr lang="en-US" b="0" i="1" smtClean="0">
                        <a:latin typeface="Cambria Math" panose="02040503050406030204" pitchFamily="18" charset="0"/>
                      </a:rPr>
                      <m:t>𝑉</m:t>
                    </m:r>
                  </m:oMath>
                </a14:m>
                <a:r>
                  <a:rPr lang="en-US" dirty="0" smtClean="0"/>
                  <a:t>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dirty="0" smtClean="0"/>
                  <a:t>are sets.</a:t>
                </a:r>
              </a:p>
              <a:p>
                <a14:m>
                  <m:oMath xmlns:m="http://schemas.openxmlformats.org/officeDocument/2006/math">
                    <m:r>
                      <a:rPr lang="en-US" b="0" i="1" smtClean="0">
                        <a:latin typeface="Cambria Math" panose="02040503050406030204" pitchFamily="18" charset="0"/>
                      </a:rPr>
                      <m:t>𝑉</m:t>
                    </m:r>
                  </m:oMath>
                </a14:m>
                <a:r>
                  <a:rPr lang="en-US" dirty="0" smtClean="0"/>
                  <a:t> represents all the vertices in the graph.</a:t>
                </a:r>
              </a:p>
              <a:p>
                <a14:m>
                  <m:oMath xmlns:m="http://schemas.openxmlformats.org/officeDocument/2006/math">
                    <m:r>
                      <a:rPr lang="en-US" b="0" i="1" smtClean="0">
                        <a:latin typeface="Cambria Math" panose="02040503050406030204" pitchFamily="18" charset="0"/>
                      </a:rPr>
                      <m:t>𝐸</m:t>
                    </m:r>
                  </m:oMath>
                </a14:m>
                <a:r>
                  <a:rPr lang="en-US" dirty="0" smtClean="0"/>
                  <a:t> represents all the edges in the graph.</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would represent the number of vertices and edges in the graph respectively.</a:t>
                </a:r>
              </a:p>
              <a:p>
                <a:r>
                  <a:rPr lang="en-US" dirty="0" smtClean="0"/>
                  <a:t>Additionally for weighted graphs, we will use a function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0" smtClean="0">
                        <a:latin typeface="Cambria Math" panose="02040503050406030204" pitchFamily="18" charset="0"/>
                      </a:rPr>
                      <m:t>:</m:t>
                    </m:r>
                    <m:r>
                      <a:rPr lang="en-US" i="1">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smtClean="0"/>
                  <a:t>. That is </a:t>
                </a:r>
                <a14:m>
                  <m:oMath xmlns:m="http://schemas.openxmlformats.org/officeDocument/2006/math">
                    <m:r>
                      <a:rPr lang="en-US" b="0" i="1" smtClean="0">
                        <a:latin typeface="Cambria Math" panose="02040503050406030204" pitchFamily="18" charset="0"/>
                      </a:rPr>
                      <m:t>𝑤</m:t>
                    </m:r>
                  </m:oMath>
                </a14:m>
                <a:r>
                  <a:rPr lang="en-US" dirty="0" smtClean="0"/>
                  <a:t> will map any edge between two vertices </a:t>
                </a:r>
                <a14:m>
                  <m:oMath xmlns:m="http://schemas.openxmlformats.org/officeDocument/2006/math">
                    <m:r>
                      <a:rPr lang="en-US" b="0" i="1" smtClean="0">
                        <a:latin typeface="Cambria Math" panose="02040503050406030204" pitchFamily="18" charset="0"/>
                      </a:rPr>
                      <m:t>𝑢</m:t>
                    </m:r>
                  </m:oMath>
                </a14:m>
                <a:r>
                  <a:rPr lang="en-US" dirty="0" smtClean="0"/>
                  <a:t> and </a:t>
                </a:r>
                <a14:m>
                  <m:oMath xmlns:m="http://schemas.openxmlformats.org/officeDocument/2006/math">
                    <m:r>
                      <a:rPr lang="en-US" b="0" i="1" smtClean="0">
                        <a:latin typeface="Cambria Math" panose="02040503050406030204" pitchFamily="18" charset="0"/>
                      </a:rPr>
                      <m:t>𝑣</m:t>
                    </m:r>
                  </m:oMath>
                </a14:m>
                <a:r>
                  <a:rPr lang="en-US" dirty="0" smtClean="0"/>
                  <a:t> to a real number.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8572"/>
                <a:ext cx="10515600" cy="5439428"/>
              </a:xfrm>
              <a:blipFill>
                <a:blip r:embed="rId2"/>
                <a:stretch>
                  <a:fillRect l="-1043" t="-1906" r="-1623"/>
                </a:stretch>
              </a:blipFill>
            </p:spPr>
            <p:txBody>
              <a:bodyPr/>
              <a:lstStyle/>
              <a:p>
                <a:r>
                  <a:rPr lang="en-US">
                    <a:noFill/>
                  </a:rPr>
                  <a:t> </a:t>
                </a:r>
              </a:p>
            </p:txBody>
          </p:sp>
        </mc:Fallback>
      </mc:AlternateContent>
    </p:spTree>
    <p:extLst>
      <p:ext uri="{BB962C8B-B14F-4D97-AF65-F5344CB8AC3E}">
        <p14:creationId xmlns:p14="http://schemas.microsoft.com/office/powerpoint/2010/main" val="314143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3"/>
            <a:ext cx="10515600" cy="1325563"/>
          </a:xfrm>
        </p:spPr>
        <p:txBody>
          <a:bodyPr/>
          <a:lstStyle/>
          <a:p>
            <a:r>
              <a:rPr lang="en-US" b="1" dirty="0"/>
              <a:t>Depth First Search: DFS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2018"/>
                <a:ext cx="10515600" cy="5318405"/>
              </a:xfrm>
            </p:spPr>
            <p:txBody>
              <a:bodyPr>
                <a:normAutofit/>
              </a:bodyPr>
              <a:lstStyle/>
              <a:p>
                <a:r>
                  <a:rPr lang="en-US" dirty="0" smtClean="0"/>
                  <a:t>As in breadth-first search, depth-first search colors vertices during the search to indicate </a:t>
                </a:r>
                <a:r>
                  <a:rPr lang="en-US" dirty="0"/>
                  <a:t>their </a:t>
                </a:r>
                <a:r>
                  <a:rPr lang="en-US" dirty="0" smtClean="0"/>
                  <a:t>state.</a:t>
                </a:r>
              </a:p>
              <a:p>
                <a:r>
                  <a:rPr lang="en-US" dirty="0"/>
                  <a:t>Each vertex is initially white, is grayed when it is </a:t>
                </a:r>
                <a:r>
                  <a:rPr lang="en-US" b="1" dirty="0"/>
                  <a:t>discovered</a:t>
                </a:r>
                <a:r>
                  <a:rPr lang="en-US" dirty="0"/>
                  <a:t/>
                </a:r>
                <a:br>
                  <a:rPr lang="en-US" dirty="0"/>
                </a:br>
                <a:r>
                  <a:rPr lang="en-US" dirty="0"/>
                  <a:t>in the search, and is blackened when it is </a:t>
                </a:r>
                <a:r>
                  <a:rPr lang="en-US" b="1" dirty="0" smtClean="0"/>
                  <a:t>finished.</a:t>
                </a:r>
              </a:p>
              <a:p>
                <a:r>
                  <a:rPr lang="en-US" dirty="0"/>
                  <a:t>This technique guarantees that each vertex ends up</a:t>
                </a:r>
                <a:br>
                  <a:rPr lang="en-US" dirty="0"/>
                </a:br>
                <a:r>
                  <a:rPr lang="en-US" dirty="0"/>
                  <a:t>in exactly one depth-first tree, so that these trees are </a:t>
                </a:r>
                <a:r>
                  <a:rPr lang="en-US" dirty="0" smtClean="0"/>
                  <a:t>disjoint.</a:t>
                </a:r>
              </a:p>
              <a:p>
                <a:r>
                  <a:rPr lang="en-US" dirty="0"/>
                  <a:t>Besides creating a depth-first forest, depth-first search also </a:t>
                </a:r>
                <a:r>
                  <a:rPr lang="en-US" b="1" dirty="0"/>
                  <a:t>timestamps</a:t>
                </a:r>
                <a:r>
                  <a:rPr lang="en-US" dirty="0"/>
                  <a:t> each </a:t>
                </a:r>
                <a:r>
                  <a:rPr lang="en-US" dirty="0" smtClean="0"/>
                  <a:t>vertex.</a:t>
                </a:r>
              </a:p>
              <a:p>
                <a:r>
                  <a:rPr lang="en-US" dirty="0"/>
                  <a:t>Each 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has two timestamps: the first timestamp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smtClean="0"/>
                  <a:t> </a:t>
                </a:r>
                <a:r>
                  <a:rPr lang="en-US" dirty="0"/>
                  <a:t>records when </a:t>
                </a:r>
                <a14:m>
                  <m:oMath xmlns:m="http://schemas.openxmlformats.org/officeDocument/2006/math">
                    <m:r>
                      <a:rPr lang="en-US" b="0" i="1" smtClean="0">
                        <a:latin typeface="Cambria Math" panose="02040503050406030204" pitchFamily="18" charset="0"/>
                      </a:rPr>
                      <m:t>𝑣</m:t>
                    </m:r>
                  </m:oMath>
                </a14:m>
                <a:r>
                  <a:rPr lang="en-US" dirty="0" smtClean="0"/>
                  <a:t> is </a:t>
                </a:r>
                <a:r>
                  <a:rPr lang="en-US" dirty="0"/>
                  <a:t>first discovered (and grayed), and the second timestamp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dirty="0" smtClean="0"/>
                  <a:t> </a:t>
                </a:r>
                <a:r>
                  <a:rPr lang="en-US" dirty="0"/>
                  <a:t>records when </a:t>
                </a:r>
                <a:r>
                  <a:rPr lang="en-US" dirty="0" smtClean="0"/>
                  <a:t>the search </a:t>
                </a:r>
                <a:r>
                  <a:rPr lang="en-US" dirty="0"/>
                  <a:t>finishes examining </a:t>
                </a:r>
                <a14:m>
                  <m:oMath xmlns:m="http://schemas.openxmlformats.org/officeDocument/2006/math">
                    <m:r>
                      <a:rPr lang="en-US" b="0" i="1" smtClean="0">
                        <a:latin typeface="Cambria Math" panose="02040503050406030204" pitchFamily="18" charset="0"/>
                      </a:rPr>
                      <m:t>𝑣</m:t>
                    </m:r>
                  </m:oMath>
                </a14:m>
                <a:r>
                  <a:rPr lang="en-US" dirty="0" smtClean="0"/>
                  <a:t>’s </a:t>
                </a:r>
                <a:r>
                  <a:rPr lang="en-US" dirty="0"/>
                  <a:t>adjacency list (and blackens </a:t>
                </a:r>
                <a14:m>
                  <m:oMath xmlns:m="http://schemas.openxmlformats.org/officeDocument/2006/math">
                    <m:r>
                      <a:rPr lang="en-US" b="0" i="1" smtClean="0">
                        <a:latin typeface="Cambria Math" panose="02040503050406030204" pitchFamily="18" charset="0"/>
                      </a:rPr>
                      <m:t>𝑣</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2018"/>
                <a:ext cx="10515600" cy="5318405"/>
              </a:xfrm>
              <a:blipFill>
                <a:blip r:embed="rId2"/>
                <a:stretch>
                  <a:fillRect l="-1043" t="-1950" r="-1565" b="-1261"/>
                </a:stretch>
              </a:blipFill>
            </p:spPr>
            <p:txBody>
              <a:bodyPr/>
              <a:lstStyle/>
              <a:p>
                <a:r>
                  <a:rPr lang="en-US">
                    <a:noFill/>
                  </a:rPr>
                  <a:t> </a:t>
                </a:r>
              </a:p>
            </p:txBody>
          </p:sp>
        </mc:Fallback>
      </mc:AlternateContent>
    </p:spTree>
    <p:extLst>
      <p:ext uri="{BB962C8B-B14F-4D97-AF65-F5344CB8AC3E}">
        <p14:creationId xmlns:p14="http://schemas.microsoft.com/office/powerpoint/2010/main" val="428028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97"/>
            <a:ext cx="10515600" cy="387909"/>
          </a:xfrm>
        </p:spPr>
        <p:txBody>
          <a:bodyPr>
            <a:normAutofit fontScale="90000"/>
          </a:bodyPr>
          <a:lstStyle/>
          <a:p>
            <a:r>
              <a:rPr lang="en-US" b="1" dirty="0" smtClean="0"/>
              <a:t>The Algorithm</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0306"/>
                <a:ext cx="10515600" cy="6427694"/>
              </a:xfrm>
            </p:spPr>
            <p:txBody>
              <a:bodyPr>
                <a:normAutofit fontScale="62500" lnSpcReduction="20000"/>
              </a:bodyPr>
              <a:lstStyle/>
              <a:p>
                <a:r>
                  <a:rPr lang="en-US" dirty="0" smtClean="0">
                    <a:latin typeface="Consolas" panose="020B0609020204030204" pitchFamily="49" charset="0"/>
                    <a:cs typeface="Consolas" panose="020B0609020204030204" pitchFamily="49" charset="0"/>
                  </a:rPr>
                  <a:t>DFS(</a:t>
                </a:r>
                <a14:m>
                  <m:oMath xmlns:m="http://schemas.openxmlformats.org/officeDocument/2006/math">
                    <m:r>
                      <a:rPr lang="en-US" i="1" dirty="0" smtClean="0">
                        <a:latin typeface="Cambria Math" panose="02040503050406030204" pitchFamily="18" charset="0"/>
                        <a:cs typeface="Consolas" panose="020B0609020204030204" pitchFamily="49" charset="0"/>
                      </a:rPr>
                      <m:t>𝐺</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each</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𝐺</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𝑉</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𝑐𝑜𝑙𝑜𝑟</m:t>
                    </m:r>
                    <m:r>
                      <a:rPr lang="en-US" b="0" i="1" smtClean="0">
                        <a:latin typeface="Cambria Math" panose="02040503050406030204" pitchFamily="18" charset="0"/>
                        <a:cs typeface="Consolas" panose="020B0609020204030204" pitchFamily="49" charset="0"/>
                      </a:rPr>
                      <m:t> :=</m:t>
                    </m:r>
                    <m:r>
                      <a:rPr lang="en-US" b="0" i="1" smtClean="0">
                        <a:latin typeface="Cambria Math" panose="02040503050406030204" pitchFamily="18" charset="0"/>
                        <a:cs typeface="Consolas" panose="020B0609020204030204" pitchFamily="49" charset="0"/>
                      </a:rPr>
                      <m:t>𝑊𝐻𝐼𝑇𝐸</m:t>
                    </m:r>
                  </m:oMath>
                </a14:m>
                <a:endParaRPr lang="en-US" b="0"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𝜋</m:t>
                    </m:r>
                    <m:r>
                      <a:rPr lang="en-US" b="0" i="1" smtClean="0">
                        <a:latin typeface="Cambria Math" panose="02040503050406030204" pitchFamily="18" charset="0"/>
                        <a:ea typeface="Cambria Math" panose="02040503050406030204" pitchFamily="18" charset="0"/>
                        <a:cs typeface="Consolas" panose="020B0609020204030204" pitchFamily="49" charset="0"/>
                      </a:rPr>
                      <m:t> :=</m:t>
                    </m:r>
                    <m:r>
                      <a:rPr lang="en-US" b="0" i="1" smtClean="0">
                        <a:latin typeface="Cambria Math" panose="02040503050406030204" pitchFamily="18" charset="0"/>
                        <a:ea typeface="Cambria Math" panose="02040503050406030204" pitchFamily="18" charset="0"/>
                        <a:cs typeface="Consolas" panose="020B0609020204030204" pitchFamily="49" charset="0"/>
                      </a:rPr>
                      <m:t>𝑁𝐼𝐿𝐿</m:t>
                    </m:r>
                  </m:oMath>
                </a14:m>
                <a:endParaRPr lang="en-US" b="0" dirty="0" smtClean="0">
                  <a:latin typeface="Consolas" panose="020B0609020204030204" pitchFamily="49" charset="0"/>
                  <a:ea typeface="Cambria Math" panose="02040503050406030204" pitchFamily="18"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𝑡𝑖𝑚𝑒</m:t>
                    </m:r>
                    <m:r>
                      <a:rPr lang="en-US" b="0"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=0</m:t>
                    </m:r>
                  </m:oMath>
                </a14:m>
                <a:r>
                  <a:rPr lang="en-US" dirty="0" smtClean="0">
                    <a:latin typeface="Consolas" panose="020B0609020204030204" pitchFamily="49" charset="0"/>
                    <a:cs typeface="Consolas" panose="020B0609020204030204" pitchFamily="49" charset="0"/>
                  </a:rPr>
                  <a:t> //a “global” variable</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 </a:t>
                </a:r>
                <a:r>
                  <a:rPr lang="en-US" b="1" dirty="0">
                    <a:latin typeface="Consolas" panose="020B0609020204030204" pitchFamily="49" charset="0"/>
                    <a:cs typeface="Consolas" panose="020B0609020204030204" pitchFamily="49" charset="0"/>
                  </a:rPr>
                  <a:t>each</a:t>
                </a:r>
                <a:r>
                  <a:rPr lang="en-US" dirty="0">
                    <a:latin typeface="Consolas" panose="020B0609020204030204" pitchFamily="49" charset="0"/>
                    <a:cs typeface="Consolas" panose="020B0609020204030204" pitchFamily="49" charset="0"/>
                  </a:rPr>
                  <a:t> </a:t>
                </a:r>
                <a14:m>
                  <m:oMath xmlns:m="http://schemas.openxmlformats.org/officeDocument/2006/math">
                    <m:r>
                      <a:rPr lang="en-US" i="1">
                        <a:latin typeface="Cambria Math" panose="02040503050406030204" pitchFamily="18" charset="0"/>
                        <a:cs typeface="Consolas" panose="020B0609020204030204" pitchFamily="49" charset="0"/>
                      </a:rPr>
                      <m:t>𝑢</m:t>
                    </m:r>
                    <m:r>
                      <a:rPr lang="en-US" i="1">
                        <a:latin typeface="Cambria Math" panose="02040503050406030204" pitchFamily="18" charset="0"/>
                        <a:ea typeface="Cambria Math" panose="02040503050406030204" pitchFamily="18" charset="0"/>
                        <a:cs typeface="Consolas" panose="020B0609020204030204" pitchFamily="49" charset="0"/>
                      </a:rPr>
                      <m:t>∈</m:t>
                    </m:r>
                    <m:r>
                      <a:rPr lang="en-US" i="1">
                        <a:latin typeface="Cambria Math" panose="02040503050406030204" pitchFamily="18" charset="0"/>
                        <a:ea typeface="Cambria Math" panose="02040503050406030204" pitchFamily="18" charset="0"/>
                        <a:cs typeface="Consolas" panose="020B0609020204030204" pitchFamily="49" charset="0"/>
                      </a:rPr>
                      <m:t>𝐺</m:t>
                    </m:r>
                    <m:r>
                      <a:rPr lang="en-US" i="1">
                        <a:latin typeface="Cambria Math" panose="02040503050406030204" pitchFamily="18" charset="0"/>
                        <a:ea typeface="Cambria Math" panose="02040503050406030204" pitchFamily="18" charset="0"/>
                        <a:cs typeface="Consolas" panose="020B0609020204030204" pitchFamily="49" charset="0"/>
                      </a:rPr>
                      <m:t>.</m:t>
                    </m:r>
                    <m:r>
                      <a:rPr lang="en-US" i="1">
                        <a:latin typeface="Cambria Math" panose="02040503050406030204" pitchFamily="18" charset="0"/>
                        <a:ea typeface="Cambria Math" panose="02040503050406030204" pitchFamily="18" charset="0"/>
                        <a:cs typeface="Consolas" panose="020B0609020204030204" pitchFamily="49" charset="0"/>
                      </a:rPr>
                      <m:t>𝑉</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𝑐𝑜𝑙𝑜𝑟</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𝑊𝐻𝐼𝑇𝐸</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DFS-Visit(</a:t>
                </a:r>
                <a14:m>
                  <m:oMath xmlns:m="http://schemas.openxmlformats.org/officeDocument/2006/math">
                    <m:r>
                      <a:rPr lang="en-US" i="1" dirty="0">
                        <a:latin typeface="Cambria Math" panose="02040503050406030204" pitchFamily="18" charset="0"/>
                        <a:cs typeface="Consolas" panose="020B0609020204030204" pitchFamily="49" charset="0"/>
                      </a:rPr>
                      <m:t>𝐺</m:t>
                    </m:r>
                    <m:r>
                      <a:rPr lang="en-US" b="0" i="0"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oMath>
                </a14:m>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DFS-Visit(</a:t>
                </a:r>
                <a14:m>
                  <m:oMath xmlns:m="http://schemas.openxmlformats.org/officeDocument/2006/math">
                    <m:r>
                      <a:rPr lang="en-US" i="1" dirty="0" smtClean="0">
                        <a:latin typeface="Cambria Math" panose="02040503050406030204" pitchFamily="18" charset="0"/>
                        <a:cs typeface="Consolas" panose="020B0609020204030204" pitchFamily="49" charset="0"/>
                      </a:rPr>
                      <m:t>𝐺</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𝑢</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𝑡𝑖𝑚𝑒</m:t>
                    </m:r>
                    <m:r>
                      <a:rPr lang="en-US" b="0"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𝑡𝑖𝑚𝑒</m:t>
                    </m:r>
                    <m:r>
                      <a:rPr lang="en-US" i="1" dirty="0" smtClean="0">
                        <a:latin typeface="Cambria Math" panose="02040503050406030204" pitchFamily="18" charset="0"/>
                        <a:cs typeface="Consolas" panose="020B0609020204030204" pitchFamily="49" charset="0"/>
                      </a:rPr>
                      <m:t>+1</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b="0" dirty="0" smtClean="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𝑑</m:t>
                    </m:r>
                    <m:r>
                      <a:rPr lang="en-US" b="0" i="1" smtClean="0">
                        <a:latin typeface="Cambria Math" panose="02040503050406030204" pitchFamily="18" charset="0"/>
                        <a:cs typeface="Consolas" panose="020B0609020204030204" pitchFamily="49" charset="0"/>
                      </a:rPr>
                      <m:t> :=</m:t>
                    </m:r>
                  </m:oMath>
                </a14:m>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𝑡𝑖𝑚𝑒</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b="0" dirty="0" smtClean="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𝑐𝑜𝑙𝑜𝑟</m:t>
                    </m:r>
                    <m:r>
                      <a:rPr lang="en-US" b="0" i="1" smtClean="0">
                        <a:latin typeface="Cambria Math" panose="02040503050406030204" pitchFamily="18" charset="0"/>
                        <a:cs typeface="Consolas" panose="020B0609020204030204" pitchFamily="49" charset="0"/>
                      </a:rPr>
                      <m:t> :=</m:t>
                    </m:r>
                    <m:r>
                      <a:rPr lang="en-US" b="0" i="1" smtClean="0">
                        <a:latin typeface="Cambria Math" panose="02040503050406030204" pitchFamily="18" charset="0"/>
                        <a:cs typeface="Consolas" panose="020B0609020204030204" pitchFamily="49" charset="0"/>
                      </a:rPr>
                      <m:t>𝐺𝑅𝐴𝑌</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 each</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𝐺</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𝐴𝑑𝑗</m:t>
                    </m:r>
                    <m:d>
                      <m:dPr>
                        <m:begChr m:val="["/>
                        <m:endChr m:val="]"/>
                        <m:ctrlPr>
                          <a:rPr lang="en-US" b="0" i="1" smtClean="0">
                            <a:latin typeface="Cambria Math" panose="02040503050406030204" pitchFamily="18" charset="0"/>
                            <a:ea typeface="Cambria Math" panose="02040503050406030204" pitchFamily="18" charset="0"/>
                            <a:cs typeface="Consolas" panose="020B0609020204030204" pitchFamily="49" charset="0"/>
                          </a:rPr>
                        </m:ctrlPr>
                      </m:dPr>
                      <m:e>
                        <m:r>
                          <a:rPr lang="en-US" b="0" i="1" smtClean="0">
                            <a:latin typeface="Cambria Math" panose="02040503050406030204" pitchFamily="18" charset="0"/>
                            <a:ea typeface="Cambria Math" panose="02040503050406030204" pitchFamily="18" charset="0"/>
                            <a:cs typeface="Consolas" panose="020B0609020204030204" pitchFamily="49" charset="0"/>
                          </a:rPr>
                          <m:t>𝑢</m:t>
                        </m:r>
                      </m:e>
                    </m:d>
                  </m:oMath>
                </a14:m>
                <a:endParaRPr lang="en-US" b="0" dirty="0" smtClean="0">
                  <a:latin typeface="Consolas" panose="020B0609020204030204" pitchFamily="49" charset="0"/>
                  <a:ea typeface="Cambria Math" panose="02040503050406030204" pitchFamily="18"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𝑐𝑜𝑙𝑜𝑟</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𝑊𝐻𝐼𝑇𝐸</m:t>
                    </m:r>
                  </m:oMath>
                </a14:m>
                <a:endParaRPr lang="en-US" b="0"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𝜋</m:t>
                    </m:r>
                    <m:r>
                      <a:rPr lang="en-US" b="0" i="1" smtClean="0">
                        <a:latin typeface="Cambria Math" panose="02040503050406030204" pitchFamily="18" charset="0"/>
                        <a:ea typeface="Cambria Math" panose="02040503050406030204" pitchFamily="18" charset="0"/>
                        <a:cs typeface="Consolas" panose="020B0609020204030204" pitchFamily="49" charset="0"/>
                      </a:rPr>
                      <m:t> :=</m:t>
                    </m:r>
                    <m:r>
                      <a:rPr lang="en-US" b="0" i="1" smtClean="0">
                        <a:latin typeface="Cambria Math" panose="02040503050406030204" pitchFamily="18" charset="0"/>
                        <a:ea typeface="Cambria Math" panose="02040503050406030204" pitchFamily="18" charset="0"/>
                        <a:cs typeface="Consolas" panose="020B0609020204030204" pitchFamily="49" charset="0"/>
                      </a:rPr>
                      <m:t>𝑢</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DFS-Visit(</a:t>
                </a:r>
                <a14:m>
                  <m:oMath xmlns:m="http://schemas.openxmlformats.org/officeDocument/2006/math">
                    <m:r>
                      <a:rPr lang="en-US" i="1" dirty="0" smtClean="0">
                        <a:latin typeface="Cambria Math" panose="02040503050406030204" pitchFamily="18" charset="0"/>
                        <a:cs typeface="Consolas" panose="020B0609020204030204" pitchFamily="49" charset="0"/>
                      </a:rPr>
                      <m:t>𝐺</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𝑣</m:t>
                    </m:r>
                  </m:oMath>
                </a14:m>
                <a:r>
                  <a:rPr lang="en-US" dirty="0" smtClean="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b="0" dirty="0" smtClean="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𝑐𝑜𝑙𝑜𝑟</m:t>
                    </m:r>
                    <m:r>
                      <a:rPr lang="en-US" b="0" i="1" smtClean="0">
                        <a:latin typeface="Cambria Math" panose="02040503050406030204" pitchFamily="18" charset="0"/>
                        <a:cs typeface="Consolas" panose="020B0609020204030204" pitchFamily="49" charset="0"/>
                      </a:rPr>
                      <m:t> :=</m:t>
                    </m:r>
                    <m:r>
                      <a:rPr lang="en-US" b="0" i="1" smtClean="0">
                        <a:latin typeface="Cambria Math" panose="02040503050406030204" pitchFamily="18" charset="0"/>
                        <a:cs typeface="Consolas" panose="020B0609020204030204" pitchFamily="49" charset="0"/>
                      </a:rPr>
                      <m:t>𝐵𝐿𝐴𝐶𝐾</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𝑡𝑖𝑚𝑒</m:t>
                    </m:r>
                    <m:r>
                      <a:rPr lang="en-US" b="0"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m:t>
                    </m:r>
                    <m:r>
                      <a:rPr lang="en-US" i="1" dirty="0" smtClean="0">
                        <a:latin typeface="Cambria Math" panose="02040503050406030204" pitchFamily="18" charset="0"/>
                        <a:cs typeface="Consolas" panose="020B0609020204030204" pitchFamily="49" charset="0"/>
                      </a:rPr>
                      <m:t>𝑡𝑖𝑚𝑒</m:t>
                    </m:r>
                    <m:r>
                      <a:rPr lang="en-US" i="1" dirty="0" smtClean="0">
                        <a:latin typeface="Cambria Math" panose="02040503050406030204" pitchFamily="18" charset="0"/>
                        <a:cs typeface="Consolas" panose="020B0609020204030204" pitchFamily="49" charset="0"/>
                      </a:rPr>
                      <m:t>+1</m:t>
                    </m:r>
                  </m:oMath>
                </a14:m>
                <a:endParaRPr lang="en-US"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b="0" dirty="0" smtClean="0">
                    <a:cs typeface="Consolas" panose="020B0609020204030204" pitchFamily="49" charset="0"/>
                  </a:rPr>
                  <a:t>  </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𝑓</m:t>
                    </m:r>
                    <m:r>
                      <a:rPr lang="en-US" b="0" i="1" smtClean="0">
                        <a:latin typeface="Cambria Math" panose="02040503050406030204" pitchFamily="18" charset="0"/>
                        <a:cs typeface="Consolas" panose="020B0609020204030204" pitchFamily="49" charset="0"/>
                      </a:rPr>
                      <m:t> :=</m:t>
                    </m:r>
                    <m:r>
                      <a:rPr lang="en-US" b="0" i="1" smtClean="0">
                        <a:latin typeface="Cambria Math" panose="02040503050406030204" pitchFamily="18" charset="0"/>
                        <a:cs typeface="Consolas" panose="020B0609020204030204" pitchFamily="49" charset="0"/>
                      </a:rPr>
                      <m:t>𝑡𝑖𝑚𝑒</m:t>
                    </m:r>
                  </m:oMath>
                </a14:m>
                <a:endParaRPr lang="en-US" dirty="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0306"/>
                <a:ext cx="10515600" cy="6427694"/>
              </a:xfrm>
              <a:blipFill>
                <a:blip r:embed="rId2"/>
                <a:stretch>
                  <a:fillRect l="-522" t="-1613"/>
                </a:stretch>
              </a:blipFill>
            </p:spPr>
            <p:txBody>
              <a:bodyPr/>
              <a:lstStyle/>
              <a:p>
                <a:r>
                  <a:rPr lang="en-US">
                    <a:noFill/>
                  </a:rPr>
                  <a:t> </a:t>
                </a:r>
              </a:p>
            </p:txBody>
          </p:sp>
        </mc:Fallback>
      </mc:AlternateContent>
    </p:spTree>
    <p:extLst>
      <p:ext uri="{BB962C8B-B14F-4D97-AF65-F5344CB8AC3E}">
        <p14:creationId xmlns:p14="http://schemas.microsoft.com/office/powerpoint/2010/main" val="2677762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72" y="174812"/>
            <a:ext cx="11349316" cy="6494929"/>
          </a:xfrm>
          <a:prstGeom prst="rect">
            <a:avLst/>
          </a:prstGeom>
        </p:spPr>
      </p:pic>
    </p:spTree>
    <p:extLst>
      <p:ext uri="{BB962C8B-B14F-4D97-AF65-F5344CB8AC3E}">
        <p14:creationId xmlns:p14="http://schemas.microsoft.com/office/powerpoint/2010/main" val="4252268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1"/>
            <a:ext cx="10515600" cy="1325563"/>
          </a:xfrm>
        </p:spPr>
        <p:txBody>
          <a:bodyPr/>
          <a:lstStyle/>
          <a:p>
            <a:r>
              <a:rPr lang="en-US" b="1" dirty="0" smtClean="0"/>
              <a:t>Runtime Analysis of DFS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78229"/>
                <a:ext cx="10515600" cy="5385641"/>
              </a:xfrm>
            </p:spPr>
            <p:txBody>
              <a:bodyPr>
                <a:normAutofit/>
              </a:bodyPr>
              <a:lstStyle/>
              <a:p>
                <a:r>
                  <a:rPr lang="en-US" dirty="0" smtClean="0"/>
                  <a:t>The loops on lines 1–3 and lines 5–7 of DFS</a:t>
                </a:r>
                <a:br>
                  <a:rPr lang="en-US" dirty="0" smtClean="0"/>
                </a:br>
                <a:r>
                  <a:rPr lang="en-US" dirty="0" smtClean="0"/>
                  <a:t>take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0" smtClean="0">
                        <a:latin typeface="Cambria Math" panose="02040503050406030204" pitchFamily="18" charset="0"/>
                      </a:rPr>
                      <m:t>,</m:t>
                    </m:r>
                    <m:r>
                      <m:rPr>
                        <m:nor/>
                      </m:rPr>
                      <a:rPr lang="en-US"/>
                      <m:t>exclusive</m:t>
                    </m:r>
                    <m:r>
                      <m:rPr>
                        <m:nor/>
                      </m:rPr>
                      <a:rPr lang="en-US"/>
                      <m:t> </m:t>
                    </m:r>
                    <m:r>
                      <m:rPr>
                        <m:nor/>
                      </m:rPr>
                      <a:rPr lang="en-US"/>
                      <m:t>of</m:t>
                    </m:r>
                    <m:r>
                      <m:rPr>
                        <m:nor/>
                      </m:rPr>
                      <a:rPr lang="en-US"/>
                      <m:t> </m:t>
                    </m:r>
                    <m:r>
                      <m:rPr>
                        <m:nor/>
                      </m:rPr>
                      <a:rPr lang="en-US"/>
                      <m:t>the</m:t>
                    </m:r>
                    <m:r>
                      <m:rPr>
                        <m:nor/>
                      </m:rPr>
                      <a:rPr lang="en-US"/>
                      <m:t> </m:t>
                    </m:r>
                    <m:r>
                      <m:rPr>
                        <m:nor/>
                      </m:rPr>
                      <a:rPr lang="en-US"/>
                      <m:t>time</m:t>
                    </m:r>
                    <m:r>
                      <m:rPr>
                        <m:nor/>
                      </m:rPr>
                      <a:rPr lang="en-US"/>
                      <m:t> </m:t>
                    </m:r>
                    <m:r>
                      <m:rPr>
                        <m:nor/>
                      </m:rPr>
                      <a:rPr lang="en-US"/>
                      <m:t>to</m:t>
                    </m:r>
                    <m:r>
                      <m:rPr>
                        <m:nor/>
                      </m:rPr>
                      <a:rPr lang="en-US"/>
                      <m:t> </m:t>
                    </m:r>
                    <m:r>
                      <m:rPr>
                        <m:nor/>
                      </m:rPr>
                      <a:rPr lang="en-US"/>
                      <m:t>execute</m:t>
                    </m:r>
                    <m:r>
                      <m:rPr>
                        <m:nor/>
                      </m:rPr>
                      <a:rPr lang="en-US"/>
                      <m:t> </m:t>
                    </m:r>
                    <m:r>
                      <m:rPr>
                        <m:nor/>
                      </m:rPr>
                      <a:rPr lang="en-US"/>
                      <m:t>the</m:t>
                    </m:r>
                    <m:r>
                      <m:rPr>
                        <m:nor/>
                      </m:rPr>
                      <a:rPr lang="en-US"/>
                      <m:t> </m:t>
                    </m:r>
                    <m:r>
                      <m:rPr>
                        <m:nor/>
                      </m:rPr>
                      <a:rPr lang="en-US"/>
                      <m:t>calls</m:t>
                    </m:r>
                    <m:r>
                      <m:rPr>
                        <m:nor/>
                      </m:rPr>
                      <a:rPr lang="en-US"/>
                      <m:t> </m:t>
                    </m:r>
                    <m:r>
                      <m:rPr>
                        <m:nor/>
                      </m:rPr>
                      <a:rPr lang="en-US"/>
                      <m:t>to</m:t>
                    </m:r>
                    <m:r>
                      <m:rPr>
                        <m:nor/>
                      </m:rPr>
                      <a:rPr lang="en-US"/>
                      <m:t> </m:t>
                    </m:r>
                    <m:r>
                      <m:rPr>
                        <m:nor/>
                      </m:rPr>
                      <a:rPr lang="en-US"/>
                      <m:t>DFS</m:t>
                    </m:r>
                    <m:r>
                      <m:rPr>
                        <m:nor/>
                      </m:rPr>
                      <a:rPr lang="en-US"/>
                      <m:t>−</m:t>
                    </m:r>
                    <m:r>
                      <m:rPr>
                        <m:nor/>
                      </m:rPr>
                      <a:rPr lang="en-US"/>
                      <m:t>VISIT</m:t>
                    </m:r>
                    <m:r>
                      <m:rPr>
                        <m:nor/>
                      </m:rPr>
                      <a:rPr lang="en-US" b="0" i="0" smtClean="0"/>
                      <m:t>.</m:t>
                    </m:r>
                  </m:oMath>
                </a14:m>
                <a:endParaRPr lang="en-US" dirty="0" smtClean="0"/>
              </a:p>
              <a:p>
                <a:r>
                  <a:rPr lang="en-US" dirty="0"/>
                  <a:t>The procedure DFS-VISIT </a:t>
                </a:r>
                <a:r>
                  <a:rPr lang="en-US" dirty="0" smtClean="0"/>
                  <a:t>is called </a:t>
                </a:r>
                <a:r>
                  <a:rPr lang="en-US" dirty="0"/>
                  <a:t>exactly once for each vertex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smtClean="0"/>
                  <a:t>, </a:t>
                </a:r>
                <a:r>
                  <a:rPr lang="en-US" dirty="0"/>
                  <a:t>since the vertex </a:t>
                </a:r>
                <a14:m>
                  <m:oMath xmlns:m="http://schemas.openxmlformats.org/officeDocument/2006/math">
                    <m:r>
                      <a:rPr lang="en-US" i="1" dirty="0" smtClean="0">
                        <a:latin typeface="Cambria Math" panose="02040503050406030204" pitchFamily="18" charset="0"/>
                      </a:rPr>
                      <m:t>𝑢</m:t>
                    </m:r>
                  </m:oMath>
                </a14:m>
                <a:r>
                  <a:rPr lang="en-US" dirty="0"/>
                  <a:t> on which </a:t>
                </a:r>
                <a:r>
                  <a:rPr lang="en-US" dirty="0" smtClean="0"/>
                  <a:t>DFS-VISIT is </a:t>
                </a:r>
                <a:r>
                  <a:rPr lang="en-US" dirty="0"/>
                  <a:t>invoked must be white and the first thing DFS-VISIT does is </a:t>
                </a:r>
                <a:r>
                  <a:rPr lang="en-US" dirty="0" smtClean="0"/>
                  <a:t>paint vertex </a:t>
                </a:r>
                <a14:m>
                  <m:oMath xmlns:m="http://schemas.openxmlformats.org/officeDocument/2006/math">
                    <m:r>
                      <a:rPr lang="en-US" i="1" dirty="0" smtClean="0">
                        <a:latin typeface="Cambria Math" panose="02040503050406030204" pitchFamily="18" charset="0"/>
                      </a:rPr>
                      <m:t>𝑢</m:t>
                    </m:r>
                  </m:oMath>
                </a14:m>
                <a:r>
                  <a:rPr lang="en-US" dirty="0"/>
                  <a:t> gray</a:t>
                </a:r>
                <a:r>
                  <a:rPr lang="en-US" dirty="0" smtClean="0"/>
                  <a:t>.</a:t>
                </a:r>
              </a:p>
              <a:p>
                <a:r>
                  <a:rPr lang="en-US" dirty="0"/>
                  <a:t>During an execution of </a:t>
                </a:r>
                <a:r>
                  <a:rPr lang="en-US" dirty="0" smtClean="0"/>
                  <a:t>DFS-VISIT(G, v), </a:t>
                </a:r>
                <a:r>
                  <a:rPr lang="en-US" dirty="0"/>
                  <a:t>the loop on lines 4–7 executes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𝐴𝑑𝑗</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oMath>
                </a14:m>
                <a:r>
                  <a:rPr lang="en-US" dirty="0" smtClean="0"/>
                  <a:t> times</a:t>
                </a:r>
                <a:r>
                  <a:rPr lang="en-US" dirty="0"/>
                  <a:t>. </a:t>
                </a:r>
                <a:r>
                  <a:rPr lang="en-US" dirty="0" smtClean="0"/>
                  <a:t>Since, as before like the case of BFS</a:t>
                </a:r>
                <a:endParaRPr lang="en-US" dirty="0"/>
              </a:p>
              <a:p>
                <a:pPr marL="0" indent="0">
                  <a:buNone/>
                </a:pPr>
                <a:r>
                  <a:rPr lang="en-US" dirty="0" smtClean="0"/>
                  <a: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sub>
                      <m:sup/>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𝐴𝑑𝑗</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e>
                    </m:nary>
                    <m:r>
                      <a:rPr lang="en-US" b="0" i="1" smtClean="0">
                        <a:latin typeface="Cambria Math" panose="02040503050406030204" pitchFamily="18" charset="0"/>
                      </a:rPr>
                      <m:t>.</m:t>
                    </m:r>
                  </m:oMath>
                </a14:m>
                <a:endParaRPr lang="en-US" dirty="0" smtClean="0"/>
              </a:p>
              <a:p>
                <a:pPr marL="0" indent="0">
                  <a:buNone/>
                </a:pPr>
                <a:r>
                  <a:rPr lang="en-US" dirty="0"/>
                  <a:t> </a:t>
                </a:r>
                <a:r>
                  <a:rPr lang="en-US" dirty="0" smtClean="0"/>
                  <a:t>  the total cost of executing </a:t>
                </a:r>
                <a:r>
                  <a:rPr lang="en-US" dirty="0"/>
                  <a:t>lines 4–7 of DFS-VISIT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0" smtClean="0">
                        <a:latin typeface="Cambria Math" panose="02040503050406030204" pitchFamily="18" charset="0"/>
                      </a:rPr>
                      <m:t>.</m:t>
                    </m:r>
                  </m:oMath>
                </a14:m>
                <a:r>
                  <a:rPr lang="en-US" dirty="0" smtClean="0"/>
                  <a:t> Thus the running time of DFS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78229"/>
                <a:ext cx="10515600" cy="5385641"/>
              </a:xfrm>
              <a:blipFill>
                <a:blip r:embed="rId2"/>
                <a:stretch>
                  <a:fillRect l="-1217" t="-1810" r="-1217"/>
                </a:stretch>
              </a:blipFill>
            </p:spPr>
            <p:txBody>
              <a:bodyPr/>
              <a:lstStyle/>
              <a:p>
                <a:r>
                  <a:rPr lang="en-US">
                    <a:noFill/>
                  </a:rPr>
                  <a:t> </a:t>
                </a:r>
              </a:p>
            </p:txBody>
          </p:sp>
        </mc:Fallback>
      </mc:AlternateContent>
    </p:spTree>
    <p:extLst>
      <p:ext uri="{BB962C8B-B14F-4D97-AF65-F5344CB8AC3E}">
        <p14:creationId xmlns:p14="http://schemas.microsoft.com/office/powerpoint/2010/main" val="4016431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4741"/>
          </a:xfrm>
        </p:spPr>
        <p:txBody>
          <a:bodyPr/>
          <a:lstStyle/>
          <a:p>
            <a:r>
              <a:rPr lang="en-US" b="1" dirty="0" smtClean="0"/>
              <a:t>Classification of Edges Produced by DFS Tree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54741"/>
                <a:ext cx="10515600" cy="5903259"/>
              </a:xfrm>
            </p:spPr>
            <p:txBody>
              <a:bodyPr>
                <a:normAutofit lnSpcReduction="10000"/>
              </a:bodyPr>
              <a:lstStyle/>
              <a:p>
                <a:r>
                  <a:rPr lang="en-US" dirty="0" smtClean="0"/>
                  <a:t>Another interesting property of depth-first search is that the search can be used to </a:t>
                </a:r>
                <a:r>
                  <a:rPr lang="en-US" dirty="0"/>
                  <a:t>classify the edges of the input </a:t>
                </a:r>
                <a:r>
                  <a:rPr lang="en-US" dirty="0" smtClean="0"/>
                  <a:t>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oMath>
                </a14:m>
                <a:endParaRPr lang="en-US" dirty="0" smtClean="0"/>
              </a:p>
              <a:p>
                <a:r>
                  <a:rPr lang="en-US" dirty="0"/>
                  <a:t>The type of each edge </a:t>
                </a:r>
                <a:r>
                  <a:rPr lang="en-US" dirty="0" smtClean="0"/>
                  <a:t>can provide </a:t>
                </a:r>
                <a:r>
                  <a:rPr lang="en-US" dirty="0"/>
                  <a:t>important information about a graph. For example, in the next </a:t>
                </a:r>
                <a:r>
                  <a:rPr lang="en-US" dirty="0" smtClean="0"/>
                  <a:t>lecture, we shall </a:t>
                </a:r>
                <a:r>
                  <a:rPr lang="en-US" dirty="0"/>
                  <a:t>see that a directed graph is acyclic if and only if a depth-first search yields </a:t>
                </a:r>
                <a:r>
                  <a:rPr lang="en-US" dirty="0" smtClean="0"/>
                  <a:t>no “back</a:t>
                </a:r>
                <a:r>
                  <a:rPr lang="en-US" dirty="0"/>
                  <a:t>” </a:t>
                </a:r>
                <a:r>
                  <a:rPr lang="en-US" dirty="0" smtClean="0"/>
                  <a:t>edges.</a:t>
                </a:r>
              </a:p>
              <a:p>
                <a:r>
                  <a:rPr lang="en-US" dirty="0"/>
                  <a:t>We can define four edge types in terms of the depth-first forest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𝜋</m:t>
                        </m:r>
                      </m:sub>
                    </m:sSub>
                  </m:oMath>
                </a14:m>
                <a:r>
                  <a:rPr lang="en-US" dirty="0" smtClean="0"/>
                  <a:t> </a:t>
                </a:r>
                <a:r>
                  <a:rPr lang="en-US" dirty="0"/>
                  <a:t>produced </a:t>
                </a:r>
                <a:r>
                  <a:rPr lang="en-US" dirty="0" smtClean="0"/>
                  <a:t>by a </a:t>
                </a:r>
                <a:r>
                  <a:rPr lang="en-US" dirty="0"/>
                  <a:t>depth-first search on </a:t>
                </a:r>
                <a14:m>
                  <m:oMath xmlns:m="http://schemas.openxmlformats.org/officeDocument/2006/math">
                    <m:r>
                      <a:rPr lang="en-US" i="1" dirty="0" smtClean="0">
                        <a:latin typeface="Cambria Math" panose="02040503050406030204" pitchFamily="18" charset="0"/>
                      </a:rPr>
                      <m:t>𝐺</m:t>
                    </m:r>
                  </m:oMath>
                </a14:m>
                <a:r>
                  <a:rPr lang="en-US" dirty="0" smtClean="0"/>
                  <a:t>:</a:t>
                </a:r>
              </a:p>
              <a:p>
                <a:pPr marL="914400" lvl="1" indent="-457200">
                  <a:buFont typeface="+mj-lt"/>
                  <a:buAutoNum type="arabicPeriod"/>
                </a:pPr>
                <a:r>
                  <a:rPr lang="en-US" b="1" dirty="0"/>
                  <a:t>Tree edges </a:t>
                </a:r>
                <a:r>
                  <a:rPr lang="en-US" dirty="0"/>
                  <a:t>are edges in the depth-first forest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oMath>
                </a14:m>
                <a:r>
                  <a:rPr lang="en-US" dirty="0" smtClean="0"/>
                  <a:t>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is </a:t>
                </a:r>
                <a:r>
                  <a:rPr lang="en-US" dirty="0"/>
                  <a:t>a tree edge if </a:t>
                </a:r>
                <a14:m>
                  <m:oMath xmlns:m="http://schemas.openxmlformats.org/officeDocument/2006/math">
                    <m:r>
                      <a:rPr lang="en-US" b="0" i="1" smtClean="0">
                        <a:latin typeface="Cambria Math" panose="02040503050406030204" pitchFamily="18" charset="0"/>
                      </a:rPr>
                      <m:t>𝑣</m:t>
                    </m:r>
                  </m:oMath>
                </a14:m>
                <a:r>
                  <a:rPr lang="en-US" dirty="0" smtClean="0"/>
                  <a:t> was </a:t>
                </a:r>
                <a:r>
                  <a:rPr lang="en-US" dirty="0"/>
                  <a:t>first discovered by exploring </a:t>
                </a:r>
                <a:r>
                  <a:rPr lang="en-US" dirty="0" smtClean="0"/>
                  <a:t>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a:t>
                </a:r>
              </a:p>
              <a:p>
                <a:pPr marL="914400" lvl="1" indent="-457200">
                  <a:buFont typeface="+mj-lt"/>
                  <a:buAutoNum type="arabicPeriod"/>
                </a:pPr>
                <a:r>
                  <a:rPr lang="en-US" b="1" dirty="0"/>
                  <a:t>Back edges </a:t>
                </a:r>
                <a:r>
                  <a:rPr lang="en-US" dirty="0"/>
                  <a:t>are those edges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t>
                </a:r>
                <a:r>
                  <a:rPr lang="en-US" dirty="0"/>
                  <a:t>connecting a vertex </a:t>
                </a:r>
                <a14:m>
                  <m:oMath xmlns:m="http://schemas.openxmlformats.org/officeDocument/2006/math">
                    <m:r>
                      <a:rPr lang="en-US" i="1" dirty="0" smtClean="0">
                        <a:latin typeface="Cambria Math" panose="02040503050406030204" pitchFamily="18" charset="0"/>
                      </a:rPr>
                      <m:t>𝑢</m:t>
                    </m:r>
                  </m:oMath>
                </a14:m>
                <a:r>
                  <a:rPr lang="en-US" dirty="0"/>
                  <a:t> to an ancestor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in </a:t>
                </a:r>
                <a:r>
                  <a:rPr lang="en-US" dirty="0" smtClean="0"/>
                  <a:t>a depth-first </a:t>
                </a:r>
                <a:r>
                  <a:rPr lang="en-US" dirty="0"/>
                  <a:t>tree. We consider self-loops, which may occur in </a:t>
                </a:r>
                <a:r>
                  <a:rPr lang="en-US" dirty="0" smtClean="0"/>
                  <a:t>directed graphs</a:t>
                </a:r>
                <a:r>
                  <a:rPr lang="en-US" dirty="0"/>
                  <a:t>, </a:t>
                </a:r>
                <a:r>
                  <a:rPr lang="en-US" dirty="0" smtClean="0"/>
                  <a:t>to be </a:t>
                </a:r>
                <a:r>
                  <a:rPr lang="en-US" dirty="0"/>
                  <a:t>back edges</a:t>
                </a:r>
                <a:r>
                  <a:rPr lang="en-US" dirty="0" smtClean="0"/>
                  <a:t>. If a graph </a:t>
                </a:r>
                <a14:m>
                  <m:oMath xmlns:m="http://schemas.openxmlformats.org/officeDocument/2006/math">
                    <m:r>
                      <a:rPr lang="en-US" b="0" i="1" smtClean="0">
                        <a:latin typeface="Cambria Math" panose="02040503050406030204" pitchFamily="18" charset="0"/>
                      </a:rPr>
                      <m:t>𝐺</m:t>
                    </m:r>
                    <m:r>
                      <a:rPr lang="en-US" b="0" i="0" smtClean="0">
                        <a:latin typeface="Cambria Math" panose="02040503050406030204" pitchFamily="18" charset="0"/>
                      </a:rPr>
                      <m:t> </m:t>
                    </m:r>
                  </m:oMath>
                </a14:m>
                <a:r>
                  <a:rPr lang="en-US" dirty="0" smtClean="0"/>
                  <a:t>has cycle if the DFS has back edge(s).</a:t>
                </a:r>
              </a:p>
              <a:p>
                <a:pPr marL="914400" lvl="1" indent="-457200">
                  <a:buFont typeface="+mj-lt"/>
                  <a:buAutoNum type="arabicPeriod"/>
                </a:pPr>
                <a:r>
                  <a:rPr lang="en-US" b="1" dirty="0"/>
                  <a:t>Forward edges </a:t>
                </a:r>
                <a:r>
                  <a:rPr lang="en-US" dirty="0"/>
                  <a:t>are those </a:t>
                </a:r>
                <a:r>
                  <a:rPr lang="en-US" dirty="0" smtClean="0"/>
                  <a:t>non tree </a:t>
                </a:r>
                <a:r>
                  <a:rPr lang="en-US" dirty="0"/>
                  <a:t>edges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t>
                </a:r>
                <a:r>
                  <a:rPr lang="en-US" dirty="0"/>
                  <a:t>connecting a vertex </a:t>
                </a:r>
                <a14:m>
                  <m:oMath xmlns:m="http://schemas.openxmlformats.org/officeDocument/2006/math">
                    <m:r>
                      <a:rPr lang="en-US" i="1" dirty="0" smtClean="0">
                        <a:latin typeface="Cambria Math" panose="02040503050406030204" pitchFamily="18" charset="0"/>
                      </a:rPr>
                      <m:t>𝑢</m:t>
                    </m:r>
                  </m:oMath>
                </a14:m>
                <a:r>
                  <a:rPr lang="en-US" dirty="0"/>
                  <a:t> to a descendant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in a depth-first </a:t>
                </a:r>
                <a:r>
                  <a:rPr lang="en-US" dirty="0" smtClean="0"/>
                  <a:t>tree.</a:t>
                </a:r>
              </a:p>
              <a:p>
                <a:pPr marL="914400" lvl="1" indent="-457200">
                  <a:buFont typeface="+mj-lt"/>
                  <a:buAutoNum type="arabicPeriod"/>
                </a:pPr>
                <a:r>
                  <a:rPr lang="en-US" b="1" dirty="0"/>
                  <a:t>Cross edges </a:t>
                </a:r>
                <a:r>
                  <a:rPr lang="en-US" dirty="0"/>
                  <a:t>are all other </a:t>
                </a:r>
                <a:r>
                  <a:rPr lang="en-US" dirty="0" smtClean="0"/>
                  <a:t>edges.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54741"/>
                <a:ext cx="10515600" cy="5903259"/>
              </a:xfrm>
              <a:blipFill>
                <a:blip r:embed="rId2"/>
                <a:stretch>
                  <a:fillRect l="-1043" t="-2376" r="-696"/>
                </a:stretch>
              </a:blipFill>
            </p:spPr>
            <p:txBody>
              <a:bodyPr/>
              <a:lstStyle/>
              <a:p>
                <a:r>
                  <a:rPr lang="en-US">
                    <a:noFill/>
                  </a:rPr>
                  <a:t> </a:t>
                </a:r>
              </a:p>
            </p:txBody>
          </p:sp>
        </mc:Fallback>
      </mc:AlternateContent>
    </p:spTree>
    <p:extLst>
      <p:ext uri="{BB962C8B-B14F-4D97-AF65-F5344CB8AC3E}">
        <p14:creationId xmlns:p14="http://schemas.microsoft.com/office/powerpoint/2010/main" val="275452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Edges Produced by DFS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DFS algorithm has enough information to classify some edges as it encounters them. The key idea is that when we first explore 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the </a:t>
                </a:r>
                <a:r>
                  <a:rPr lang="en-US" dirty="0"/>
                  <a:t>color </a:t>
                </a:r>
                <a:r>
                  <a:rPr lang="en-US" dirty="0" smtClean="0"/>
                  <a:t>of 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tells us something about the edge</a:t>
                </a:r>
                <a:r>
                  <a:rPr lang="en-US" dirty="0" smtClean="0"/>
                  <a:t>:</a:t>
                </a:r>
              </a:p>
              <a:p>
                <a:pPr marL="914400" lvl="1" indent="-457200">
                  <a:buFont typeface="+mj-lt"/>
                  <a:buAutoNum type="arabicPeriod"/>
                </a:pPr>
                <a:r>
                  <a:rPr lang="en-US" dirty="0"/>
                  <a:t>WHITE indicates a tree </a:t>
                </a:r>
                <a:r>
                  <a:rPr lang="en-US" dirty="0" smtClean="0"/>
                  <a:t>edge.</a:t>
                </a:r>
              </a:p>
              <a:p>
                <a:pPr marL="914400" lvl="1" indent="-457200">
                  <a:buFont typeface="+mj-lt"/>
                  <a:buAutoNum type="arabicPeriod"/>
                </a:pPr>
                <a:r>
                  <a:rPr lang="en-US" dirty="0"/>
                  <a:t>GRAY indicates a back edge, </a:t>
                </a:r>
                <a:r>
                  <a:rPr lang="en-US" dirty="0" smtClean="0"/>
                  <a:t>and</a:t>
                </a:r>
                <a:endParaRPr lang="en-US" dirty="0"/>
              </a:p>
              <a:p>
                <a:pPr marL="914400" lvl="1" indent="-457200">
                  <a:buFont typeface="+mj-lt"/>
                  <a:buAutoNum type="arabicPeriod"/>
                </a:pPr>
                <a:r>
                  <a:rPr lang="en-US" dirty="0"/>
                  <a:t>BLACK indicates a forward or cross </a:t>
                </a:r>
                <a:r>
                  <a:rPr lang="en-US" dirty="0" smtClean="0"/>
                  <a:t>edge.</a:t>
                </a:r>
              </a:p>
              <a:p>
                <a:r>
                  <a:rPr lang="en-US" dirty="0"/>
                  <a:t>An undirected graph may entail some ambiguity in how we classify </a:t>
                </a:r>
                <a:r>
                  <a:rPr lang="en-US" dirty="0" smtClean="0"/>
                  <a:t>edges</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83126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1976"/>
          </a:xfrm>
        </p:spPr>
        <p:txBody>
          <a:bodyPr/>
          <a:lstStyle/>
          <a:p>
            <a:r>
              <a:rPr lang="en-US" b="1" dirty="0" smtClean="0"/>
              <a:t>Topological Sort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2329" y="1032249"/>
                <a:ext cx="10515600" cy="5637492"/>
              </a:xfrm>
            </p:spPr>
            <p:txBody>
              <a:bodyPr>
                <a:normAutofit lnSpcReduction="10000"/>
              </a:bodyPr>
              <a:lstStyle/>
              <a:p>
                <a:r>
                  <a:rPr lang="en-US" dirty="0" smtClean="0"/>
                  <a:t>A topological sort of </a:t>
                </a:r>
                <a:r>
                  <a:rPr lang="en-US" dirty="0"/>
                  <a:t>a </a:t>
                </a:r>
                <a:r>
                  <a:rPr lang="en-US" dirty="0" smtClean="0"/>
                  <a:t>DAG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is </a:t>
                </a:r>
                <a:r>
                  <a:rPr lang="en-US" dirty="0"/>
                  <a:t>a linear ordering of all its vertices such that if </a:t>
                </a:r>
                <a14:m>
                  <m:oMath xmlns:m="http://schemas.openxmlformats.org/officeDocument/2006/math">
                    <m:r>
                      <a:rPr lang="en-US" i="1" dirty="0" smtClean="0">
                        <a:latin typeface="Cambria Math" panose="02040503050406030204" pitchFamily="18" charset="0"/>
                      </a:rPr>
                      <m:t>𝐺</m:t>
                    </m:r>
                  </m:oMath>
                </a14:m>
                <a:r>
                  <a:rPr lang="en-US" dirty="0"/>
                  <a:t> contains </a:t>
                </a:r>
                <a:r>
                  <a:rPr lang="en-US" dirty="0" smtClean="0"/>
                  <a:t>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t>
                </a:r>
                <a:r>
                  <a:rPr lang="en-US" dirty="0"/>
                  <a:t>then </a:t>
                </a:r>
                <a14:m>
                  <m:oMath xmlns:m="http://schemas.openxmlformats.org/officeDocument/2006/math">
                    <m:r>
                      <a:rPr lang="en-US" i="1" dirty="0" smtClean="0">
                        <a:latin typeface="Cambria Math" panose="02040503050406030204" pitchFamily="18" charset="0"/>
                      </a:rPr>
                      <m:t>𝑢</m:t>
                    </m:r>
                  </m:oMath>
                </a14:m>
                <a:r>
                  <a:rPr lang="en-US" dirty="0"/>
                  <a:t> appears before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in the ordering</a:t>
                </a:r>
                <a:r>
                  <a:rPr lang="en-US" dirty="0" smtClean="0"/>
                  <a:t>.</a:t>
                </a:r>
              </a:p>
              <a:p>
                <a:r>
                  <a:rPr lang="en-US" dirty="0" smtClean="0"/>
                  <a:t>If a graph </a:t>
                </a:r>
                <a14:m>
                  <m:oMath xmlns:m="http://schemas.openxmlformats.org/officeDocument/2006/math">
                    <m:r>
                      <a:rPr lang="en-US" b="0" i="1" smtClean="0">
                        <a:latin typeface="Cambria Math" panose="02040503050406030204" pitchFamily="18" charset="0"/>
                      </a:rPr>
                      <m:t>𝐺</m:t>
                    </m:r>
                  </m:oMath>
                </a14:m>
                <a:r>
                  <a:rPr lang="en-US" dirty="0" smtClean="0"/>
                  <a:t> contains cycle then there is no ordering possible.</a:t>
                </a:r>
              </a:p>
              <a:p>
                <a:r>
                  <a:rPr lang="en-US" dirty="0"/>
                  <a:t>We can view a topological sort of a graph </a:t>
                </a:r>
                <a:r>
                  <a:rPr lang="en-US" dirty="0" smtClean="0"/>
                  <a:t>as an </a:t>
                </a:r>
                <a:r>
                  <a:rPr lang="en-US" dirty="0"/>
                  <a:t>ordering of its vertices along a horizontal line so that all directed edges go </a:t>
                </a:r>
                <a:r>
                  <a:rPr lang="en-US" dirty="0" smtClean="0"/>
                  <a:t>from left </a:t>
                </a:r>
                <a:r>
                  <a:rPr lang="en-US" dirty="0"/>
                  <a:t>to right</a:t>
                </a:r>
                <a:r>
                  <a:rPr lang="en-US" dirty="0" smtClean="0"/>
                  <a:t>.</a:t>
                </a:r>
              </a:p>
              <a:p>
                <a:r>
                  <a:rPr lang="en-US" dirty="0"/>
                  <a:t>Many applications use directed acyclic graphs to indicate </a:t>
                </a:r>
                <a:r>
                  <a:rPr lang="en-US" dirty="0" smtClean="0"/>
                  <a:t>precedence among events.</a:t>
                </a:r>
              </a:p>
              <a:p>
                <a:r>
                  <a:rPr lang="en-US" dirty="0" smtClean="0"/>
                  <a:t>Next slide </a:t>
                </a:r>
                <a:r>
                  <a:rPr lang="en-US" dirty="0"/>
                  <a:t>gives an example that arises when Professor </a:t>
                </a:r>
                <a:r>
                  <a:rPr lang="en-US" dirty="0" err="1"/>
                  <a:t>Bumstead</a:t>
                </a:r>
                <a:r>
                  <a:rPr lang="en-US" dirty="0"/>
                  <a:t> </a:t>
                </a:r>
                <a:r>
                  <a:rPr lang="en-US" dirty="0" smtClean="0"/>
                  <a:t>gets dressed </a:t>
                </a:r>
                <a:r>
                  <a:rPr lang="en-US" dirty="0"/>
                  <a:t>in the morning</a:t>
                </a:r>
                <a:r>
                  <a:rPr lang="en-US" dirty="0" smtClean="0"/>
                  <a:t>.</a:t>
                </a:r>
              </a:p>
              <a:p>
                <a:r>
                  <a:rPr lang="en-US" dirty="0"/>
                  <a:t>The professor must don certain garments before others</a:t>
                </a:r>
                <a:br>
                  <a:rPr lang="en-US" dirty="0"/>
                </a:br>
                <a:r>
                  <a:rPr lang="en-US" dirty="0"/>
                  <a:t>(e.g., socks before shoes</a:t>
                </a:r>
                <a:r>
                  <a:rPr lang="en-US" dirty="0" smtClean="0"/>
                  <a:t>)</a:t>
                </a:r>
                <a:endParaRPr lang="en-US" dirty="0"/>
              </a:p>
              <a:p>
                <a:r>
                  <a:rPr lang="en-US" dirty="0"/>
                  <a:t>Other items may be put on in any order (e.g., socks </a:t>
                </a:r>
                <a:r>
                  <a:rPr lang="en-US" dirty="0" smtClean="0"/>
                  <a:t>and</a:t>
                </a:r>
                <a:r>
                  <a:rPr lang="en-US" dirty="0"/>
                  <a:t> </a:t>
                </a:r>
                <a:r>
                  <a:rPr lang="en-US" dirty="0" smtClean="0"/>
                  <a:t>pants)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2329" y="1032249"/>
                <a:ext cx="10515600" cy="5637492"/>
              </a:xfrm>
              <a:blipFill>
                <a:blip r:embed="rId2"/>
                <a:stretch>
                  <a:fillRect l="-1043" t="-2378" r="-1681"/>
                </a:stretch>
              </a:blipFill>
            </p:spPr>
            <p:txBody>
              <a:bodyPr/>
              <a:lstStyle/>
              <a:p>
                <a:r>
                  <a:rPr lang="en-US">
                    <a:noFill/>
                  </a:rPr>
                  <a:t> </a:t>
                </a:r>
              </a:p>
            </p:txBody>
          </p:sp>
        </mc:Fallback>
      </mc:AlternateContent>
    </p:spTree>
    <p:extLst>
      <p:ext uri="{BB962C8B-B14F-4D97-AF65-F5344CB8AC3E}">
        <p14:creationId xmlns:p14="http://schemas.microsoft.com/office/powerpoint/2010/main" val="735186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2" y="246810"/>
            <a:ext cx="10408024" cy="6481482"/>
          </a:xfrm>
          <a:prstGeom prst="rect">
            <a:avLst/>
          </a:prstGeom>
        </p:spPr>
      </p:pic>
    </p:spTree>
    <p:extLst>
      <p:ext uri="{BB962C8B-B14F-4D97-AF65-F5344CB8AC3E}">
        <p14:creationId xmlns:p14="http://schemas.microsoft.com/office/powerpoint/2010/main" val="120287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5765"/>
          </a:xfrm>
        </p:spPr>
        <p:txBody>
          <a:bodyPr/>
          <a:lstStyle/>
          <a:p>
            <a:r>
              <a:rPr lang="en-US" b="1" dirty="0" smtClean="0"/>
              <a:t>On The Previous 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7742"/>
                <a:ext cx="10515600" cy="5368552"/>
              </a:xfrm>
            </p:spPr>
            <p:txBody>
              <a:bodyPr/>
              <a:lstStyle/>
              <a:p>
                <a:r>
                  <a:rPr lang="en-US" dirty="0" smtClean="0"/>
                  <a:t>A directed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a:t>
                </a:r>
                <a:r>
                  <a:rPr lang="en-US" dirty="0"/>
                  <a:t>in the </a:t>
                </a:r>
                <a:r>
                  <a:rPr lang="en-US" dirty="0" smtClean="0"/>
                  <a:t>DAG </a:t>
                </a:r>
                <a:r>
                  <a:rPr lang="en-US" dirty="0"/>
                  <a:t>of </a:t>
                </a:r>
                <a:r>
                  <a:rPr lang="en-US" dirty="0" smtClean="0"/>
                  <a:t>Figure 22.7(a) </a:t>
                </a:r>
                <a:r>
                  <a:rPr lang="en-US" dirty="0"/>
                  <a:t>indicates that garment </a:t>
                </a:r>
                <a14:m>
                  <m:oMath xmlns:m="http://schemas.openxmlformats.org/officeDocument/2006/math">
                    <m:r>
                      <a:rPr lang="en-US" i="1" dirty="0" smtClean="0">
                        <a:latin typeface="Cambria Math" panose="02040503050406030204" pitchFamily="18" charset="0"/>
                      </a:rPr>
                      <m:t>𝑢</m:t>
                    </m:r>
                  </m:oMath>
                </a14:m>
                <a:r>
                  <a:rPr lang="en-US" dirty="0" smtClean="0"/>
                  <a:t> must </a:t>
                </a:r>
                <a:r>
                  <a:rPr lang="en-US" dirty="0"/>
                  <a:t>be donned before garment </a:t>
                </a:r>
                <a14:m>
                  <m:oMath xmlns:m="http://schemas.openxmlformats.org/officeDocument/2006/math">
                    <m:r>
                      <a:rPr lang="en-US" b="0" i="1" smtClean="0">
                        <a:latin typeface="Cambria Math" panose="02040503050406030204" pitchFamily="18" charset="0"/>
                      </a:rPr>
                      <m:t>𝑣</m:t>
                    </m:r>
                  </m:oMath>
                </a14:m>
                <a:r>
                  <a:rPr lang="en-US" dirty="0" smtClean="0"/>
                  <a:t>.</a:t>
                </a:r>
              </a:p>
              <a:p>
                <a:r>
                  <a:rPr lang="en-US" dirty="0"/>
                  <a:t>A topological sort of this dag therefore gives </a:t>
                </a:r>
                <a:r>
                  <a:rPr lang="en-US" dirty="0" smtClean="0"/>
                  <a:t>an order </a:t>
                </a:r>
                <a:r>
                  <a:rPr lang="en-US" dirty="0"/>
                  <a:t>for getting </a:t>
                </a:r>
                <a:r>
                  <a:rPr lang="en-US" dirty="0" smtClean="0"/>
                  <a:t>dressed.</a:t>
                </a:r>
              </a:p>
              <a:p>
                <a:r>
                  <a:rPr lang="en-US" dirty="0"/>
                  <a:t>Figure 22.7(b) shows the topologically sorted dag as </a:t>
                </a:r>
                <a:r>
                  <a:rPr lang="en-US" dirty="0" smtClean="0"/>
                  <a:t>an ordering </a:t>
                </a:r>
                <a:r>
                  <a:rPr lang="en-US" dirty="0"/>
                  <a:t>of vertices along a horizontal line such that all directed edges go from </a:t>
                </a:r>
                <a:r>
                  <a:rPr lang="en-US" dirty="0" smtClean="0"/>
                  <a:t>left to </a:t>
                </a:r>
                <a:r>
                  <a:rPr lang="en-US" dirty="0"/>
                  <a:t>right</a:t>
                </a:r>
                <a:r>
                  <a:rPr lang="en-US" dirty="0" smtClean="0"/>
                  <a:t>.</a:t>
                </a:r>
              </a:p>
              <a:p>
                <a:r>
                  <a:rPr lang="en-US" dirty="0" smtClean="0"/>
                  <a:t>The next slide gives a very simple algorithm to compute the topological sort of a DAG.</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7742"/>
                <a:ext cx="10515600" cy="5368552"/>
              </a:xfrm>
              <a:blipFill>
                <a:blip r:embed="rId2"/>
                <a:stretch>
                  <a:fillRect l="-1043" t="-1816"/>
                </a:stretch>
              </a:blipFill>
            </p:spPr>
            <p:txBody>
              <a:bodyPr/>
              <a:lstStyle/>
              <a:p>
                <a:r>
                  <a:rPr lang="en-US">
                    <a:noFill/>
                  </a:rPr>
                  <a:t> </a:t>
                </a:r>
              </a:p>
            </p:txBody>
          </p:sp>
        </mc:Fallback>
      </mc:AlternateContent>
    </p:spTree>
    <p:extLst>
      <p:ext uri="{BB962C8B-B14F-4D97-AF65-F5344CB8AC3E}">
        <p14:creationId xmlns:p14="http://schemas.microsoft.com/office/powerpoint/2010/main" val="497984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314"/>
            <a:ext cx="10515600" cy="1325563"/>
          </a:xfrm>
        </p:spPr>
        <p:txBody>
          <a:bodyPr/>
          <a:lstStyle/>
          <a:p>
            <a:r>
              <a:rPr lang="en-US" b="1" dirty="0" smtClean="0"/>
              <a:t>Topological Sorting Algorithm and Its Runtime</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latin typeface="Consolas" panose="020B0609020204030204" pitchFamily="49" charset="0"/>
                    <a:cs typeface="Consolas" panose="020B0609020204030204" pitchFamily="49" charset="0"/>
                  </a:rPr>
                  <a:t>Topological-Sort(</a:t>
                </a:r>
                <a14:m>
                  <m:oMath xmlns:m="http://schemas.openxmlformats.org/officeDocument/2006/math">
                    <m:r>
                      <a:rPr lang="en-US" i="1" dirty="0" smtClean="0">
                        <a:latin typeface="Cambria Math" panose="02040503050406030204" pitchFamily="18" charset="0"/>
                        <a:cs typeface="Consolas" panose="020B0609020204030204" pitchFamily="49" charset="0"/>
                      </a:rPr>
                      <m:t>𝐺</m:t>
                    </m:r>
                  </m:oMath>
                </a14:m>
                <a:r>
                  <a:rPr lang="en-US" dirty="0" smtClean="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Call DFS(</a:t>
                </a:r>
                <a14:m>
                  <m:oMath xmlns:m="http://schemas.openxmlformats.org/officeDocument/2006/math">
                    <m:r>
                      <a:rPr lang="en-US" i="1" dirty="0" smtClean="0">
                        <a:latin typeface="Cambria Math" panose="02040503050406030204" pitchFamily="18" charset="0"/>
                        <a:cs typeface="Consolas" panose="020B0609020204030204" pitchFamily="49" charset="0"/>
                      </a:rPr>
                      <m:t>𝐺</m:t>
                    </m:r>
                  </m:oMath>
                </a14:m>
                <a:r>
                  <a:rPr lang="en-US" dirty="0" smtClean="0">
                    <a:latin typeface="Consolas" panose="020B0609020204030204" pitchFamily="49" charset="0"/>
                    <a:cs typeface="Consolas" panose="020B0609020204030204" pitchFamily="49" charset="0"/>
                  </a:rPr>
                  <a:t>) to compute the finish time for each </a:t>
                </a:r>
                <a14:m>
                  <m:oMath xmlns:m="http://schemas.openxmlformats.org/officeDocument/2006/math">
                    <m:r>
                      <a:rPr lang="en-US" b="0" i="1" smtClean="0">
                        <a:latin typeface="Cambria Math" panose="02040503050406030204" pitchFamily="18" charset="0"/>
                        <a:cs typeface="Consolas" panose="020B0609020204030204" pitchFamily="49" charset="0"/>
                      </a:rPr>
                      <m:t>𝑣</m:t>
                    </m:r>
                  </m:oMath>
                </a14:m>
                <a:endParaRPr lang="en-US" b="0" dirty="0" smtClean="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t>  as </a:t>
                </a:r>
                <a:r>
                  <a:rPr lang="en-US" dirty="0"/>
                  <a:t>each vertex is finished, </a:t>
                </a:r>
                <a:r>
                  <a:rPr lang="en-US" dirty="0" smtClean="0"/>
                  <a:t>push it onto a stack</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a:t>
                </a:r>
                <a:r>
                  <a:rPr lang="en-US" dirty="0" smtClean="0">
                    <a:latin typeface="Consolas" panose="020B0609020204030204" pitchFamily="49" charset="0"/>
                    <a:cs typeface="Consolas" panose="020B0609020204030204" pitchFamily="49" charset="0"/>
                  </a:rPr>
                  <a:t> the stack</a:t>
                </a:r>
              </a:p>
              <a:p>
                <a:endParaRPr lang="en-US" dirty="0">
                  <a:latin typeface="Consolas" panose="020B0609020204030204" pitchFamily="49" charset="0"/>
                  <a:cs typeface="Consolas" panose="020B0609020204030204" pitchFamily="49" charset="0"/>
                </a:endParaRPr>
              </a:p>
              <a:p>
                <a:r>
                  <a:rPr lang="en-US" dirty="0" smtClean="0">
                    <a:cs typeface="Consolas" panose="020B0609020204030204" pitchFamily="49" charset="0"/>
                  </a:rPr>
                  <a:t>Its very obvious that the algorithm runs in </a:t>
                </a:r>
                <a14:m>
                  <m:oMath xmlns:m="http://schemas.openxmlformats.org/officeDocument/2006/math">
                    <m:r>
                      <a:rPr lang="en-US" b="0" i="1" smtClean="0">
                        <a:latin typeface="Cambria Math" panose="02040503050406030204" pitchFamily="18" charset="0"/>
                        <a:cs typeface="Consolas" panose="020B0609020204030204" pitchFamily="49" charset="0"/>
                      </a:rPr>
                      <m:t>𝑂</m:t>
                    </m:r>
                    <m:d>
                      <m:dPr>
                        <m:ctrlPr>
                          <a:rPr lang="en-US" b="0" i="1" smtClean="0">
                            <a:latin typeface="Cambria Math" panose="02040503050406030204" pitchFamily="18" charset="0"/>
                            <a:cs typeface="Consolas" panose="020B0609020204030204" pitchFamily="49" charset="0"/>
                          </a:rPr>
                        </m:ctrlPr>
                      </m:dPr>
                      <m:e>
                        <m:r>
                          <a:rPr lang="en-US" b="0" i="1" smtClean="0">
                            <a:latin typeface="Cambria Math" panose="02040503050406030204" pitchFamily="18" charset="0"/>
                            <a:cs typeface="Consolas" panose="020B0609020204030204" pitchFamily="49" charset="0"/>
                          </a:rPr>
                          <m:t>𝑉</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𝐸</m:t>
                        </m:r>
                      </m:e>
                    </m:d>
                    <m:r>
                      <a:rPr lang="en-US" b="0" i="0" smtClean="0">
                        <a:latin typeface="Cambria Math" panose="02040503050406030204" pitchFamily="18" charset="0"/>
                        <a:cs typeface="Consolas" panose="020B0609020204030204" pitchFamily="49" charset="0"/>
                      </a:rPr>
                      <m:t>.</m:t>
                    </m:r>
                  </m:oMath>
                </a14:m>
                <a:endParaRPr lang="en-US" dirty="0">
                  <a:latin typeface="Consolas" panose="020B0609020204030204" pitchFamily="49" charset="0"/>
                  <a:cs typeface="Consolas" panose="020B0609020204030204"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3340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Few Notes About The Runtime Analysis of Graph Algorithms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usually measure the asymptotic runtime of graph algorithms in term of the “size” of the graph.</a:t>
                </a:r>
              </a:p>
              <a:p>
                <a:r>
                  <a:rPr lang="en-US" dirty="0" smtClean="0"/>
                  <a:t>Since any graph(directed or undirected) has two elements </a:t>
                </a:r>
                <a14:m>
                  <m:oMath xmlns:m="http://schemas.openxmlformats.org/officeDocument/2006/math">
                    <m:r>
                      <a:rPr lang="en-US" b="0" i="1" smtClean="0">
                        <a:latin typeface="Cambria Math" panose="02040503050406030204" pitchFamily="18" charset="0"/>
                      </a:rPr>
                      <m:t>𝑉</m:t>
                    </m:r>
                  </m:oMath>
                </a14:m>
                <a:r>
                  <a:rPr lang="en-US" dirty="0" smtClean="0"/>
                  <a:t> and </a:t>
                </a:r>
                <a14:m>
                  <m:oMath xmlns:m="http://schemas.openxmlformats.org/officeDocument/2006/math">
                    <m:r>
                      <a:rPr lang="en-US" b="0" i="1" smtClean="0">
                        <a:latin typeface="Cambria Math" panose="02040503050406030204" pitchFamily="18" charset="0"/>
                      </a:rPr>
                      <m:t>𝐸</m:t>
                    </m:r>
                  </m:oMath>
                </a14:m>
                <a:r>
                  <a:rPr lang="en-US" dirty="0" smtClean="0"/>
                  <a:t> which represents the set of all vertices and edges respectively.</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represents the number or “size” of vertices and edges respectively.</a:t>
                </a:r>
              </a:p>
              <a:p>
                <a:r>
                  <a:rPr lang="en-US" dirty="0" smtClean="0"/>
                  <a:t>So we try two measure the runtime of graph algorithms both in terms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143849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02659"/>
          </a:xfrm>
        </p:spPr>
        <p:txBody>
          <a:bodyPr>
            <a:normAutofit fontScale="90000"/>
          </a:bodyPr>
          <a:lstStyle/>
          <a:p>
            <a:r>
              <a:rPr lang="en-US" b="1" dirty="0" smtClean="0"/>
              <a:t>Representation of Graphs in Computer Memory</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39824"/>
                <a:ext cx="10515600" cy="5718175"/>
              </a:xfrm>
            </p:spPr>
            <p:txBody>
              <a:bodyPr>
                <a:normAutofit lnSpcReduction="10000"/>
              </a:bodyPr>
              <a:lstStyle/>
              <a:p>
                <a:r>
                  <a:rPr lang="en-US" dirty="0" smtClean="0"/>
                  <a:t>We can chose between two standard ways to represent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endParaRPr lang="en-US" dirty="0" smtClean="0"/>
              </a:p>
              <a:p>
                <a:pPr marL="514350" indent="-514350">
                  <a:buFont typeface="+mj-lt"/>
                  <a:buAutoNum type="arabicPeriod"/>
                </a:pPr>
                <a:r>
                  <a:rPr lang="en-US" b="1" dirty="0" smtClean="0"/>
                  <a:t>Adjacency list: </a:t>
                </a:r>
                <a:r>
                  <a:rPr lang="en-US" dirty="0" smtClean="0"/>
                  <a:t>in this representation for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there is an array of linked list to which we would refer to as </a:t>
                </a:r>
                <a14:m>
                  <m:oMath xmlns:m="http://schemas.openxmlformats.org/officeDocument/2006/math">
                    <m:r>
                      <a:rPr lang="en-US" b="0" i="1" smtClean="0">
                        <a:latin typeface="Cambria Math" panose="02040503050406030204" pitchFamily="18" charset="0"/>
                      </a:rPr>
                      <m:t>𝐴𝑑𝑗</m:t>
                    </m:r>
                  </m:oMath>
                </a14:m>
                <a:r>
                  <a:rPr lang="en-US" dirty="0" smtClean="0"/>
                  <a:t> of size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For each vertex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smtClean="0"/>
                  <a:t> the adjacency list </a:t>
                </a:r>
                <a14:m>
                  <m:oMath xmlns:m="http://schemas.openxmlformats.org/officeDocument/2006/math">
                    <m:r>
                      <a:rPr lang="en-US" b="0" i="1" smtClean="0">
                        <a:latin typeface="Cambria Math" panose="02040503050406030204" pitchFamily="18" charset="0"/>
                      </a:rPr>
                      <m:t>𝐴𝑑𝑗</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smtClean="0"/>
                  <a:t> contains all the vertices </a:t>
                </a:r>
                <a14:m>
                  <m:oMath xmlns:m="http://schemas.openxmlformats.org/officeDocument/2006/math">
                    <m:r>
                      <a:rPr lang="en-US" b="0" i="1" smtClean="0">
                        <a:latin typeface="Cambria Math" panose="02040503050406030204" pitchFamily="18" charset="0"/>
                      </a:rPr>
                      <m:t>𝑣</m:t>
                    </m:r>
                  </m:oMath>
                </a14:m>
                <a:r>
                  <a:rPr lang="en-US" dirty="0" smtClean="0"/>
                  <a:t> such that there is 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smtClean="0"/>
                  <a:t>. Since the array </a:t>
                </a:r>
                <a14:m>
                  <m:oMath xmlns:m="http://schemas.openxmlformats.org/officeDocument/2006/math">
                    <m:r>
                      <a:rPr lang="en-US" b="0" i="1" smtClean="0">
                        <a:latin typeface="Cambria Math" panose="02040503050406030204" pitchFamily="18" charset="0"/>
                      </a:rPr>
                      <m:t>𝐴𝑑𝑗</m:t>
                    </m:r>
                  </m:oMath>
                </a14:m>
                <a:r>
                  <a:rPr lang="en-US" dirty="0" smtClean="0"/>
                  <a:t> represents the edges of a graph, in pseudocode we would refer to it as an attribute of the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oMath>
                </a14:m>
                <a:r>
                  <a:rPr lang="en-US" dirty="0" smtClean="0"/>
                  <a:t> For example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𝐴𝑑𝑗</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smtClean="0"/>
                  <a:t> would represent the adjacency list of the vertex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smtClean="0"/>
                  <a:t> of the graph </a:t>
                </a:r>
                <a14:m>
                  <m:oMath xmlns:m="http://schemas.openxmlformats.org/officeDocument/2006/math">
                    <m:r>
                      <a:rPr lang="en-US" b="0" i="1" smtClean="0">
                        <a:latin typeface="Cambria Math" panose="02040503050406030204" pitchFamily="18" charset="0"/>
                      </a:rPr>
                      <m:t>𝐺</m:t>
                    </m:r>
                  </m:oMath>
                </a14:m>
                <a:r>
                  <a:rPr lang="en-US" dirty="0" smtClean="0"/>
                  <a:t>. We can readily adopt this representation to represent weighted graphs. For example let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be a weighted graph with weight function </a:t>
                </a:r>
                <a14:m>
                  <m:oMath xmlns:m="http://schemas.openxmlformats.org/officeDocument/2006/math">
                    <m:r>
                      <a:rPr lang="en-US" b="0" i="1" smtClean="0">
                        <a:latin typeface="Cambria Math" panose="02040503050406030204" pitchFamily="18" charset="0"/>
                      </a:rPr>
                      <m:t>𝑤</m:t>
                    </m:r>
                    <m:r>
                      <a:rPr lang="en-US" b="0" i="0" smtClean="0">
                        <a:latin typeface="Cambria Math" panose="02040503050406030204" pitchFamily="18" charset="0"/>
                      </a:rPr>
                      <m:t>(</m:t>
                    </m:r>
                    <m:r>
                      <m:rPr>
                        <m:sty m:val="p"/>
                      </m:rPr>
                      <a:rPr lang="en-US" b="0" i="0" smtClean="0">
                        <a:latin typeface="Cambria Math" panose="02040503050406030204" pitchFamily="18" charset="0"/>
                      </a:rPr>
                      <m:t>u</m:t>
                    </m:r>
                    <m:r>
                      <a:rPr lang="en-US" b="0" i="0" smtClean="0">
                        <a:latin typeface="Cambria Math" panose="02040503050406030204" pitchFamily="18" charset="0"/>
                      </a:rPr>
                      <m:t>, </m:t>
                    </m:r>
                    <m:r>
                      <m:rPr>
                        <m:sty m:val="p"/>
                      </m:rPr>
                      <a:rPr lang="en-US" b="0" i="0" smtClean="0">
                        <a:latin typeface="Cambria Math" panose="02040503050406030204" pitchFamily="18" charset="0"/>
                      </a:rPr>
                      <m:t>v</m:t>
                    </m:r>
                    <m:r>
                      <a:rPr lang="en-US" b="0" i="0" smtClean="0">
                        <a:latin typeface="Cambria Math" panose="02040503050406030204" pitchFamily="18" charset="0"/>
                      </a:rPr>
                      <m:t>)</m:t>
                    </m:r>
                  </m:oMath>
                </a14:m>
                <a:r>
                  <a:rPr lang="en-US" dirty="0" smtClean="0"/>
                  <a:t> we can easily store the weight value in the vertex </a:t>
                </a:r>
                <a14:m>
                  <m:oMath xmlns:m="http://schemas.openxmlformats.org/officeDocument/2006/math">
                    <m:r>
                      <a:rPr lang="en-US" b="0" i="1" smtClean="0">
                        <a:latin typeface="Cambria Math" panose="02040503050406030204" pitchFamily="18" charset="0"/>
                      </a:rPr>
                      <m:t>𝑣</m:t>
                    </m:r>
                  </m:oMath>
                </a14:m>
                <a:r>
                  <a:rPr lang="en-US" dirty="0" smtClean="0"/>
                  <a:t> for </a:t>
                </a:r>
                <a14:m>
                  <m:oMath xmlns:m="http://schemas.openxmlformats.org/officeDocument/2006/math">
                    <m:r>
                      <a:rPr lang="en-US" b="0" i="1" smtClean="0">
                        <a:latin typeface="Cambria Math" panose="02040503050406030204" pitchFamily="18" charset="0"/>
                      </a:rPr>
                      <m:t>𝑢</m:t>
                    </m:r>
                  </m:oMath>
                </a14:m>
                <a:r>
                  <a:rPr lang="en-US" dirty="0" smtClean="0"/>
                  <a:t>’s adjacency list. A potential disadvantage of this representation is that, there no quick way of telling </a:t>
                </a:r>
                <a:r>
                  <a:rPr lang="en-US" dirty="0" err="1" smtClean="0"/>
                  <a:t>wheither</a:t>
                </a:r>
                <a:r>
                  <a:rPr lang="en-US" dirty="0" smtClean="0"/>
                  <a:t> 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smtClean="0"/>
                  <a:t> is in the graph.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39824"/>
                <a:ext cx="10515600" cy="5718175"/>
              </a:xfrm>
              <a:blipFill>
                <a:blip r:embed="rId2"/>
                <a:stretch>
                  <a:fillRect l="-1217" t="-2452" r="-1623"/>
                </a:stretch>
              </a:blipFill>
            </p:spPr>
            <p:txBody>
              <a:bodyPr/>
              <a:lstStyle/>
              <a:p>
                <a:r>
                  <a:rPr lang="en-US">
                    <a:noFill/>
                  </a:rPr>
                  <a:t> </a:t>
                </a:r>
              </a:p>
            </p:txBody>
          </p:sp>
        </mc:Fallback>
      </mc:AlternateContent>
    </p:spTree>
    <p:extLst>
      <p:ext uri="{BB962C8B-B14F-4D97-AF65-F5344CB8AC3E}">
        <p14:creationId xmlns:p14="http://schemas.microsoft.com/office/powerpoint/2010/main" val="17748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69894"/>
          </a:xfrm>
        </p:spPr>
        <p:txBody>
          <a:bodyPr>
            <a:normAutofit fontScale="90000"/>
          </a:bodyPr>
          <a:lstStyle/>
          <a:p>
            <a:r>
              <a:rPr lang="en-US" b="1" dirty="0"/>
              <a:t>Representation of Graphs in Computer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69894"/>
                <a:ext cx="10515600" cy="5688105"/>
              </a:xfrm>
            </p:spPr>
            <p:txBody>
              <a:bodyPr/>
              <a:lstStyle/>
              <a:p>
                <a:pPr marL="514350" indent="-514350">
                  <a:buFont typeface="+mj-lt"/>
                  <a:buAutoNum type="arabicPeriod"/>
                </a:pPr>
                <a:r>
                  <a:rPr lang="en-US" b="1" dirty="0" smtClean="0"/>
                  <a:t>Adjacency Matrix</a:t>
                </a:r>
                <a:r>
                  <a:rPr lang="en-US" dirty="0" smtClean="0"/>
                  <a:t>: for this representation of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𝐸</m:t>
                        </m:r>
                      </m:e>
                    </m:d>
                  </m:oMath>
                </a14:m>
                <a:r>
                  <a:rPr lang="en-US" dirty="0" smtClean="0"/>
                  <a:t> the adjacency matrix representation of this graph consists of a matrix of size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a14:m>
                <a:r>
                  <a:rPr lang="en-US" dirty="0" smtClean="0"/>
                  <a:t> which we would call </a:t>
                </a:r>
                <a14:m>
                  <m:oMath xmlns:m="http://schemas.openxmlformats.org/officeDocument/2006/math">
                    <m:r>
                      <a:rPr lang="en-US" b="0" i="1" smtClean="0">
                        <a:latin typeface="Cambria Math" panose="02040503050406030204" pitchFamily="18" charset="0"/>
                      </a:rPr>
                      <m:t>𝐴</m:t>
                    </m:r>
                  </m:oMath>
                </a14:m>
                <a:r>
                  <a:rPr lang="en-US" dirty="0" smtClean="0"/>
                  <a:t>.</a:t>
                </a:r>
              </a:p>
              <a:p>
                <a:pPr marL="0" indent="0">
                  <a:buNone/>
                </a:pPr>
                <a:r>
                  <a:rPr lang="en-US" dirty="0"/>
                  <a:t> </a:t>
                </a:r>
                <a:r>
                  <a:rPr lang="en-US" dirty="0" smtClean="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r>
                  <a:rPr lang="en-US" dirty="0" smtClean="0"/>
                  <a:t>, such that</a:t>
                </a:r>
              </a:p>
              <a:p>
                <a:pPr marL="0" indent="0">
                  <a:buNone/>
                </a:pPr>
                <a:r>
                  <a:rPr lang="en-US" dirty="0"/>
                  <a:t> </a:t>
                </a:r>
                <a:r>
                  <a:rPr lang="en-US" dirty="0" smtClean="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endParaRPr lang="en-US" b="0" dirty="0" smtClean="0"/>
              </a:p>
              <a:p>
                <a:pPr marL="457200" lvl="1" indent="0">
                  <a:buNone/>
                </a:pPr>
                <a:r>
                  <a:rPr lang="en-US" sz="2800" dirty="0" smtClean="0"/>
                  <a:t>Like adjacency list we can use it for representation of weighted graph by replacing </a:t>
                </a:r>
                <a14:m>
                  <m:oMath xmlns:m="http://schemas.openxmlformats.org/officeDocument/2006/math">
                    <m:r>
                      <a:rPr lang="en-US" sz="2800" b="0" i="1" smtClean="0">
                        <a:latin typeface="Cambria Math" panose="02040503050406030204" pitchFamily="18" charset="0"/>
                      </a:rPr>
                      <m:t>1</m:t>
                    </m:r>
                  </m:oMath>
                </a14:m>
                <a:r>
                  <a:rPr lang="en-US" sz="2800" dirty="0" smtClean="0"/>
                  <a:t> with </a:t>
                </a:r>
                <a14:m>
                  <m:oMath xmlns:m="http://schemas.openxmlformats.org/officeDocument/2006/math">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m:t>
                    </m:r>
                  </m:oMath>
                </a14:m>
                <a:r>
                  <a:rPr lang="en-US" sz="2800" dirty="0" smtClean="0"/>
                  <a:t> and </a:t>
                </a:r>
                <a14:m>
                  <m:oMath xmlns:m="http://schemas.openxmlformats.org/officeDocument/2006/math">
                    <m:r>
                      <a:rPr lang="en-US" sz="2800" b="0" i="1" smtClean="0">
                        <a:latin typeface="Cambria Math" panose="02040503050406030204" pitchFamily="18" charset="0"/>
                      </a:rPr>
                      <m:t>0</m:t>
                    </m:r>
                  </m:oMath>
                </a14:m>
                <a:r>
                  <a:rPr lang="en-US" sz="2800" dirty="0" smtClean="0"/>
                  <a:t> or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a:t>
                </a:r>
                <a:endParaRPr lang="en-US" dirty="0"/>
              </a:p>
              <a:p>
                <a:pPr marL="457200" lvl="1" indent="0">
                  <a:buNone/>
                </a:pPr>
                <a:endParaRPr lang="en-US" sz="2800" dirty="0" smtClean="0"/>
              </a:p>
              <a:p>
                <a:pPr marL="457200" lvl="1" indent="0">
                  <a:buNone/>
                </a:pPr>
                <a:r>
                  <a:rPr lang="en-US" sz="2800" dirty="0" smtClean="0"/>
                  <a:t>Another special kind of representation is often desired called the edge list when we want to process the graph based on the edge rather than vertices(more on this when we will study spanning tree)</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69894"/>
                <a:ext cx="10515600" cy="5688105"/>
              </a:xfrm>
              <a:blipFill>
                <a:blip r:embed="rId2"/>
                <a:stretch>
                  <a:fillRect l="-1217" t="-1929" r="-1623"/>
                </a:stretch>
              </a:blipFill>
            </p:spPr>
            <p:txBody>
              <a:bodyPr/>
              <a:lstStyle/>
              <a:p>
                <a:r>
                  <a:rPr lang="en-US">
                    <a:noFill/>
                  </a:rPr>
                  <a:t> </a:t>
                </a:r>
              </a:p>
            </p:txBody>
          </p:sp>
        </mc:Fallback>
      </mc:AlternateContent>
    </p:spTree>
    <p:extLst>
      <p:ext uri="{BB962C8B-B14F-4D97-AF65-F5344CB8AC3E}">
        <p14:creationId xmlns:p14="http://schemas.microsoft.com/office/powerpoint/2010/main" val="361243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When to Use Which Representation</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9282"/>
                <a:ext cx="10515600" cy="5508718"/>
              </a:xfrm>
            </p:spPr>
            <p:txBody>
              <a:bodyPr/>
              <a:lstStyle/>
              <a:p>
                <a:r>
                  <a:rPr lang="en-US" dirty="0" smtClean="0"/>
                  <a:t>When we have a sparse graph, that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is much less than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𝑉</m:t>
                        </m:r>
                      </m:e>
                    </m:d>
                  </m:oMath>
                </a14:m>
                <a:r>
                  <a:rPr lang="en-US" dirty="0" smtClean="0"/>
                  <a:t>, we will use the adjacency list. Most of the algorithms in this course will assume that the graph is represented in adjacency list form.</a:t>
                </a:r>
              </a:p>
              <a:p>
                <a:r>
                  <a:rPr lang="en-US" dirty="0" smtClean="0"/>
                  <a:t>If the graph is dense, that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close to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𝑉</m:t>
                        </m:r>
                      </m:e>
                    </m:d>
                  </m:oMath>
                </a14:m>
                <a:r>
                  <a:rPr lang="en-US" dirty="0" smtClean="0"/>
                  <a:t>, we would chose the adjacency matrix representation. Because this way most of the entries of our matrix will be utilized. Moreover we can quickly tell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9282"/>
                <a:ext cx="10515600" cy="5508718"/>
              </a:xfrm>
              <a:blipFill>
                <a:blip r:embed="rId2"/>
                <a:stretch>
                  <a:fillRect l="-1043" t="-1770"/>
                </a:stretch>
              </a:blipFill>
            </p:spPr>
            <p:txBody>
              <a:bodyPr/>
              <a:lstStyle/>
              <a:p>
                <a:r>
                  <a:rPr lang="en-US">
                    <a:noFill/>
                  </a:rPr>
                  <a:t> </a:t>
                </a:r>
              </a:p>
            </p:txBody>
          </p:sp>
        </mc:Fallback>
      </mc:AlternateContent>
    </p:spTree>
    <p:extLst>
      <p:ext uri="{BB962C8B-B14F-4D97-AF65-F5344CB8AC3E}">
        <p14:creationId xmlns:p14="http://schemas.microsoft.com/office/powerpoint/2010/main" val="149282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282388"/>
            <a:ext cx="10744199" cy="6293223"/>
          </a:xfrm>
          <a:prstGeom prst="rect">
            <a:avLst/>
          </a:prstGeom>
        </p:spPr>
      </p:pic>
    </p:spTree>
    <p:extLst>
      <p:ext uri="{BB962C8B-B14F-4D97-AF65-F5344CB8AC3E}">
        <p14:creationId xmlns:p14="http://schemas.microsoft.com/office/powerpoint/2010/main" val="330590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90"/>
            <a:ext cx="10515600" cy="1325563"/>
          </a:xfrm>
        </p:spPr>
        <p:txBody>
          <a:bodyPr/>
          <a:lstStyle/>
          <a:p>
            <a:r>
              <a:rPr lang="en-US" b="1" dirty="0" smtClean="0"/>
              <a:t>Representing Attributes in 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2360"/>
                <a:ext cx="10515600" cy="5385640"/>
              </a:xfrm>
            </p:spPr>
            <p:txBody>
              <a:bodyPr/>
              <a:lstStyle/>
              <a:p>
                <a:r>
                  <a:rPr lang="en-US" dirty="0" smtClean="0"/>
                  <a:t>Most algorithms that operates on graphs needs to store some additional information in vertices and or edges.</a:t>
                </a:r>
              </a:p>
              <a:p>
                <a:r>
                  <a:rPr lang="en-US" dirty="0" smtClean="0"/>
                  <a:t>We refer to such attribute using the standard dot operator for example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smtClean="0"/>
                  <a:t> refers to the attribute </a:t>
                </a:r>
                <a14:m>
                  <m:oMath xmlns:m="http://schemas.openxmlformats.org/officeDocument/2006/math">
                    <m:r>
                      <a:rPr lang="en-US" b="0" i="1" smtClean="0">
                        <a:latin typeface="Cambria Math" panose="02040503050406030204" pitchFamily="18" charset="0"/>
                      </a:rPr>
                      <m:t>𝑑</m:t>
                    </m:r>
                  </m:oMath>
                </a14:m>
                <a:r>
                  <a:rPr lang="en-US" dirty="0" smtClean="0"/>
                  <a:t> of the vertex </a:t>
                </a:r>
                <a14:m>
                  <m:oMath xmlns:m="http://schemas.openxmlformats.org/officeDocument/2006/math">
                    <m:r>
                      <a:rPr lang="en-US" b="0" i="1" smtClean="0">
                        <a:latin typeface="Cambria Math" panose="02040503050406030204" pitchFamily="18" charset="0"/>
                      </a:rPr>
                      <m:t>𝑣</m:t>
                    </m:r>
                  </m:oMath>
                </a14:m>
                <a:r>
                  <a:rPr lang="en-US" dirty="0" smtClean="0"/>
                  <a:t>.</a:t>
                </a:r>
              </a:p>
              <a:p>
                <a:r>
                  <a:rPr lang="en-US" dirty="0" smtClean="0"/>
                  <a:t>Similarly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𝑓</m:t>
                    </m:r>
                  </m:oMath>
                </a14:m>
                <a:r>
                  <a:rPr lang="en-US" dirty="0" smtClean="0"/>
                  <a:t> will represent the attribute </a:t>
                </a:r>
                <a14:m>
                  <m:oMath xmlns:m="http://schemas.openxmlformats.org/officeDocument/2006/math">
                    <m:r>
                      <a:rPr lang="en-US" b="0" i="1" smtClean="0">
                        <a:latin typeface="Cambria Math" panose="02040503050406030204" pitchFamily="18" charset="0"/>
                      </a:rPr>
                      <m:t>𝑓</m:t>
                    </m:r>
                  </m:oMath>
                </a14:m>
                <a:r>
                  <a:rPr lang="en-US" dirty="0" smtClean="0"/>
                  <a:t>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2360"/>
                <a:ext cx="10515600" cy="5385640"/>
              </a:xfrm>
              <a:blipFill>
                <a:blip r:embed="rId2"/>
                <a:stretch>
                  <a:fillRect l="-1043" t="-1925"/>
                </a:stretch>
              </a:blipFill>
            </p:spPr>
            <p:txBody>
              <a:bodyPr/>
              <a:lstStyle/>
              <a:p>
                <a:r>
                  <a:rPr lang="en-US">
                    <a:noFill/>
                  </a:rPr>
                  <a:t> </a:t>
                </a:r>
              </a:p>
            </p:txBody>
          </p:sp>
        </mc:Fallback>
      </mc:AlternateContent>
    </p:spTree>
    <p:extLst>
      <p:ext uri="{BB962C8B-B14F-4D97-AF65-F5344CB8AC3E}">
        <p14:creationId xmlns:p14="http://schemas.microsoft.com/office/powerpoint/2010/main" val="62499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The Breadth First Search Algorithm(BFS)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93613"/>
                <a:ext cx="10515600" cy="5422340"/>
              </a:xfrm>
            </p:spPr>
            <p:txBody>
              <a:bodyPr>
                <a:normAutofit lnSpcReduction="10000"/>
              </a:bodyPr>
              <a:lstStyle/>
              <a:p>
                <a:r>
                  <a:rPr lang="en-US" dirty="0" smtClean="0"/>
                  <a:t>Given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 </m:t>
                    </m:r>
                  </m:oMath>
                </a14:m>
                <a:r>
                  <a:rPr lang="en-US" dirty="0" smtClean="0"/>
                  <a:t>and a distinguished source vertex </a:t>
                </a:r>
                <a14:m>
                  <m:oMath xmlns:m="http://schemas.openxmlformats.org/officeDocument/2006/math">
                    <m:r>
                      <a:rPr lang="en-US" b="0" i="1" smtClean="0">
                        <a:latin typeface="Cambria Math" panose="02040503050406030204" pitchFamily="18" charset="0"/>
                      </a:rPr>
                      <m:t>𝑠</m:t>
                    </m:r>
                    <m:r>
                      <a:rPr lang="en-US" b="0" i="0" smtClean="0">
                        <a:latin typeface="Cambria Math" panose="02040503050406030204" pitchFamily="18" charset="0"/>
                      </a:rPr>
                      <m:t>, </m:t>
                    </m:r>
                  </m:oMath>
                </a14:m>
                <a:r>
                  <a:rPr lang="en-US" dirty="0" smtClean="0"/>
                  <a:t>BFS systematically explores all the vertices of </a:t>
                </a:r>
                <a14:m>
                  <m:oMath xmlns:m="http://schemas.openxmlformats.org/officeDocument/2006/math">
                    <m:r>
                      <a:rPr lang="en-US" b="0" i="1" smtClean="0">
                        <a:latin typeface="Cambria Math" panose="02040503050406030204" pitchFamily="18" charset="0"/>
                      </a:rPr>
                      <m:t>𝐺</m:t>
                    </m:r>
                  </m:oMath>
                </a14:m>
                <a:r>
                  <a:rPr lang="en-US" dirty="0" smtClean="0"/>
                  <a:t> that are reachable from </a:t>
                </a:r>
                <a14:m>
                  <m:oMath xmlns:m="http://schemas.openxmlformats.org/officeDocument/2006/math">
                    <m:r>
                      <a:rPr lang="en-US" b="0" i="1" smtClean="0">
                        <a:latin typeface="Cambria Math" panose="02040503050406030204" pitchFamily="18" charset="0"/>
                      </a:rPr>
                      <m:t>𝑠</m:t>
                    </m:r>
                  </m:oMath>
                </a14:m>
                <a:r>
                  <a:rPr lang="en-US" dirty="0" smtClean="0"/>
                  <a:t>.</a:t>
                </a:r>
              </a:p>
              <a:p>
                <a:r>
                  <a:rPr lang="en-US" dirty="0" smtClean="0"/>
                  <a:t>It computes the distance, the smallest number of edges form </a:t>
                </a:r>
                <a14:m>
                  <m:oMath xmlns:m="http://schemas.openxmlformats.org/officeDocument/2006/math">
                    <m:r>
                      <a:rPr lang="en-US" b="0" i="1" smtClean="0">
                        <a:latin typeface="Cambria Math" panose="02040503050406030204" pitchFamily="18" charset="0"/>
                      </a:rPr>
                      <m:t>𝑠</m:t>
                    </m:r>
                  </m:oMath>
                </a14:m>
                <a:r>
                  <a:rPr lang="en-US" dirty="0" smtClean="0"/>
                  <a:t> to each vertex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smtClean="0"/>
                  <a:t>.</a:t>
                </a:r>
              </a:p>
              <a:p>
                <a:r>
                  <a:rPr lang="en-US" dirty="0" smtClean="0"/>
                  <a:t>It also produces a BFS tree with root being </a:t>
                </a:r>
                <a14:m>
                  <m:oMath xmlns:m="http://schemas.openxmlformats.org/officeDocument/2006/math">
                    <m:r>
                      <a:rPr lang="en-US" b="0" i="1" smtClean="0">
                        <a:latin typeface="Cambria Math" panose="02040503050406030204" pitchFamily="18" charset="0"/>
                      </a:rPr>
                      <m:t>𝑠</m:t>
                    </m:r>
                  </m:oMath>
                </a14:m>
                <a:r>
                  <a:rPr lang="en-US" dirty="0" smtClean="0"/>
                  <a:t>. In this tree every path from root to any other vertices </a:t>
                </a:r>
                <a14:m>
                  <m:oMath xmlns:m="http://schemas.openxmlformats.org/officeDocument/2006/math">
                    <m:r>
                      <a:rPr lang="en-US" b="0" i="1" smtClean="0">
                        <a:latin typeface="Cambria Math" panose="02040503050406030204" pitchFamily="18" charset="0"/>
                      </a:rPr>
                      <m:t>𝑣</m:t>
                    </m:r>
                  </m:oMath>
                </a14:m>
                <a:r>
                  <a:rPr lang="en-US" dirty="0" smtClean="0"/>
                  <a:t> is the shortest path(unweighted) </a:t>
                </a:r>
                <a:r>
                  <a:rPr lang="en-US" dirty="0" err="1" smtClean="0"/>
                  <a:t>i.e</a:t>
                </a:r>
                <a:r>
                  <a:rPr lang="en-US" dirty="0" smtClean="0"/>
                  <a:t> smallest number of edges required to reach </a:t>
                </a:r>
                <a14:m>
                  <m:oMath xmlns:m="http://schemas.openxmlformats.org/officeDocument/2006/math">
                    <m:r>
                      <a:rPr lang="en-US" b="0" i="1" smtClean="0">
                        <a:latin typeface="Cambria Math" panose="02040503050406030204" pitchFamily="18" charset="0"/>
                      </a:rPr>
                      <m:t>𝑣</m:t>
                    </m:r>
                  </m:oMath>
                </a14:m>
                <a:r>
                  <a:rPr lang="en-US" dirty="0" smtClean="0"/>
                  <a:t> from </a:t>
                </a:r>
                <a14:m>
                  <m:oMath xmlns:m="http://schemas.openxmlformats.org/officeDocument/2006/math">
                    <m:r>
                      <a:rPr lang="en-US" b="0" i="1" smtClean="0">
                        <a:latin typeface="Cambria Math" panose="02040503050406030204" pitchFamily="18" charset="0"/>
                      </a:rPr>
                      <m:t>𝑠</m:t>
                    </m:r>
                  </m:oMath>
                </a14:m>
                <a:r>
                  <a:rPr lang="en-US" dirty="0" smtClean="0"/>
                  <a:t>.</a:t>
                </a:r>
              </a:p>
              <a:p>
                <a:r>
                  <a:rPr lang="en-US" dirty="0" smtClean="0"/>
                  <a:t>BFS is so named because it </a:t>
                </a:r>
                <a:r>
                  <a:rPr lang="en-US" dirty="0"/>
                  <a:t>expands the frontier </a:t>
                </a:r>
                <a:r>
                  <a:rPr lang="en-US" dirty="0" smtClean="0"/>
                  <a:t>between discovered </a:t>
                </a:r>
                <a:r>
                  <a:rPr lang="en-US" dirty="0"/>
                  <a:t>and undiscovered vertices uniformly across the breadth of the </a:t>
                </a:r>
                <a:r>
                  <a:rPr lang="en-US" dirty="0" smtClean="0"/>
                  <a:t>frontier.</a:t>
                </a:r>
              </a:p>
              <a:p>
                <a:r>
                  <a:rPr lang="en-US" dirty="0" smtClean="0"/>
                  <a:t>That is</a:t>
                </a:r>
                <a:r>
                  <a:rPr lang="en-US" dirty="0"/>
                  <a:t>, the algorithm discovers all vertices at distance </a:t>
                </a:r>
                <a14:m>
                  <m:oMath xmlns:m="http://schemas.openxmlformats.org/officeDocument/2006/math">
                    <m:r>
                      <a:rPr lang="en-US" i="1" dirty="0" smtClean="0">
                        <a:latin typeface="Cambria Math" panose="02040503050406030204" pitchFamily="18" charset="0"/>
                      </a:rPr>
                      <m:t>𝑘</m:t>
                    </m:r>
                  </m:oMath>
                </a14:m>
                <a:r>
                  <a:rPr lang="en-US" dirty="0"/>
                  <a:t> from </a:t>
                </a:r>
                <a14:m>
                  <m:oMath xmlns:m="http://schemas.openxmlformats.org/officeDocument/2006/math">
                    <m:r>
                      <a:rPr lang="en-US" i="1" dirty="0" smtClean="0">
                        <a:latin typeface="Cambria Math" panose="02040503050406030204" pitchFamily="18" charset="0"/>
                      </a:rPr>
                      <m:t>𝑠</m:t>
                    </m:r>
                  </m:oMath>
                </a14:m>
                <a:r>
                  <a:rPr lang="en-US" dirty="0"/>
                  <a:t> before discovering </a:t>
                </a:r>
                <a:r>
                  <a:rPr lang="en-US" dirty="0" smtClean="0"/>
                  <a:t>any vertices </a:t>
                </a:r>
                <a:r>
                  <a:rPr lang="en-US" dirty="0"/>
                  <a:t>at distance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smtClean="0"/>
                  <a:t>.</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93613"/>
                <a:ext cx="10515600" cy="5422340"/>
              </a:xfrm>
              <a:blipFill>
                <a:blip r:embed="rId2"/>
                <a:stretch>
                  <a:fillRect l="-1043" t="-2587" r="-1971"/>
                </a:stretch>
              </a:blipFill>
            </p:spPr>
            <p:txBody>
              <a:bodyPr/>
              <a:lstStyle/>
              <a:p>
                <a:r>
                  <a:rPr lang="en-US">
                    <a:noFill/>
                  </a:rPr>
                  <a:t> </a:t>
                </a:r>
              </a:p>
            </p:txBody>
          </p:sp>
        </mc:Fallback>
      </mc:AlternateContent>
    </p:spTree>
    <p:extLst>
      <p:ext uri="{BB962C8B-B14F-4D97-AF65-F5344CB8AC3E}">
        <p14:creationId xmlns:p14="http://schemas.microsoft.com/office/powerpoint/2010/main" val="3504465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74A6BEF49944695A691866FFF2783" ma:contentTypeVersion="2" ma:contentTypeDescription="Create a new document." ma:contentTypeScope="" ma:versionID="ab4eea42cec3be5bf0e33c7fcfef8627">
  <xsd:schema xmlns:xsd="http://www.w3.org/2001/XMLSchema" xmlns:xs="http://www.w3.org/2001/XMLSchema" xmlns:p="http://schemas.microsoft.com/office/2006/metadata/properties" xmlns:ns2="ddad7c78-200c-4a0f-b72a-670a50d0d35d" targetNamespace="http://schemas.microsoft.com/office/2006/metadata/properties" ma:root="true" ma:fieldsID="9e3a370057c3683a263baa8d9dd102f4" ns2:_="">
    <xsd:import namespace="ddad7c78-200c-4a0f-b72a-670a50d0d3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d7c78-200c-4a0f-b72a-670a50d0d3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B28FDC-F7CE-4F33-A830-4E2FD81A1C1B}"/>
</file>

<file path=customXml/itemProps2.xml><?xml version="1.0" encoding="utf-8"?>
<ds:datastoreItem xmlns:ds="http://schemas.openxmlformats.org/officeDocument/2006/customXml" ds:itemID="{B73DC722-8BB9-49F8-802B-82E3A7E670F0}"/>
</file>

<file path=customXml/itemProps3.xml><?xml version="1.0" encoding="utf-8"?>
<ds:datastoreItem xmlns:ds="http://schemas.openxmlformats.org/officeDocument/2006/customXml" ds:itemID="{69ED09A6-F8E3-4D97-926D-F4AA2848E4E2}"/>
</file>

<file path=docProps/app.xml><?xml version="1.0" encoding="utf-8"?>
<Properties xmlns="http://schemas.openxmlformats.org/officeDocument/2006/extended-properties" xmlns:vt="http://schemas.openxmlformats.org/officeDocument/2006/docPropsVTypes">
  <TotalTime>483</TotalTime>
  <Words>1900</Words>
  <Application>Microsoft Office PowerPoint</Application>
  <PresentationFormat>Widescreen</PresentationFormat>
  <Paragraphs>183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Consolas</vt:lpstr>
      <vt:lpstr>Office Theme</vt:lpstr>
      <vt:lpstr>Graph Algorithms-1</vt:lpstr>
      <vt:lpstr>Graphs and Some Terminologies</vt:lpstr>
      <vt:lpstr>A Few Notes About The Runtime Analysis of Graph Algorithms</vt:lpstr>
      <vt:lpstr>Representation of Graphs in Computer Memory</vt:lpstr>
      <vt:lpstr>Representation of Graphs in Computer Memory</vt:lpstr>
      <vt:lpstr>When to Use Which Representation</vt:lpstr>
      <vt:lpstr>PowerPoint Presentation</vt:lpstr>
      <vt:lpstr>Representing Attributes in Graphs</vt:lpstr>
      <vt:lpstr>The Breadth First Search Algorithm(BFS)</vt:lpstr>
      <vt:lpstr>The Breadth First Search Algorithm(BFS)</vt:lpstr>
      <vt:lpstr>The Breadth First Search Algorithm(BFS)</vt:lpstr>
      <vt:lpstr>The BFS Algorithm</vt:lpstr>
      <vt:lpstr>PowerPoint Presentation</vt:lpstr>
      <vt:lpstr>Runtime Analysis</vt:lpstr>
      <vt:lpstr>Some Important Properties of BFS: Shortest Paths</vt:lpstr>
      <vt:lpstr>Some Important Properties of BFS: BFS Tree</vt:lpstr>
      <vt:lpstr>Printing the Paths</vt:lpstr>
      <vt:lpstr>Depth First Search: DFS</vt:lpstr>
      <vt:lpstr>Depth First Search: DFS</vt:lpstr>
      <vt:lpstr>Depth First Search: DFS</vt:lpstr>
      <vt:lpstr>The Algorithm</vt:lpstr>
      <vt:lpstr>PowerPoint Presentation</vt:lpstr>
      <vt:lpstr>Runtime Analysis of DFS</vt:lpstr>
      <vt:lpstr>Classification of Edges Produced by DFS Tree</vt:lpstr>
      <vt:lpstr>Classification of Edges Produced by DFS Tree</vt:lpstr>
      <vt:lpstr>Topological Sort</vt:lpstr>
      <vt:lpstr>PowerPoint Presentation</vt:lpstr>
      <vt:lpstr>On The Previous Example</vt:lpstr>
      <vt:lpstr>Topological Sorting Algorithm and Its Runtime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Md. Golam Shahriar</dc:creator>
  <cp:lastModifiedBy>Golam Shahriar</cp:lastModifiedBy>
  <cp:revision>75</cp:revision>
  <dcterms:created xsi:type="dcterms:W3CDTF">2020-08-13T11:01:52Z</dcterms:created>
  <dcterms:modified xsi:type="dcterms:W3CDTF">2021-12-09T08:44:20Z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0x01010026E74A6BEF49944695A691866FFF2783</vt:lpwstr>
  </property>
</Properties>
</file>