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Helvetica" panose="020B060402020202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76172-6F0A-419E-B99B-1756D15305AA}">
  <a:tblStyle styleId="{77876172-6F0A-419E-B99B-1756D15305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9642" autoAdjust="0"/>
  </p:normalViewPr>
  <p:slideViewPr>
    <p:cSldViewPr>
      <p:cViewPr varScale="1">
        <p:scale>
          <a:sx n="96" d="100"/>
          <a:sy n="96" d="100"/>
        </p:scale>
        <p:origin x="648"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0" y="2038350"/>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latin typeface="Times New Roman" pitchFamily="18" charset="0"/>
                <a:cs typeface="Times New Roman" pitchFamily="18" charset="0"/>
              </a:rPr>
              <a:t>Database Management System</a:t>
            </a:r>
            <a:br>
              <a:rPr lang="en" sz="2800" b="1" dirty="0">
                <a:latin typeface="Times New Roman" pitchFamily="18" charset="0"/>
                <a:cs typeface="Times New Roman" pitchFamily="18" charset="0"/>
              </a:rPr>
            </a:br>
            <a:r>
              <a:rPr lang="en" sz="2800" b="1" dirty="0">
                <a:latin typeface="Times New Roman" pitchFamily="18" charset="0"/>
                <a:cs typeface="Times New Roman" pitchFamily="18" charset="0"/>
              </a:rPr>
              <a:t>Course-code: CSE 313 </a:t>
            </a:r>
            <a:endParaRPr sz="2800" b="1" dirty="0">
              <a:latin typeface="Times New Roman" pitchFamily="18" charset="0"/>
              <a:cs typeface="Times New Roman" pitchFamily="18" charset="0"/>
            </a:endParaRPr>
          </a:p>
        </p:txBody>
      </p:sp>
      <p:sp>
        <p:nvSpPr>
          <p:cNvPr id="86" name="Google Shape;86;p13"/>
          <p:cNvSpPr txBox="1">
            <a:spLocks noGrp="1"/>
          </p:cNvSpPr>
          <p:nvPr>
            <p:ph type="subTitle" idx="1"/>
          </p:nvPr>
        </p:nvSpPr>
        <p:spPr>
          <a:xfrm>
            <a:off x="6477000" y="3943350"/>
            <a:ext cx="2667000" cy="12001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latin typeface="Times New Roman" pitchFamily="18" charset="0"/>
                <a:cs typeface="Times New Roman" pitchFamily="18" charset="0"/>
              </a:rPr>
              <a:t>Prepared By:</a:t>
            </a:r>
          </a:p>
          <a:p>
            <a:pPr marL="0" lvl="0" indent="0" algn="r" rtl="0">
              <a:spcBef>
                <a:spcPts val="0"/>
              </a:spcBef>
              <a:spcAft>
                <a:spcPts val="0"/>
              </a:spcAft>
              <a:buNone/>
            </a:pPr>
            <a:r>
              <a:rPr lang="en" sz="1600" b="1" dirty="0">
                <a:latin typeface="Times New Roman" pitchFamily="18" charset="0"/>
                <a:cs typeface="Times New Roman" pitchFamily="18" charset="0"/>
              </a:rPr>
              <a:t>Sumaia Rahman</a:t>
            </a:r>
          </a:p>
          <a:p>
            <a:pPr marL="0" lvl="0" indent="0" algn="r" rtl="0">
              <a:spcBef>
                <a:spcPts val="0"/>
              </a:spcBef>
              <a:spcAft>
                <a:spcPts val="0"/>
              </a:spcAft>
              <a:buNone/>
            </a:pPr>
            <a:r>
              <a:rPr lang="en" sz="1600" b="1" dirty="0">
                <a:latin typeface="Times New Roman" pitchFamily="18" charset="0"/>
                <a:cs typeface="Times New Roman" pitchFamily="18" charset="0"/>
              </a:rPr>
              <a:t>Lecturer, Dept. </a:t>
            </a:r>
            <a:r>
              <a:rPr lang="en-US" sz="1600" b="1" dirty="0">
                <a:latin typeface="Times New Roman" pitchFamily="18" charset="0"/>
                <a:cs typeface="Times New Roman" pitchFamily="18" charset="0"/>
              </a:rPr>
              <a:t>o</a:t>
            </a:r>
            <a:r>
              <a:rPr lang="en" sz="1600" b="1" dirty="0">
                <a:latin typeface="Times New Roman" pitchFamily="18" charset="0"/>
                <a:cs typeface="Times New Roman" pitchFamily="18" charset="0"/>
              </a:rPr>
              <a:t>f CSE,</a:t>
            </a:r>
          </a:p>
          <a:p>
            <a:pPr marL="0" lvl="0" indent="0" algn="r" rtl="0">
              <a:spcBef>
                <a:spcPts val="0"/>
              </a:spcBef>
              <a:spcAft>
                <a:spcPts val="0"/>
              </a:spcAft>
              <a:buNone/>
            </a:pPr>
            <a:r>
              <a:rPr lang="en" sz="1600" b="1" dirty="0">
                <a:latin typeface="Times New Roman" pitchFamily="18" charset="0"/>
                <a:cs typeface="Times New Roman" pitchFamily="18" charset="0"/>
              </a:rPr>
              <a:t>Varendra University</a:t>
            </a:r>
            <a:endParaRPr sz="1600" b="1">
              <a:latin typeface="Times New Roman" pitchFamily="18" charset="0"/>
              <a:cs typeface="Times New Roman" pitchFamily="18" charset="0"/>
            </a:endParaRPr>
          </a:p>
        </p:txBody>
      </p:sp>
      <p:pic>
        <p:nvPicPr>
          <p:cNvPr id="4" name="Picture 3" descr="VU-Logo.png"/>
          <p:cNvPicPr>
            <a:picLocks noChangeAspect="1"/>
          </p:cNvPicPr>
          <p:nvPr/>
        </p:nvPicPr>
        <p:blipFill>
          <a:blip r:embed="rId3"/>
          <a:stretch>
            <a:fillRect/>
          </a:stretch>
        </p:blipFill>
        <p:spPr>
          <a:xfrm>
            <a:off x="4267200" y="209550"/>
            <a:ext cx="609600" cy="101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4857750"/>
          </a:xfrm>
        </p:spPr>
        <p:txBody>
          <a:bodyPr/>
          <a:lstStyle/>
          <a:p>
            <a:pPr marL="457200" indent="-457200">
              <a:buFont typeface="Wingdings" pitchFamily="2" charset="2"/>
              <a:buChar char="q"/>
            </a:pPr>
            <a:r>
              <a:rPr lang="en-US" sz="2400" dirty="0"/>
              <a:t> </a:t>
            </a:r>
            <a:r>
              <a:rPr lang="en-US" sz="2000" b="1" i="1" dirty="0">
                <a:latin typeface="Times New Roman" pitchFamily="18" charset="0"/>
                <a:cs typeface="Times New Roman" pitchFamily="18" charset="0"/>
              </a:rPr>
              <a:t>What is Database?</a:t>
            </a:r>
            <a:br>
              <a:rPr lang="en-US" sz="2000" b="1" i="1" dirty="0">
                <a:latin typeface="Times New Roman" pitchFamily="18" charset="0"/>
                <a:cs typeface="Times New Roman" pitchFamily="18" charset="0"/>
              </a:rPr>
            </a:br>
            <a:r>
              <a:rPr lang="en-US" sz="1800" dirty="0"/>
              <a:t> A database is a collection of information that is organized so that it can be easily accessed, managed and updated. </a:t>
            </a:r>
            <a:br>
              <a:rPr lang="en-US" sz="1800" dirty="0"/>
            </a:br>
            <a:r>
              <a:rPr lang="en-US" sz="1800" i="1" dirty="0"/>
              <a:t>Most commonly used databases are </a:t>
            </a:r>
            <a:r>
              <a:rPr lang="en-US" sz="1800" b="1" i="1" dirty="0">
                <a:solidFill>
                  <a:srgbClr val="FF0000"/>
                </a:solidFill>
              </a:rPr>
              <a:t>Oracle 12c</a:t>
            </a:r>
            <a:r>
              <a:rPr lang="en-US" sz="1800" i="1" dirty="0"/>
              <a:t>(enterprise database), </a:t>
            </a:r>
            <a:r>
              <a:rPr lang="en-US" sz="1800" b="1" i="1" dirty="0">
                <a:solidFill>
                  <a:srgbClr val="FF0000"/>
                </a:solidFill>
              </a:rPr>
              <a:t>MySQL</a:t>
            </a:r>
            <a:r>
              <a:rPr lang="en-US" sz="1800" i="1" dirty="0"/>
              <a:t> (mostly used for web based application),  </a:t>
            </a:r>
            <a:r>
              <a:rPr lang="en-US" sz="1800" b="1" i="1" dirty="0">
                <a:solidFill>
                  <a:srgbClr val="FF0000"/>
                </a:solidFill>
              </a:rPr>
              <a:t>MongoDB</a:t>
            </a:r>
            <a:r>
              <a:rPr lang="en-US" sz="1800" i="1" dirty="0"/>
              <a:t> (Non RDBMS), </a:t>
            </a:r>
            <a:r>
              <a:rPr lang="en-US" sz="1800" b="1" i="1" dirty="0">
                <a:solidFill>
                  <a:srgbClr val="FF0000"/>
                </a:solidFill>
              </a:rPr>
              <a:t>MariaDB</a:t>
            </a:r>
            <a:r>
              <a:rPr lang="en-US" sz="1800" i="1" dirty="0"/>
              <a:t> (is a fast RDBMS) and so on.</a:t>
            </a:r>
            <a:br>
              <a:rPr lang="en-US" sz="1800" i="1" dirty="0"/>
            </a:br>
            <a:br>
              <a:rPr lang="en-US" sz="1800" i="1" dirty="0"/>
            </a:br>
            <a:r>
              <a:rPr lang="en-US" sz="1800" b="1" i="1" dirty="0"/>
              <a:t>What is DBMS?</a:t>
            </a:r>
            <a:br>
              <a:rPr lang="en-US" sz="1800" b="1" i="1" dirty="0"/>
            </a:br>
            <a:r>
              <a:rPr lang="en-US" sz="1800" dirty="0"/>
              <a:t> A database management system (DBMS) is system software for creating and managing databases. DBMS provides an API between the database and user.</a:t>
            </a:r>
            <a:br>
              <a:rPr lang="en-US" sz="1800" dirty="0"/>
            </a:br>
            <a:endParaRPr lang="en-US" sz="1800" b="1" i="1" dirty="0"/>
          </a:p>
        </p:txBody>
      </p:sp>
      <p:pic>
        <p:nvPicPr>
          <p:cNvPr id="4" name="Picture 3" descr="main-qimg-ee236e230a00c11a90a10c7fd6f33521.png"/>
          <p:cNvPicPr>
            <a:picLocks noChangeAspect="1"/>
          </p:cNvPicPr>
          <p:nvPr/>
        </p:nvPicPr>
        <p:blipFill>
          <a:blip r:embed="rId2"/>
          <a:stretch>
            <a:fillRect/>
          </a:stretch>
        </p:blipFill>
        <p:spPr>
          <a:xfrm>
            <a:off x="3124200" y="3080859"/>
            <a:ext cx="3082931" cy="20626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839200" cy="4876800"/>
          </a:xfrm>
        </p:spPr>
        <p:txBody>
          <a:bodyPr/>
          <a:lstStyle/>
          <a:p>
            <a:pPr>
              <a:buBlip>
                <a:blip r:embed="rId2"/>
              </a:buBlip>
            </a:pPr>
            <a:r>
              <a:rPr lang="en-US" sz="2000" dirty="0"/>
              <a:t> </a:t>
            </a:r>
            <a:r>
              <a:rPr lang="en-US" sz="2000" b="1" dirty="0"/>
              <a:t>What is SQL?</a:t>
            </a:r>
            <a:br>
              <a:rPr lang="en-US" sz="2000" dirty="0"/>
            </a:br>
            <a:r>
              <a:rPr lang="en-US" sz="2000" dirty="0">
                <a:latin typeface="Times New Roman" pitchFamily="18" charset="0"/>
                <a:cs typeface="Times New Roman" pitchFamily="18" charset="0"/>
              </a:rPr>
              <a:t> SQL stands for Structured Query Language which is a very powerful and diverse database language use to storing, manipulating and retrieving data into databases.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SQL is a greater tool with web languages such as PHP, Python, Java, ASP et cetera to build dynamic web applications.</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b="1" dirty="0"/>
              <a:t> Types of SQL Statement </a:t>
            </a:r>
            <a:br>
              <a:rPr lang="en-US" sz="2000" b="1" dirty="0"/>
            </a:br>
            <a:r>
              <a:rPr lang="en-US" sz="2000" b="1" dirty="0"/>
              <a:t>    1. DML </a:t>
            </a:r>
            <a:r>
              <a:rPr lang="en-US" sz="2000" dirty="0"/>
              <a:t>(Data Manipulation Language)</a:t>
            </a:r>
            <a:br>
              <a:rPr lang="en-US" sz="2000" b="1" dirty="0"/>
            </a:br>
            <a:r>
              <a:rPr lang="en-US" sz="2000" b="1" dirty="0"/>
              <a:t>	</a:t>
            </a:r>
            <a:r>
              <a:rPr lang="en-US" sz="2000" b="1" dirty="0">
                <a:sym typeface="Wingdings" pitchFamily="2" charset="2"/>
              </a:rPr>
              <a:t> Select, insert, update, delete etc.</a:t>
            </a:r>
            <a:br>
              <a:rPr lang="en-US" sz="2000" b="1" dirty="0"/>
            </a:br>
            <a:r>
              <a:rPr lang="en-US" sz="2000" b="1" dirty="0"/>
              <a:t>    2. DDL </a:t>
            </a:r>
            <a:r>
              <a:rPr lang="en-US" sz="2000" dirty="0"/>
              <a:t>(Data Definition Language</a:t>
            </a:r>
            <a:r>
              <a:rPr lang="en-US" sz="2000" b="1" dirty="0"/>
              <a:t>)</a:t>
            </a:r>
            <a:br>
              <a:rPr lang="en-US" sz="2000" b="1" dirty="0"/>
            </a:br>
            <a:r>
              <a:rPr lang="en-US" sz="2000" b="1" dirty="0"/>
              <a:t>	</a:t>
            </a:r>
            <a:r>
              <a:rPr lang="en-US" sz="2000" b="1" dirty="0">
                <a:sym typeface="Wingdings" pitchFamily="2" charset="2"/>
              </a:rPr>
              <a:t>create, alter, drop, truncate, rename etc.</a:t>
            </a:r>
            <a:br>
              <a:rPr lang="en-US" sz="2000" b="1" dirty="0"/>
            </a:br>
            <a:r>
              <a:rPr lang="en-US" sz="2000" b="1" dirty="0"/>
              <a:t>    3. DCL </a:t>
            </a:r>
            <a:r>
              <a:rPr lang="en-US" sz="2000" dirty="0"/>
              <a:t>(Data Control Language) </a:t>
            </a:r>
            <a:br>
              <a:rPr lang="en-US" sz="2000" dirty="0"/>
            </a:br>
            <a:r>
              <a:rPr lang="en-US" sz="2000" dirty="0"/>
              <a:t>             </a:t>
            </a:r>
            <a:r>
              <a:rPr lang="en-US" sz="2000" dirty="0">
                <a:sym typeface="Wingdings" pitchFamily="2" charset="2"/>
              </a:rPr>
              <a:t> </a:t>
            </a:r>
            <a:r>
              <a:rPr lang="en-US" sz="2000" b="1" dirty="0">
                <a:sym typeface="Wingdings" pitchFamily="2" charset="2"/>
              </a:rPr>
              <a:t>comment etc.</a:t>
            </a:r>
            <a:endParaRPr lang="en-US" sz="2000" b="1" dirty="0">
              <a:latin typeface="Times New Roman" pitchFamily="18" charset="0"/>
              <a:cs typeface="Times New Roman" pitchFamily="18" charset="0"/>
            </a:endParaRPr>
          </a:p>
        </p:txBody>
      </p:sp>
      <p:pic>
        <p:nvPicPr>
          <p:cNvPr id="4" name="Picture 3" descr="xsql-process-flow.png.pagespeed.ic.lylMV-tZhX.png"/>
          <p:cNvPicPr>
            <a:picLocks noChangeAspect="1"/>
          </p:cNvPicPr>
          <p:nvPr/>
        </p:nvPicPr>
        <p:blipFill>
          <a:blip r:embed="rId3"/>
          <a:stretch>
            <a:fillRect/>
          </a:stretch>
        </p:blipFill>
        <p:spPr>
          <a:xfrm>
            <a:off x="1295400" y="1428750"/>
            <a:ext cx="7510030" cy="28003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pPr eaLnBrk="1" hangingPunct="1">
              <a:lnSpc>
                <a:spcPct val="90000"/>
              </a:lnSpc>
              <a:buFont typeface="Wingdings" pitchFamily="2" charset="2"/>
              <a:buChar char="Ø"/>
              <a:tabLst>
                <a:tab pos="1489075" algn="l"/>
                <a:tab pos="1949450" algn="l"/>
                <a:tab pos="3036888" algn="l"/>
              </a:tabLst>
            </a:pPr>
            <a:r>
              <a:rPr lang="en-US" altLang="en-US" sz="2400" b="1" i="1" dirty="0">
                <a:solidFill>
                  <a:srgbClr val="0070C0"/>
                </a:solidFill>
                <a:latin typeface="Times New Roman" pitchFamily="18" charset="0"/>
                <a:cs typeface="Times New Roman" pitchFamily="18" charset="0"/>
              </a:rPr>
              <a:t>Create Table Construct</a:t>
            </a:r>
            <a:br>
              <a:rPr lang="en-US" altLang="en-US" sz="2400" b="1" i="1" dirty="0">
                <a:latin typeface="Times New Roman" pitchFamily="18" charset="0"/>
                <a:cs typeface="Times New Roman" pitchFamily="18" charset="0"/>
              </a:rPr>
            </a:br>
            <a:br>
              <a:rPr lang="en-US" altLang="en-US" sz="2400" b="1" i="1" dirty="0">
                <a:latin typeface="Times New Roman" pitchFamily="18" charset="0"/>
                <a:cs typeface="Times New Roman" pitchFamily="18" charset="0"/>
              </a:rPr>
            </a:br>
            <a:r>
              <a:rPr lang="en-US" altLang="en-US" sz="2400" b="1" dirty="0">
                <a:latin typeface="Times New Roman" pitchFamily="18" charset="0"/>
                <a:cs typeface="Times New Roman" pitchFamily="18" charset="0"/>
              </a:rPr>
              <a:t>create table </a:t>
            </a:r>
            <a:r>
              <a:rPr lang="en-US" altLang="en-US" sz="2400" b="1" dirty="0" err="1">
                <a:latin typeface="Times New Roman" pitchFamily="18" charset="0"/>
                <a:cs typeface="Times New Roman" pitchFamily="18" charset="0"/>
              </a:rPr>
              <a:t>tableName</a:t>
            </a:r>
            <a:r>
              <a:rPr lang="en-US" altLang="en-US" sz="2400" b="1" dirty="0">
                <a:latin typeface="Times New Roman" pitchFamily="18" charset="0"/>
                <a:cs typeface="Times New Roman" pitchFamily="18" charset="0"/>
              </a:rPr>
              <a:t> (</a:t>
            </a:r>
            <a:r>
              <a:rPr lang="en-US" altLang="en-US" sz="2400" b="1" dirty="0" err="1">
                <a:latin typeface="Times New Roman" pitchFamily="18" charset="0"/>
                <a:cs typeface="Times New Roman" pitchFamily="18" charset="0"/>
              </a:rPr>
              <a:t>columnName</a:t>
            </a:r>
            <a:r>
              <a:rPr lang="en-US" altLang="en-US" sz="2400" b="1" dirty="0">
                <a:latin typeface="Times New Roman" pitchFamily="18" charset="0"/>
                <a:cs typeface="Times New Roman" pitchFamily="18" charset="0"/>
              </a:rPr>
              <a:t>  </a:t>
            </a:r>
            <a:r>
              <a:rPr lang="en-US" altLang="en-US" sz="2400" b="1" dirty="0" err="1">
                <a:latin typeface="Times New Roman" pitchFamily="18" charset="0"/>
                <a:cs typeface="Times New Roman" pitchFamily="18" charset="0"/>
              </a:rPr>
              <a:t>datatype</a:t>
            </a:r>
            <a:r>
              <a:rPr lang="en-US" altLang="en-US" sz="2400" b="1" dirty="0">
                <a:latin typeface="Times New Roman" pitchFamily="18" charset="0"/>
                <a:cs typeface="Times New Roman" pitchFamily="18" charset="0"/>
              </a:rPr>
              <a:t>, </a:t>
            </a:r>
            <a:r>
              <a:rPr lang="en-US" altLang="en-US" sz="2400" b="1" dirty="0" err="1">
                <a:latin typeface="Times New Roman" pitchFamily="18" charset="0"/>
                <a:cs typeface="Times New Roman" pitchFamily="18" charset="0"/>
              </a:rPr>
              <a:t>columnName</a:t>
            </a:r>
            <a:r>
              <a:rPr lang="en-US" altLang="en-US" sz="2400" b="1" dirty="0">
                <a:latin typeface="Times New Roman" pitchFamily="18" charset="0"/>
                <a:cs typeface="Times New Roman" pitchFamily="18" charset="0"/>
              </a:rPr>
              <a:t> </a:t>
            </a:r>
            <a:r>
              <a:rPr lang="en-US" altLang="en-US" sz="2400" b="1" dirty="0" err="1">
                <a:latin typeface="Times New Roman" pitchFamily="18" charset="0"/>
                <a:cs typeface="Times New Roman" pitchFamily="18" charset="0"/>
              </a:rPr>
              <a:t>dataType</a:t>
            </a:r>
            <a:r>
              <a:rPr lang="en-US" altLang="en-US" sz="2400" b="1" dirty="0">
                <a:latin typeface="Times New Roman" pitchFamily="18" charset="0"/>
                <a:cs typeface="Times New Roman" pitchFamily="18" charset="0"/>
              </a:rPr>
              <a:t>)</a:t>
            </a:r>
            <a:br>
              <a:rPr lang="en-US" altLang="en-US" sz="2400" i="1" baseline="-25000" dirty="0">
                <a:latin typeface="Times New Roman" pitchFamily="18" charset="0"/>
                <a:cs typeface="Times New Roman" pitchFamily="18" charset="0"/>
              </a:rPr>
            </a:br>
            <a:br>
              <a:rPr lang="en-US" altLang="en-US" sz="2400" dirty="0">
                <a:latin typeface="Times New Roman" pitchFamily="18" charset="0"/>
                <a:cs typeface="Times New Roman" pitchFamily="18" charset="0"/>
              </a:rPr>
            </a:br>
            <a:r>
              <a:rPr lang="en-US" altLang="en-US" sz="2400" b="1" dirty="0">
                <a:solidFill>
                  <a:srgbClr val="7030A0"/>
                </a:solidFill>
                <a:latin typeface="Times New Roman" pitchFamily="18" charset="0"/>
                <a:cs typeface="Times New Roman" pitchFamily="18" charset="0"/>
              </a:rPr>
              <a:t>Example:</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t>
            </a:r>
            <a:r>
              <a:rPr lang="en-US" altLang="en-US" sz="2400" b="1" dirty="0">
                <a:latin typeface="Times New Roman" pitchFamily="18" charset="0"/>
                <a:cs typeface="Times New Roman" pitchFamily="18" charset="0"/>
              </a:rPr>
              <a:t>create table </a:t>
            </a:r>
            <a:r>
              <a:rPr lang="en-US" altLang="en-US" sz="2400" i="1" dirty="0">
                <a:latin typeface="Times New Roman" pitchFamily="18" charset="0"/>
                <a:cs typeface="Times New Roman" pitchFamily="18" charset="0"/>
              </a:rPr>
              <a:t>branch</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t>
            </a:r>
            <a:r>
              <a:rPr lang="en-US" altLang="en-US" sz="2400" i="1" dirty="0" err="1">
                <a:latin typeface="Times New Roman" pitchFamily="18" charset="0"/>
                <a:cs typeface="Times New Roman" pitchFamily="18" charset="0"/>
              </a:rPr>
              <a:t>branch_name</a:t>
            </a:r>
            <a:r>
              <a:rPr lang="en-US" altLang="en-US" sz="2400" i="1" dirty="0">
                <a:latin typeface="Times New Roman" pitchFamily="18" charset="0"/>
                <a:cs typeface="Times New Roman" pitchFamily="18" charset="0"/>
              </a:rPr>
              <a:t>   </a:t>
            </a:r>
            <a:r>
              <a:rPr lang="en-US" altLang="en-US" sz="2400" b="1" dirty="0">
                <a:latin typeface="Times New Roman" pitchFamily="18" charset="0"/>
                <a:cs typeface="Times New Roman" pitchFamily="18" charset="0"/>
              </a:rPr>
              <a:t>char</a:t>
            </a:r>
            <a:r>
              <a:rPr lang="en-US" altLang="en-US" sz="2400" dirty="0">
                <a:latin typeface="Times New Roman" pitchFamily="18" charset="0"/>
                <a:cs typeface="Times New Roman" pitchFamily="18" charset="0"/>
              </a:rPr>
              <a:t>(15)</a:t>
            </a:r>
            <a:r>
              <a:rPr lang="en-US" altLang="en-US" sz="2400" b="1" dirty="0">
                <a:latin typeface="Times New Roman" pitchFamily="18" charset="0"/>
                <a:cs typeface="Times New Roman" pitchFamily="18" charset="0"/>
              </a:rPr>
              <a:t>,</a:t>
            </a:r>
            <a:br>
              <a:rPr lang="en-US" altLang="en-US" sz="2400" b="1" dirty="0">
                <a:latin typeface="Times New Roman" pitchFamily="18" charset="0"/>
                <a:cs typeface="Times New Roman" pitchFamily="18" charset="0"/>
              </a:rPr>
            </a:br>
            <a:r>
              <a:rPr lang="en-US" altLang="en-US" sz="2400" dirty="0">
                <a:latin typeface="Times New Roman" pitchFamily="18" charset="0"/>
                <a:cs typeface="Times New Roman" pitchFamily="18" charset="0"/>
              </a:rPr>
              <a:t>		</a:t>
            </a:r>
            <a:r>
              <a:rPr lang="en-US" altLang="en-US" sz="2400" i="1" dirty="0" err="1">
                <a:latin typeface="Times New Roman" pitchFamily="18" charset="0"/>
                <a:cs typeface="Times New Roman" pitchFamily="18" charset="0"/>
              </a:rPr>
              <a:t>branch_city</a:t>
            </a:r>
            <a:r>
              <a:rPr lang="en-US" altLang="en-US" sz="2400" dirty="0">
                <a:latin typeface="Times New Roman" pitchFamily="18" charset="0"/>
                <a:cs typeface="Times New Roman" pitchFamily="18" charset="0"/>
              </a:rPr>
              <a:t>	</a:t>
            </a:r>
            <a:r>
              <a:rPr lang="en-US" altLang="en-US" sz="2400" b="1" dirty="0">
                <a:latin typeface="Times New Roman" pitchFamily="18" charset="0"/>
                <a:cs typeface="Times New Roman" pitchFamily="18" charset="0"/>
              </a:rPr>
              <a:t>char(</a:t>
            </a:r>
            <a:r>
              <a:rPr lang="en-US" altLang="en-US" sz="2400" dirty="0">
                <a:latin typeface="Times New Roman" pitchFamily="18" charset="0"/>
                <a:cs typeface="Times New Roman" pitchFamily="18" charset="0"/>
              </a:rPr>
              <a:t>30),</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t>
            </a:r>
            <a:r>
              <a:rPr lang="en-US" altLang="en-US" sz="2400" i="1" dirty="0">
                <a:latin typeface="Times New Roman" pitchFamily="18" charset="0"/>
                <a:cs typeface="Times New Roman" pitchFamily="18" charset="0"/>
              </a:rPr>
              <a:t>assets		</a:t>
            </a:r>
            <a:r>
              <a:rPr lang="en-US" altLang="en-US" sz="2400" b="1" dirty="0">
                <a:latin typeface="Times New Roman" pitchFamily="18" charset="0"/>
                <a:cs typeface="Times New Roman" pitchFamily="18" charset="0"/>
              </a:rPr>
              <a:t>integer</a:t>
            </a:r>
            <a:r>
              <a:rPr lang="en-US" altLang="en-US" sz="2400" dirty="0">
                <a:latin typeface="Times New Roman" pitchFamily="18" charset="0"/>
                <a:cs typeface="Times New Roman" pitchFamily="18" charset="0"/>
              </a:rPr>
              <a:t>)</a:t>
            </a:r>
            <a:br>
              <a:rPr lang="en-US" altLang="en-US" sz="2400" dirty="0">
                <a:latin typeface="Times New Roman" pitchFamily="18" charset="0"/>
                <a:cs typeface="Times New Roman" pitchFamily="18" charset="0"/>
              </a:rPr>
            </a:br>
            <a:endParaRPr lang="en-US" sz="2400" b="1" i="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2300" cy="514350"/>
          </a:xfrm>
        </p:spPr>
        <p:txBody>
          <a:bodyPr/>
          <a:lstStyle/>
          <a:p>
            <a:pPr eaLnBrk="1" hangingPunct="1">
              <a:buFont typeface="Wingdings" pitchFamily="2" charset="2"/>
              <a:buChar char="Ø"/>
            </a:pPr>
            <a:r>
              <a:rPr lang="en-US" sz="2400" b="1" dirty="0">
                <a:solidFill>
                  <a:srgbClr val="C00000"/>
                </a:solidFill>
                <a:latin typeface="Times New Roman" pitchFamily="18" charset="0"/>
                <a:cs typeface="Times New Roman" pitchFamily="18" charset="0"/>
              </a:rPr>
              <a:t>Integrity Constraints on Tables</a:t>
            </a:r>
            <a:br>
              <a:rPr lang="en-US" sz="2000" b="1" dirty="0">
                <a:solidFill>
                  <a:srgbClr val="C00000"/>
                </a:solidFill>
                <a:latin typeface="Times New Roman" pitchFamily="18" charset="0"/>
                <a:cs typeface="Times New Roman" pitchFamily="18" charset="0"/>
              </a:rPr>
            </a:br>
            <a:br>
              <a:rPr lang="en-US" altLang="en-US" sz="2000" dirty="0"/>
            </a:br>
            <a:endParaRPr lang="en-US" sz="2000" b="1" dirty="0">
              <a:solidFill>
                <a:srgbClr val="C00000"/>
              </a:solidFill>
              <a:latin typeface="Times New Roman" pitchFamily="18" charset="0"/>
              <a:cs typeface="Times New Roman" pitchFamily="18" charset="0"/>
            </a:endParaRPr>
          </a:p>
        </p:txBody>
      </p:sp>
      <p:sp>
        <p:nvSpPr>
          <p:cNvPr id="3" name="TextBox 2"/>
          <p:cNvSpPr txBox="1"/>
          <p:nvPr/>
        </p:nvSpPr>
        <p:spPr>
          <a:xfrm>
            <a:off x="304800" y="666750"/>
            <a:ext cx="3220753" cy="707886"/>
          </a:xfrm>
          <a:prstGeom prst="rect">
            <a:avLst/>
          </a:prstGeom>
          <a:noFill/>
        </p:spPr>
        <p:txBody>
          <a:bodyPr wrap="none" rtlCol="0">
            <a:spAutoFit/>
          </a:bodyPr>
          <a:lstStyle/>
          <a:p>
            <a:r>
              <a:rPr lang="en-US" altLang="en-US" sz="2000" b="1" dirty="0"/>
              <a:t>1. not null</a:t>
            </a:r>
            <a:br>
              <a:rPr lang="en-US" altLang="en-US" sz="2000" b="1" dirty="0"/>
            </a:br>
            <a:r>
              <a:rPr lang="en-US" altLang="en-US" sz="2000" b="1" dirty="0"/>
              <a:t>2. 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endParaRPr lang="en-US" sz="2000" dirty="0"/>
          </a:p>
        </p:txBody>
      </p:sp>
      <p:sp>
        <p:nvSpPr>
          <p:cNvPr id="4" name="TextBox 3"/>
          <p:cNvSpPr txBox="1"/>
          <p:nvPr/>
        </p:nvSpPr>
        <p:spPr>
          <a:xfrm>
            <a:off x="381000" y="1428750"/>
            <a:ext cx="7543800" cy="2107525"/>
          </a:xfrm>
          <a:prstGeom prst="rect">
            <a:avLst/>
          </a:prstGeom>
          <a:noFill/>
        </p:spPr>
        <p:txBody>
          <a:bodyPr wrap="square" rtlCol="0">
            <a:spAutoFit/>
          </a:bodyPr>
          <a:lstStyle/>
          <a:p>
            <a:pPr eaLnBrk="1" hangingPunct="1">
              <a:tabLst>
                <a:tab pos="1428750" algn="l"/>
                <a:tab pos="1711325" algn="l"/>
                <a:tab pos="3319463" algn="l"/>
              </a:tabLst>
            </a:pPr>
            <a:r>
              <a:rPr lang="en-US" altLang="en-US" sz="1800" dirty="0">
                <a:solidFill>
                  <a:srgbClr val="FF0000"/>
                </a:solidFill>
                <a:latin typeface="Helvetica" pitchFamily="34" charset="0"/>
              </a:rPr>
              <a:t>Example:  Declare </a:t>
            </a:r>
            <a:r>
              <a:rPr lang="en-US" altLang="en-US" sz="1800" i="1" dirty="0" err="1">
                <a:solidFill>
                  <a:srgbClr val="FF0000"/>
                </a:solidFill>
                <a:latin typeface="Helvetica" pitchFamily="34" charset="0"/>
              </a:rPr>
              <a:t>branch_name</a:t>
            </a:r>
            <a:r>
              <a:rPr lang="en-US" altLang="en-US" sz="1800" dirty="0">
                <a:solidFill>
                  <a:srgbClr val="FF0000"/>
                </a:solidFill>
                <a:latin typeface="Helvetica" pitchFamily="34" charset="0"/>
              </a:rPr>
              <a:t> as the primary key for </a:t>
            </a:r>
            <a:r>
              <a:rPr lang="en-US" altLang="en-US" sz="1800" i="1" dirty="0">
                <a:solidFill>
                  <a:srgbClr val="FF0000"/>
                </a:solidFill>
                <a:latin typeface="Helvetica" pitchFamily="34" charset="0"/>
              </a:rPr>
              <a:t>branch table</a:t>
            </a:r>
          </a:p>
          <a:p>
            <a:pPr eaLnBrk="1" hangingPunct="1">
              <a:tabLst>
                <a:tab pos="1428750" algn="l"/>
                <a:tab pos="1711325" algn="l"/>
                <a:tab pos="3319463" algn="l"/>
              </a:tabLst>
            </a:pPr>
            <a:r>
              <a:rPr lang="en-US" altLang="en-US" sz="1800" dirty="0">
                <a:latin typeface="Helvetica" pitchFamily="34" charset="0"/>
              </a:rPr>
              <a:t>.</a:t>
            </a:r>
            <a:endParaRPr lang="en-US" altLang="en-US" sz="1800" b="1" dirty="0">
              <a:latin typeface="Helvetica" pitchFamily="34" charset="0"/>
            </a:endParaRPr>
          </a:p>
          <a:p>
            <a:pPr eaLnBrk="1" hangingPunct="1">
              <a:tabLst>
                <a:tab pos="1428750" algn="l"/>
                <a:tab pos="1711325" algn="l"/>
                <a:tab pos="3319463" algn="l"/>
              </a:tabLst>
            </a:pPr>
            <a:r>
              <a:rPr lang="en-US" altLang="en-US" sz="1800" dirty="0">
                <a:latin typeface="Helvetica" pitchFamily="34" charset="0"/>
              </a:rPr>
              <a:t>	</a:t>
            </a:r>
            <a:r>
              <a:rPr lang="en-US" altLang="en-US" sz="1800" b="1" dirty="0">
                <a:latin typeface="Helvetica" pitchFamily="34" charset="0"/>
              </a:rPr>
              <a:t>create table </a:t>
            </a:r>
            <a:r>
              <a:rPr lang="en-US" altLang="en-US" sz="1800" i="1" dirty="0">
                <a:latin typeface="Helvetica" pitchFamily="34" charset="0"/>
              </a:rPr>
              <a:t>branch</a:t>
            </a:r>
            <a:br>
              <a:rPr lang="en-US" altLang="en-US" sz="1800" i="1" dirty="0">
                <a:latin typeface="Helvetica" pitchFamily="34" charset="0"/>
              </a:rPr>
            </a:br>
            <a:r>
              <a:rPr lang="en-US" altLang="en-US" sz="1800" i="1" dirty="0">
                <a:latin typeface="Helvetica" pitchFamily="34" charset="0"/>
              </a:rPr>
              <a:t>		      </a:t>
            </a:r>
            <a:r>
              <a:rPr kumimoji="1" lang="en-US" altLang="en-US" sz="1800" dirty="0">
                <a:latin typeface="Helvetica" pitchFamily="34" charset="0"/>
              </a:rPr>
              <a:t>(</a:t>
            </a:r>
            <a:r>
              <a:rPr lang="en-US" altLang="en-US" sz="1800" i="1" dirty="0" err="1">
                <a:latin typeface="Helvetica" pitchFamily="34" charset="0"/>
              </a:rPr>
              <a:t>branch_name</a:t>
            </a:r>
            <a:r>
              <a:rPr lang="en-US" altLang="en-US" sz="1800" i="1" dirty="0">
                <a:latin typeface="Helvetica" pitchFamily="34" charset="0"/>
              </a:rPr>
              <a:t>	</a:t>
            </a:r>
            <a:r>
              <a:rPr lang="en-US" altLang="en-US" sz="1800" dirty="0">
                <a:latin typeface="Helvetica" pitchFamily="34" charset="0"/>
              </a:rPr>
              <a:t>char(15) </a:t>
            </a:r>
            <a:r>
              <a:rPr lang="en-US" altLang="en-US" sz="1800" b="1" dirty="0">
                <a:solidFill>
                  <a:srgbClr val="C00000"/>
                </a:solidFill>
                <a:latin typeface="Helvetica" pitchFamily="34" charset="0"/>
              </a:rPr>
              <a:t>not null</a:t>
            </a:r>
            <a:r>
              <a:rPr lang="en-US" altLang="en-US" sz="1800" b="1" dirty="0">
                <a:latin typeface="Helvetica" pitchFamily="34" charset="0"/>
              </a:rPr>
              <a:t>,</a:t>
            </a:r>
            <a:br>
              <a:rPr lang="en-US" altLang="en-US" sz="1800" b="1" dirty="0">
                <a:latin typeface="Helvetica" pitchFamily="34" charset="0"/>
              </a:rPr>
            </a:br>
            <a:r>
              <a:rPr lang="en-US" altLang="en-US" sz="1800" b="1" dirty="0">
                <a:latin typeface="Helvetica" pitchFamily="34" charset="0"/>
              </a:rPr>
              <a:t>		       </a:t>
            </a:r>
            <a:r>
              <a:rPr lang="en-US" altLang="en-US" sz="1800" i="1" dirty="0" err="1">
                <a:latin typeface="Helvetica" pitchFamily="34" charset="0"/>
              </a:rPr>
              <a:t>branch_city</a:t>
            </a:r>
            <a:r>
              <a:rPr lang="en-US" altLang="en-US" sz="1800" i="1" dirty="0">
                <a:latin typeface="Helvetica" pitchFamily="34" charset="0"/>
              </a:rPr>
              <a:t>	</a:t>
            </a:r>
            <a:r>
              <a:rPr lang="en-US" altLang="en-US" sz="1800" dirty="0">
                <a:latin typeface="Helvetica" pitchFamily="34" charset="0"/>
              </a:rPr>
              <a:t>char(30),</a:t>
            </a:r>
            <a:br>
              <a:rPr lang="en-US" altLang="en-US" sz="1800" dirty="0">
                <a:latin typeface="Helvetica" pitchFamily="34" charset="0"/>
              </a:rPr>
            </a:br>
            <a:r>
              <a:rPr lang="en-US" altLang="en-US" sz="1800" dirty="0">
                <a:latin typeface="Helvetica" pitchFamily="34" charset="0"/>
              </a:rPr>
              <a:t>		       </a:t>
            </a:r>
            <a:r>
              <a:rPr lang="en-US" altLang="en-US" sz="1800" i="1" dirty="0">
                <a:latin typeface="Helvetica" pitchFamily="34" charset="0"/>
              </a:rPr>
              <a:t>assets		</a:t>
            </a:r>
            <a:r>
              <a:rPr lang="en-US" altLang="en-US" sz="1800" dirty="0">
                <a:latin typeface="Helvetica" pitchFamily="34" charset="0"/>
              </a:rPr>
              <a:t>integer,</a:t>
            </a:r>
            <a:br>
              <a:rPr lang="en-US" altLang="en-US" sz="1800" dirty="0">
                <a:latin typeface="Helvetica" pitchFamily="34" charset="0"/>
              </a:rPr>
            </a:br>
            <a:r>
              <a:rPr lang="en-US" altLang="en-US" sz="1800" dirty="0">
                <a:latin typeface="Helvetica" pitchFamily="34" charset="0"/>
              </a:rPr>
              <a:t>		       </a:t>
            </a:r>
            <a:r>
              <a:rPr lang="en-US" altLang="en-US" sz="1800" b="1" dirty="0">
                <a:latin typeface="Helvetica" pitchFamily="34" charset="0"/>
              </a:rPr>
              <a:t>primary key </a:t>
            </a:r>
            <a:r>
              <a:rPr kumimoji="1" lang="en-US" altLang="en-US" sz="1800" dirty="0">
                <a:latin typeface="Helvetica" pitchFamily="34" charset="0"/>
              </a:rPr>
              <a:t>(</a:t>
            </a:r>
            <a:r>
              <a:rPr lang="en-US" altLang="en-US" sz="1800" i="1" dirty="0" err="1">
                <a:latin typeface="Helvetica" pitchFamily="34" charset="0"/>
              </a:rPr>
              <a:t>branch_name</a:t>
            </a:r>
            <a:r>
              <a:rPr kumimoji="1" lang="en-US" altLang="en-US" sz="1800" dirty="0">
                <a:latin typeface="Helvetica" pitchFamily="34" charset="0"/>
              </a:rPr>
              <a:t>)</a:t>
            </a:r>
            <a:r>
              <a:rPr lang="en-US" altLang="en-US" sz="1800" dirty="0">
                <a:latin typeface="Helvetica" pitchFamily="34" charset="0"/>
              </a:rPr>
              <a:t>)</a:t>
            </a:r>
          </a:p>
        </p:txBody>
      </p:sp>
      <p:sp>
        <p:nvSpPr>
          <p:cNvPr id="6" name="TextBox 5"/>
          <p:cNvSpPr txBox="1"/>
          <p:nvPr/>
        </p:nvSpPr>
        <p:spPr>
          <a:xfrm>
            <a:off x="152400" y="3638550"/>
            <a:ext cx="8991600" cy="1200329"/>
          </a:xfrm>
          <a:prstGeom prst="rect">
            <a:avLst/>
          </a:prstGeom>
          <a:noFill/>
        </p:spPr>
        <p:txBody>
          <a:bodyPr wrap="square" rtlCol="0">
            <a:spAutoFit/>
          </a:bodyPr>
          <a:lstStyle/>
          <a:p>
            <a:pPr>
              <a:buFont typeface="Wingdings" pitchFamily="2" charset="2"/>
              <a:buChar char="q"/>
            </a:pPr>
            <a:r>
              <a:rPr lang="en-US" sz="1800" dirty="0"/>
              <a:t> If you forget to add a Primary Key then you can follow this query after creating the table:</a:t>
            </a:r>
          </a:p>
          <a:p>
            <a:r>
              <a:rPr lang="en-US" sz="1800" b="1" dirty="0"/>
              <a:t>Alter table </a:t>
            </a:r>
            <a:r>
              <a:rPr lang="en-US" sz="1800" dirty="0"/>
              <a:t>branch </a:t>
            </a:r>
          </a:p>
          <a:p>
            <a:r>
              <a:rPr lang="en-US" sz="1800" b="1" dirty="0"/>
              <a:t>Add Primary key </a:t>
            </a:r>
            <a:r>
              <a:rPr lang="en-US" sz="1800" dirty="0"/>
              <a:t>(</a:t>
            </a:r>
            <a:r>
              <a:rPr lang="en-US" sz="1800" dirty="0" err="1"/>
              <a:t>branch_name</a:t>
            </a:r>
            <a:r>
              <a:rPr lang="en-US" sz="1800" dirty="0"/>
              <a:t>);</a:t>
            </a:r>
          </a:p>
        </p:txBody>
      </p:sp>
      <p:cxnSp>
        <p:nvCxnSpPr>
          <p:cNvPr id="11" name="Straight Arrow Connector 10"/>
          <p:cNvCxnSpPr/>
          <p:nvPr/>
        </p:nvCxnSpPr>
        <p:spPr>
          <a:xfrm>
            <a:off x="5867400" y="241935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6400800" y="2114550"/>
            <a:ext cx="25908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chemeClr val="bg1"/>
                </a:solidFill>
              </a:rPr>
              <a:t>Not null is must be written if you want to make </a:t>
            </a:r>
            <a:r>
              <a:rPr lang="en-US" b="1" dirty="0" err="1">
                <a:solidFill>
                  <a:schemeClr val="bg1"/>
                </a:solidFill>
              </a:rPr>
              <a:t>branch_name</a:t>
            </a:r>
            <a:r>
              <a:rPr lang="en-US" b="1" dirty="0">
                <a:solidFill>
                  <a:schemeClr val="bg1"/>
                </a:solidFill>
              </a:rPr>
              <a:t> primary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2300" cy="590550"/>
          </a:xfrm>
        </p:spPr>
        <p:txBody>
          <a:bodyPr/>
          <a:lstStyle/>
          <a:p>
            <a:pPr>
              <a:buFont typeface="Wingdings" pitchFamily="2" charset="2"/>
              <a:buChar char="Ø"/>
            </a:pPr>
            <a:r>
              <a:rPr lang="en-US" sz="2400" b="1" dirty="0">
                <a:solidFill>
                  <a:srgbClr val="0070C0"/>
                </a:solidFill>
                <a:latin typeface="Times New Roman" pitchFamily="18" charset="0"/>
                <a:cs typeface="Times New Roman" pitchFamily="18" charset="0"/>
              </a:rPr>
              <a:t>Basic Insertion and Deletion of Tuples</a:t>
            </a:r>
          </a:p>
        </p:txBody>
      </p:sp>
      <p:sp>
        <p:nvSpPr>
          <p:cNvPr id="3" name="TextBox 2"/>
          <p:cNvSpPr txBox="1"/>
          <p:nvPr/>
        </p:nvSpPr>
        <p:spPr>
          <a:xfrm>
            <a:off x="0" y="1200150"/>
            <a:ext cx="9144000" cy="3354765"/>
          </a:xfrm>
          <a:prstGeom prst="rect">
            <a:avLst/>
          </a:prstGeom>
          <a:noFill/>
        </p:spPr>
        <p:txBody>
          <a:bodyPr wrap="square" rtlCol="0">
            <a:spAutoFit/>
          </a:bodyPr>
          <a:lstStyle/>
          <a:p>
            <a:pPr eaLnBrk="1" hangingPunct="1">
              <a:buFont typeface="Arial" pitchFamily="34" charset="0"/>
              <a:buChar char="•"/>
              <a:tabLst>
                <a:tab pos="1204913" algn="l"/>
                <a:tab pos="1890713" algn="l"/>
              </a:tabLst>
            </a:pPr>
            <a:r>
              <a:rPr lang="en-US" altLang="en-US" sz="1800" dirty="0"/>
              <a:t>Newly created table is empty</a:t>
            </a:r>
          </a:p>
          <a:p>
            <a:pPr eaLnBrk="1" hangingPunct="1">
              <a:buFont typeface="Arial" pitchFamily="34" charset="0"/>
              <a:buChar char="•"/>
              <a:tabLst>
                <a:tab pos="1204913" algn="l"/>
                <a:tab pos="1890713" algn="l"/>
              </a:tabLst>
            </a:pPr>
            <a:r>
              <a:rPr lang="en-US" altLang="en-US" sz="1800" dirty="0"/>
              <a:t>Add a new </a:t>
            </a:r>
            <a:r>
              <a:rPr lang="en-US" altLang="en-US" sz="1800" dirty="0" err="1"/>
              <a:t>tuple</a:t>
            </a:r>
            <a:r>
              <a:rPr lang="en-US" altLang="en-US" sz="1800" dirty="0"/>
              <a:t> to </a:t>
            </a:r>
            <a:r>
              <a:rPr lang="en-US" altLang="en-US" sz="1800" i="1" dirty="0"/>
              <a:t>branch table</a:t>
            </a:r>
          </a:p>
          <a:p>
            <a:pPr eaLnBrk="1" hangingPunct="1">
              <a:tabLst>
                <a:tab pos="1204913" algn="l"/>
                <a:tab pos="1890713" algn="l"/>
              </a:tabLst>
            </a:pPr>
            <a:r>
              <a:rPr lang="en-US" sz="1800" b="1" i="1" dirty="0"/>
              <a:t>	</a:t>
            </a:r>
            <a:r>
              <a:rPr lang="en-US" sz="1800" b="1" dirty="0"/>
              <a:t> insert into </a:t>
            </a:r>
            <a:r>
              <a:rPr lang="en-US" sz="1800" dirty="0"/>
              <a:t>branch </a:t>
            </a:r>
            <a:r>
              <a:rPr lang="en-US" sz="1800" b="1" dirty="0"/>
              <a:t>Values </a:t>
            </a:r>
            <a:r>
              <a:rPr lang="en-US" sz="1800" dirty="0"/>
              <a:t>('Zeropoint','Rajshahi',10000);</a:t>
            </a:r>
          </a:p>
          <a:p>
            <a:pPr eaLnBrk="1" hangingPunct="1">
              <a:tabLst>
                <a:tab pos="1204913" algn="l"/>
                <a:tab pos="1890713" algn="l"/>
              </a:tabLst>
            </a:pPr>
            <a:endParaRPr lang="en-US" sz="1800" dirty="0"/>
          </a:p>
          <a:p>
            <a:pPr eaLnBrk="1" hangingPunct="1">
              <a:tabLst>
                <a:tab pos="1204913" algn="l"/>
                <a:tab pos="1890713" algn="l"/>
              </a:tabLst>
            </a:pPr>
            <a:endParaRPr lang="en-US" sz="1800" dirty="0"/>
          </a:p>
          <a:p>
            <a:pPr eaLnBrk="1" hangingPunct="1">
              <a:tabLst>
                <a:tab pos="1204913" algn="l"/>
                <a:tab pos="1890713" algn="l"/>
              </a:tabLst>
            </a:pPr>
            <a:endParaRPr lang="en-US" sz="1800" dirty="0"/>
          </a:p>
          <a:p>
            <a:pPr eaLnBrk="1" hangingPunct="1">
              <a:buFont typeface="Arial" pitchFamily="34" charset="0"/>
              <a:buChar char="•"/>
              <a:tabLst>
                <a:tab pos="1204913" algn="l"/>
                <a:tab pos="1890713" algn="l"/>
              </a:tabLst>
            </a:pPr>
            <a:r>
              <a:rPr lang="en-US" altLang="en-US" sz="1800" dirty="0"/>
              <a:t>Delete </a:t>
            </a:r>
            <a:r>
              <a:rPr lang="en-US" altLang="en-US" sz="1800" i="1" dirty="0"/>
              <a:t>all</a:t>
            </a:r>
            <a:r>
              <a:rPr lang="en-US" altLang="en-US" sz="1800" dirty="0"/>
              <a:t> </a:t>
            </a:r>
            <a:r>
              <a:rPr lang="en-US" altLang="en-US" sz="1800" dirty="0" err="1"/>
              <a:t>tuples</a:t>
            </a:r>
            <a:r>
              <a:rPr lang="en-US" altLang="en-US" sz="1800" dirty="0"/>
              <a:t> from </a:t>
            </a:r>
            <a:r>
              <a:rPr lang="en-US" altLang="en-US" sz="1800" i="1" dirty="0"/>
              <a:t>branch table</a:t>
            </a:r>
          </a:p>
          <a:p>
            <a:pPr eaLnBrk="1" hangingPunct="1">
              <a:buFont typeface="Monotype Sorts" pitchFamily="2" charset="2"/>
              <a:buNone/>
              <a:tabLst>
                <a:tab pos="1204913" algn="l"/>
                <a:tab pos="1890713" algn="l"/>
              </a:tabLst>
            </a:pPr>
            <a:r>
              <a:rPr lang="en-US" altLang="en-US" sz="1800" dirty="0"/>
              <a:t>		</a:t>
            </a:r>
            <a:r>
              <a:rPr lang="en-US" altLang="en-US" sz="1800" b="1" dirty="0"/>
              <a:t>delete from </a:t>
            </a:r>
            <a:r>
              <a:rPr lang="en-US" altLang="en-US" sz="1800" i="1" dirty="0"/>
              <a:t>branch </a:t>
            </a:r>
            <a:endParaRPr lang="en-US" altLang="en-US" sz="1800" dirty="0"/>
          </a:p>
          <a:p>
            <a:pPr eaLnBrk="1" hangingPunct="1">
              <a:buFont typeface="Monotype Sorts" pitchFamily="2" charset="2"/>
              <a:buNone/>
              <a:tabLst>
                <a:tab pos="1204913" algn="l"/>
                <a:tab pos="1890713" algn="l"/>
              </a:tabLst>
            </a:pPr>
            <a:endParaRPr lang="en-US" altLang="en-US" sz="1800" dirty="0"/>
          </a:p>
          <a:p>
            <a:pPr eaLnBrk="1" hangingPunct="1">
              <a:buFont typeface="Monotype Sorts" pitchFamily="2" charset="2"/>
              <a:buNone/>
              <a:tabLst>
                <a:tab pos="1204913" algn="l"/>
                <a:tab pos="1890713" algn="l"/>
              </a:tabLst>
            </a:pPr>
            <a:r>
              <a:rPr lang="en-US" altLang="en-US" sz="1800" dirty="0"/>
              <a:t>Note: Will see later how to delete selected </a:t>
            </a:r>
            <a:r>
              <a:rPr lang="en-US" altLang="en-US" sz="1800" dirty="0" err="1"/>
              <a:t>tuples</a:t>
            </a:r>
            <a:endParaRPr lang="en-US" altLang="en-US" sz="1800" dirty="0"/>
          </a:p>
          <a:p>
            <a:pPr eaLnBrk="1" hangingPunct="1">
              <a:tabLst>
                <a:tab pos="1204913" algn="l"/>
                <a:tab pos="1890713" algn="l"/>
              </a:tabLst>
            </a:pPr>
            <a:endParaRPr lang="en-US" sz="1800" dirty="0"/>
          </a:p>
          <a:p>
            <a:pPr eaLnBrk="1" hangingPunct="1">
              <a:tabLst>
                <a:tab pos="1204913" algn="l"/>
                <a:tab pos="1890713" algn="l"/>
              </a:tabLst>
            </a:pPr>
            <a:endParaRPr lang="en-US" dirty="0"/>
          </a:p>
        </p:txBody>
      </p:sp>
      <p:pic>
        <p:nvPicPr>
          <p:cNvPr id="4" name="Picture 3" descr="2018-12-21 14_55_00-SQLQuery1.sql - ONTORA-PC_SQLEXPRESS.master (ontora-PC_ontora (52))_ - Microsoft.jpg"/>
          <p:cNvPicPr>
            <a:picLocks noChangeAspect="1"/>
          </p:cNvPicPr>
          <p:nvPr/>
        </p:nvPicPr>
        <p:blipFill>
          <a:blip r:embed="rId2"/>
          <a:stretch>
            <a:fillRect/>
          </a:stretch>
        </p:blipFill>
        <p:spPr>
          <a:xfrm>
            <a:off x="6015789" y="285750"/>
            <a:ext cx="3128211"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
          </a:xfrm>
        </p:spPr>
        <p:txBody>
          <a:bodyPr/>
          <a:lstStyle/>
          <a:p>
            <a:pPr>
              <a:buFont typeface="Wingdings" pitchFamily="2" charset="2"/>
              <a:buChar char="Ø"/>
            </a:pPr>
            <a:r>
              <a:rPr lang="en-US" altLang="en-US" sz="2400" b="1" dirty="0">
                <a:solidFill>
                  <a:srgbClr val="0070C0"/>
                </a:solidFill>
                <a:latin typeface="Times New Roman" pitchFamily="18" charset="0"/>
                <a:cs typeface="Times New Roman" pitchFamily="18" charset="0"/>
              </a:rPr>
              <a:t>Drop and Alter Table Constructs</a:t>
            </a:r>
            <a:br>
              <a:rPr lang="en-US" altLang="en-US" sz="2400" b="1" dirty="0">
                <a:solidFill>
                  <a:srgbClr val="0070C0"/>
                </a:solidFill>
              </a:rPr>
            </a:br>
            <a:br>
              <a:rPr lang="en-US" altLang="en-US" sz="2400" b="1" dirty="0">
                <a:solidFill>
                  <a:srgbClr val="0070C0"/>
                </a:solidFill>
              </a:rPr>
            </a:br>
            <a:br>
              <a:rPr lang="en-US" altLang="en-US" sz="2400" b="1" dirty="0">
                <a:solidFill>
                  <a:srgbClr val="0070C0"/>
                </a:solidFill>
              </a:rPr>
            </a:br>
            <a:br>
              <a:rPr lang="en-US" altLang="en-US" sz="2400" b="1" dirty="0">
                <a:solidFill>
                  <a:srgbClr val="0070C0"/>
                </a:solidFill>
              </a:rPr>
            </a:br>
            <a:br>
              <a:rPr lang="en-US" altLang="en-US" sz="2400" b="1" dirty="0">
                <a:solidFill>
                  <a:srgbClr val="0070C0"/>
                </a:solidFill>
              </a:rPr>
            </a:br>
            <a:br>
              <a:rPr lang="en-US" altLang="en-US" sz="2400" b="1" dirty="0">
                <a:solidFill>
                  <a:srgbClr val="0070C0"/>
                </a:solidFill>
              </a:rPr>
            </a:br>
            <a:br>
              <a:rPr lang="en-US" altLang="en-US" sz="2400" b="1" dirty="0">
                <a:solidFill>
                  <a:srgbClr val="0070C0"/>
                </a:solidFill>
              </a:rPr>
            </a:br>
            <a:endParaRPr lang="en-US" sz="2400" b="1" dirty="0">
              <a:solidFill>
                <a:srgbClr val="0070C0"/>
              </a:solidFill>
            </a:endParaRPr>
          </a:p>
        </p:txBody>
      </p:sp>
      <p:sp>
        <p:nvSpPr>
          <p:cNvPr id="3" name="TextBox 2"/>
          <p:cNvSpPr txBox="1"/>
          <p:nvPr/>
        </p:nvSpPr>
        <p:spPr>
          <a:xfrm>
            <a:off x="152400" y="742950"/>
            <a:ext cx="8991600" cy="4001095"/>
          </a:xfrm>
          <a:prstGeom prst="rect">
            <a:avLst/>
          </a:prstGeom>
          <a:noFill/>
        </p:spPr>
        <p:txBody>
          <a:bodyPr wrap="square" rtlCol="0">
            <a:spAutoFit/>
          </a:bodyPr>
          <a:lstStyle/>
          <a:p>
            <a:pPr eaLnBrk="1" hangingPunct="1">
              <a:buFont typeface="Wingdings" pitchFamily="2" charset="2"/>
              <a:buChar char="§"/>
              <a:tabLst>
                <a:tab pos="2232025" algn="l"/>
              </a:tabLst>
            </a:pPr>
            <a:r>
              <a:rPr lang="en-US" altLang="en-US" sz="1800" dirty="0">
                <a:latin typeface="Times New Roman" pitchFamily="18" charset="0"/>
                <a:cs typeface="Times New Roman" pitchFamily="18" charset="0"/>
              </a:rPr>
              <a:t> The </a:t>
            </a:r>
            <a:r>
              <a:rPr lang="en-US" altLang="en-US" sz="1800" b="1" dirty="0">
                <a:solidFill>
                  <a:srgbClr val="FF0000"/>
                </a:solidFill>
                <a:latin typeface="Times New Roman" pitchFamily="18" charset="0"/>
                <a:cs typeface="Times New Roman" pitchFamily="18" charset="0"/>
              </a:rPr>
              <a:t>drop table </a:t>
            </a:r>
            <a:r>
              <a:rPr lang="en-US" altLang="en-US" sz="1800" dirty="0">
                <a:latin typeface="Times New Roman" pitchFamily="18" charset="0"/>
                <a:cs typeface="Times New Roman" pitchFamily="18" charset="0"/>
              </a:rPr>
              <a:t>command deletes all information about the dropped relation from the database.</a:t>
            </a:r>
          </a:p>
          <a:p>
            <a:pPr algn="ctr">
              <a:tabLst>
                <a:tab pos="2232025" algn="l"/>
              </a:tabLst>
            </a:pPr>
            <a:r>
              <a:rPr lang="en-US" sz="1800" b="1" dirty="0">
                <a:latin typeface="Times New Roman" pitchFamily="18" charset="0"/>
                <a:cs typeface="Times New Roman" pitchFamily="18" charset="0"/>
              </a:rPr>
              <a:t>drop table</a:t>
            </a:r>
            <a:r>
              <a:rPr lang="en-US" sz="1800" dirty="0">
                <a:latin typeface="Times New Roman" pitchFamily="18" charset="0"/>
                <a:cs typeface="Times New Roman" pitchFamily="18" charset="0"/>
              </a:rPr>
              <a:t> branch;</a:t>
            </a:r>
          </a:p>
          <a:p>
            <a:pPr>
              <a:buFont typeface="Wingdings" pitchFamily="2" charset="2"/>
              <a:buChar char="§"/>
              <a:tabLst>
                <a:tab pos="2232025" algn="l"/>
              </a:tabLst>
            </a:pPr>
            <a:r>
              <a:rPr lang="en-US" altLang="en-US" sz="1800" dirty="0">
                <a:latin typeface="Times New Roman" pitchFamily="18" charset="0"/>
                <a:cs typeface="Times New Roman" pitchFamily="18" charset="0"/>
              </a:rPr>
              <a:t>The </a:t>
            </a:r>
            <a:r>
              <a:rPr lang="en-US" altLang="en-US" sz="1800" b="1" dirty="0">
                <a:solidFill>
                  <a:srgbClr val="FF0000"/>
                </a:solidFill>
                <a:latin typeface="Times New Roman" pitchFamily="18" charset="0"/>
                <a:cs typeface="Times New Roman" pitchFamily="18" charset="0"/>
              </a:rPr>
              <a:t>alter table</a:t>
            </a:r>
            <a:r>
              <a:rPr lang="en-US" altLang="en-US" sz="1800" dirty="0">
                <a:solidFill>
                  <a:srgbClr val="FF0000"/>
                </a:solidFill>
                <a:latin typeface="Times New Roman" pitchFamily="18" charset="0"/>
                <a:cs typeface="Times New Roman" pitchFamily="18" charset="0"/>
              </a:rPr>
              <a:t> </a:t>
            </a:r>
            <a:r>
              <a:rPr lang="en-US" altLang="en-US" sz="1800" dirty="0">
                <a:latin typeface="Times New Roman" pitchFamily="18" charset="0"/>
                <a:cs typeface="Times New Roman" pitchFamily="18" charset="0"/>
              </a:rPr>
              <a:t>command is used to add attributes to an existing relation: </a:t>
            </a:r>
          </a:p>
          <a:p>
            <a:pPr lvl="4">
              <a:tabLst>
                <a:tab pos="2232025" algn="l"/>
              </a:tabLst>
            </a:pPr>
            <a:r>
              <a:rPr lang="en-US" altLang="en-US" sz="1800" b="1" dirty="0">
                <a:latin typeface="Times New Roman" pitchFamily="18" charset="0"/>
                <a:cs typeface="Times New Roman" pitchFamily="18" charset="0"/>
              </a:rPr>
              <a:t>                       Alter</a:t>
            </a:r>
            <a:r>
              <a:rPr lang="en-US" altLang="en-US" sz="1800" dirty="0">
                <a:latin typeface="Times New Roman" pitchFamily="18" charset="0"/>
                <a:cs typeface="Times New Roman" pitchFamily="18" charset="0"/>
              </a:rPr>
              <a:t> </a:t>
            </a:r>
            <a:r>
              <a:rPr lang="en-US" altLang="en-US" sz="1800" b="1" dirty="0">
                <a:latin typeface="Times New Roman" pitchFamily="18" charset="0"/>
                <a:cs typeface="Times New Roman" pitchFamily="18" charset="0"/>
              </a:rPr>
              <a:t>table</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TableName</a:t>
            </a:r>
            <a:r>
              <a:rPr lang="en-US" altLang="en-US" sz="1800" dirty="0">
                <a:latin typeface="Times New Roman" pitchFamily="18" charset="0"/>
                <a:cs typeface="Times New Roman" pitchFamily="18" charset="0"/>
              </a:rPr>
              <a:t>  </a:t>
            </a:r>
            <a:r>
              <a:rPr lang="en-US" altLang="en-US" sz="1800" b="1" dirty="0">
                <a:latin typeface="Times New Roman" pitchFamily="18" charset="0"/>
                <a:cs typeface="Times New Roman" pitchFamily="18" charset="0"/>
              </a:rPr>
              <a:t>Add </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ColumName</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DataType</a:t>
            </a:r>
            <a:r>
              <a:rPr lang="en-US" altLang="en-US" sz="1800" dirty="0">
                <a:latin typeface="Times New Roman" pitchFamily="18" charset="0"/>
                <a:cs typeface="Times New Roman" pitchFamily="18" charset="0"/>
              </a:rPr>
              <a:t>;</a:t>
            </a:r>
          </a:p>
          <a:p>
            <a:pPr lvl="4">
              <a:tabLst>
                <a:tab pos="2232025" algn="l"/>
              </a:tabLst>
            </a:pPr>
            <a:r>
              <a:rPr lang="en-US" altLang="en-US" sz="1800" b="1" dirty="0">
                <a:latin typeface="Times New Roman" pitchFamily="18" charset="0"/>
                <a:cs typeface="Times New Roman" pitchFamily="18" charset="0"/>
              </a:rPr>
              <a:t>                       Alter</a:t>
            </a:r>
            <a:r>
              <a:rPr lang="en-US" altLang="en-US" sz="1800" dirty="0">
                <a:latin typeface="Times New Roman" pitchFamily="18" charset="0"/>
                <a:cs typeface="Times New Roman" pitchFamily="18" charset="0"/>
              </a:rPr>
              <a:t> </a:t>
            </a:r>
            <a:r>
              <a:rPr lang="en-US" altLang="en-US" sz="1800" b="1" dirty="0">
                <a:latin typeface="Times New Roman" pitchFamily="18" charset="0"/>
                <a:cs typeface="Times New Roman" pitchFamily="18" charset="0"/>
              </a:rPr>
              <a:t>table</a:t>
            </a:r>
            <a:r>
              <a:rPr lang="en-US" altLang="en-US" sz="1800" dirty="0">
                <a:latin typeface="Times New Roman" pitchFamily="18" charset="0"/>
                <a:cs typeface="Times New Roman" pitchFamily="18" charset="0"/>
              </a:rPr>
              <a:t> branch </a:t>
            </a:r>
            <a:r>
              <a:rPr lang="en-US" altLang="en-US" sz="1800" b="1" dirty="0">
                <a:latin typeface="Times New Roman" pitchFamily="18" charset="0"/>
                <a:cs typeface="Times New Roman" pitchFamily="18" charset="0"/>
              </a:rPr>
              <a:t>Add</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branch_id</a:t>
            </a:r>
            <a:r>
              <a:rPr lang="en-US" altLang="en-US" sz="1800" dirty="0">
                <a:latin typeface="Times New Roman" pitchFamily="18" charset="0"/>
                <a:cs typeface="Times New Roman" pitchFamily="18" charset="0"/>
              </a:rPr>
              <a:t> </a:t>
            </a:r>
            <a:r>
              <a:rPr lang="en-US" altLang="en-US" sz="1800" dirty="0" err="1">
                <a:latin typeface="Times New Roman" pitchFamily="18" charset="0"/>
                <a:cs typeface="Times New Roman" pitchFamily="18" charset="0"/>
              </a:rPr>
              <a:t>int</a:t>
            </a:r>
            <a:r>
              <a:rPr lang="en-US" altLang="en-US" sz="1800" dirty="0">
                <a:latin typeface="Times New Roman" pitchFamily="18" charset="0"/>
                <a:cs typeface="Times New Roman" pitchFamily="18" charset="0"/>
              </a:rPr>
              <a:t>;</a:t>
            </a:r>
          </a:p>
          <a:p>
            <a:pPr eaLnBrk="1" hangingPunct="1">
              <a:buFont typeface="Arial" pitchFamily="34" charset="0"/>
              <a:buChar char="•"/>
              <a:tabLst>
                <a:tab pos="2232025" algn="l"/>
              </a:tabLst>
            </a:pPr>
            <a:endParaRPr lang="en-US" altLang="en-US" sz="1800" dirty="0">
              <a:latin typeface="Times New Roman" pitchFamily="18" charset="0"/>
              <a:cs typeface="Times New Roman" pitchFamily="18" charset="0"/>
            </a:endParaRPr>
          </a:p>
          <a:p>
            <a:pPr eaLnBrk="1" hangingPunct="1">
              <a:buFont typeface="Arial" pitchFamily="34" charset="0"/>
              <a:buChar char="•"/>
              <a:tabLst>
                <a:tab pos="2232025" algn="l"/>
              </a:tabLst>
            </a:pPr>
            <a:endParaRPr lang="en-US" altLang="en-US" sz="1800" dirty="0">
              <a:latin typeface="Times New Roman" pitchFamily="18" charset="0"/>
              <a:cs typeface="Times New Roman" pitchFamily="18" charset="0"/>
            </a:endParaRPr>
          </a:p>
          <a:p>
            <a:pPr>
              <a:buFont typeface="Arial" pitchFamily="34" charset="0"/>
              <a:buChar char="•"/>
              <a:tabLst>
                <a:tab pos="2232025" algn="l"/>
              </a:tabLst>
            </a:pPr>
            <a:r>
              <a:rPr lang="en-US" altLang="en-US" sz="1800" dirty="0"/>
              <a:t>The </a:t>
            </a:r>
            <a:r>
              <a:rPr lang="en-US" altLang="en-US" sz="1800" b="1" dirty="0">
                <a:solidFill>
                  <a:srgbClr val="FF0000"/>
                </a:solidFill>
              </a:rPr>
              <a:t>alter table</a:t>
            </a:r>
            <a:r>
              <a:rPr lang="en-US" altLang="en-US" sz="1800" dirty="0">
                <a:solidFill>
                  <a:srgbClr val="FF0000"/>
                </a:solidFill>
              </a:rPr>
              <a:t> </a:t>
            </a:r>
            <a:r>
              <a:rPr lang="en-US" altLang="en-US" sz="1800" dirty="0"/>
              <a:t>command can also be used to drop attributes of a relation:</a:t>
            </a:r>
          </a:p>
          <a:p>
            <a:pPr>
              <a:tabLst>
                <a:tab pos="2232025" algn="l"/>
              </a:tabLst>
            </a:pPr>
            <a:r>
              <a:rPr lang="en-US" altLang="en-US" sz="1800" b="1" dirty="0"/>
              <a:t>             alter table </a:t>
            </a:r>
            <a:r>
              <a:rPr lang="en-US" altLang="en-US" sz="1800" i="1" dirty="0" err="1"/>
              <a:t>tableName</a:t>
            </a:r>
            <a:r>
              <a:rPr lang="en-US" altLang="en-US" sz="1800" b="1" dirty="0"/>
              <a:t> drop</a:t>
            </a:r>
            <a:r>
              <a:rPr lang="en-US" altLang="en-US" sz="1800" i="1" dirty="0"/>
              <a:t> column </a:t>
            </a:r>
            <a:r>
              <a:rPr lang="en-US" altLang="en-US" sz="1800" i="1" dirty="0" err="1"/>
              <a:t>columnName</a:t>
            </a:r>
            <a:endParaRPr lang="en-US" altLang="en-US" sz="1800" i="1" dirty="0"/>
          </a:p>
          <a:p>
            <a:pPr>
              <a:tabLst>
                <a:tab pos="2232025" algn="l"/>
              </a:tabLst>
            </a:pPr>
            <a:r>
              <a:rPr lang="en-US" sz="1800" i="1" dirty="0"/>
              <a:t>             </a:t>
            </a:r>
            <a:r>
              <a:rPr lang="en-US" altLang="en-US" sz="1800" b="1" dirty="0"/>
              <a:t>alter table </a:t>
            </a:r>
            <a:r>
              <a:rPr lang="en-US" sz="1800" dirty="0"/>
              <a:t>branch </a:t>
            </a:r>
            <a:r>
              <a:rPr lang="en-US" sz="1800" b="1" dirty="0"/>
              <a:t>drop</a:t>
            </a:r>
            <a:r>
              <a:rPr lang="en-US" sz="1800" dirty="0"/>
              <a:t> column </a:t>
            </a:r>
            <a:r>
              <a:rPr lang="en-US" sz="1800" dirty="0" err="1"/>
              <a:t>branch_id</a:t>
            </a:r>
            <a:r>
              <a:rPr lang="en-US" sz="1800" dirty="0"/>
              <a:t>;</a:t>
            </a:r>
          </a:p>
          <a:p>
            <a:pPr>
              <a:tabLst>
                <a:tab pos="2232025" algn="l"/>
              </a:tabLst>
            </a:pPr>
            <a:endParaRPr lang="en-US" altLang="en-US" dirty="0"/>
          </a:p>
          <a:p>
            <a:pPr>
              <a:tabLst>
                <a:tab pos="2232025" algn="l"/>
              </a:tabLst>
            </a:pPr>
            <a:endParaRPr lang="en-US" altLang="en-US" dirty="0"/>
          </a:p>
          <a:p>
            <a:pPr eaLnBrk="1" hangingPunct="1">
              <a:tabLst>
                <a:tab pos="2232025" algn="l"/>
              </a:tabLst>
            </a:pPr>
            <a:endParaRPr lang="en-US" altLang="en-US" dirty="0">
              <a:latin typeface="Times New Roman" pitchFamily="18" charset="0"/>
              <a:cs typeface="Times New Roman" pitchFamily="18" charset="0"/>
            </a:endParaRPr>
          </a:p>
          <a:p>
            <a:pPr algn="ctr" eaLnBrk="1" hangingPunct="1">
              <a:tabLst>
                <a:tab pos="2232025" algn="l"/>
              </a:tabLst>
            </a:pPr>
            <a:endParaRPr lang="en-US" altLang="en-US" dirty="0"/>
          </a:p>
        </p:txBody>
      </p:sp>
      <p:cxnSp>
        <p:nvCxnSpPr>
          <p:cNvPr id="5" name="Straight Arrow Connector 4"/>
          <p:cNvCxnSpPr/>
          <p:nvPr/>
        </p:nvCxnSpPr>
        <p:spPr>
          <a:xfrm>
            <a:off x="5257800" y="2343150"/>
            <a:ext cx="762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6" name="Picture 5" descr="2.jpg"/>
          <p:cNvPicPr>
            <a:picLocks noChangeAspect="1"/>
          </p:cNvPicPr>
          <p:nvPr/>
        </p:nvPicPr>
        <p:blipFill>
          <a:blip r:embed="rId2"/>
          <a:stretch>
            <a:fillRect/>
          </a:stretch>
        </p:blipFill>
        <p:spPr>
          <a:xfrm>
            <a:off x="6096000" y="2266950"/>
            <a:ext cx="2876550" cy="466725"/>
          </a:xfrm>
          <a:prstGeom prst="rect">
            <a:avLst/>
          </a:prstGeom>
        </p:spPr>
      </p:pic>
      <p:pic>
        <p:nvPicPr>
          <p:cNvPr id="8" name="Picture 7" descr="3.jpg"/>
          <p:cNvPicPr>
            <a:picLocks noChangeAspect="1"/>
          </p:cNvPicPr>
          <p:nvPr/>
        </p:nvPicPr>
        <p:blipFill>
          <a:blip r:embed="rId3"/>
          <a:stretch>
            <a:fillRect/>
          </a:stretch>
        </p:blipFill>
        <p:spPr>
          <a:xfrm>
            <a:off x="6553200" y="3638550"/>
            <a:ext cx="2228850" cy="371475"/>
          </a:xfrm>
          <a:prstGeom prst="rect">
            <a:avLst/>
          </a:prstGeom>
        </p:spPr>
      </p:pic>
      <p:cxnSp>
        <p:nvCxnSpPr>
          <p:cNvPr id="9" name="Straight Arrow Connector 8"/>
          <p:cNvCxnSpPr/>
          <p:nvPr/>
        </p:nvCxnSpPr>
        <p:spPr>
          <a:xfrm>
            <a:off x="5410200" y="3714750"/>
            <a:ext cx="9144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2300" cy="666750"/>
          </a:xfrm>
        </p:spPr>
        <p:txBody>
          <a:bodyPr/>
          <a:lstStyle/>
          <a:p>
            <a:pPr>
              <a:buFont typeface="Wingdings" pitchFamily="2" charset="2"/>
              <a:buChar char="Ø"/>
            </a:pPr>
            <a:r>
              <a:rPr lang="en-US" altLang="en-US" sz="2400" b="1" dirty="0"/>
              <a:t>The select Clause</a:t>
            </a:r>
            <a:endParaRPr lang="en-US" sz="2400" b="1" dirty="0"/>
          </a:p>
        </p:txBody>
      </p:sp>
      <p:sp>
        <p:nvSpPr>
          <p:cNvPr id="4" name="TextBox 3"/>
          <p:cNvSpPr txBox="1"/>
          <p:nvPr/>
        </p:nvSpPr>
        <p:spPr>
          <a:xfrm>
            <a:off x="0" y="590550"/>
            <a:ext cx="8991600" cy="4247317"/>
          </a:xfrm>
          <a:prstGeom prst="rect">
            <a:avLst/>
          </a:prstGeom>
          <a:noFill/>
        </p:spPr>
        <p:txBody>
          <a:bodyPr wrap="square" rtlCol="0">
            <a:spAutoFit/>
          </a:bodyPr>
          <a:lstStyle/>
          <a:p>
            <a:pPr eaLnBrk="1" hangingPunct="1">
              <a:buFont typeface="Wingdings" pitchFamily="2" charset="2"/>
              <a:buChar char="§"/>
              <a:tabLst>
                <a:tab pos="2055813" algn="l"/>
              </a:tabLst>
            </a:pPr>
            <a:r>
              <a:rPr lang="en-US" altLang="en-US" sz="1800" dirty="0"/>
              <a:t>The </a:t>
            </a:r>
            <a:r>
              <a:rPr lang="en-US" altLang="en-US" sz="1800" b="1" dirty="0"/>
              <a:t>select</a:t>
            </a:r>
            <a:r>
              <a:rPr lang="en-US" altLang="en-US" sz="1800" dirty="0"/>
              <a:t> clause list the attributes desired in the result of a query</a:t>
            </a:r>
          </a:p>
          <a:p>
            <a:pPr eaLnBrk="1" hangingPunct="1">
              <a:buFont typeface="Wingdings" pitchFamily="2" charset="2"/>
              <a:buChar char="§"/>
              <a:tabLst>
                <a:tab pos="2055813" algn="l"/>
              </a:tabLst>
            </a:pPr>
            <a:r>
              <a:rPr lang="en-US" altLang="en-US" sz="1800" b="1" dirty="0"/>
              <a:t>Example: </a:t>
            </a:r>
            <a:r>
              <a:rPr lang="en-US" altLang="en-US" sz="1800" dirty="0"/>
              <a:t>find the names of all branches in the </a:t>
            </a:r>
            <a:r>
              <a:rPr lang="en-US" altLang="en-US" sz="1800" i="1" dirty="0"/>
              <a:t>branch </a:t>
            </a:r>
            <a:r>
              <a:rPr lang="en-US" altLang="en-US" sz="1800" dirty="0"/>
              <a:t>relation:</a:t>
            </a:r>
          </a:p>
          <a:p>
            <a:pPr eaLnBrk="1" hangingPunct="1">
              <a:tabLst>
                <a:tab pos="2055813" algn="l"/>
              </a:tabLst>
            </a:pPr>
            <a:r>
              <a:rPr lang="en-US" altLang="en-US" sz="1800" dirty="0"/>
              <a:t>           Select </a:t>
            </a:r>
            <a:r>
              <a:rPr lang="en-US" altLang="en-US" sz="1800" dirty="0" err="1"/>
              <a:t>branch_name</a:t>
            </a:r>
            <a:r>
              <a:rPr lang="en-US" altLang="en-US" sz="1800" dirty="0"/>
              <a:t> from branch</a:t>
            </a:r>
          </a:p>
          <a:p>
            <a:pPr eaLnBrk="1" hangingPunct="1">
              <a:tabLst>
                <a:tab pos="2055813" algn="l"/>
              </a:tabLst>
            </a:pPr>
            <a:endParaRPr lang="en-US" altLang="en-US" sz="1800" dirty="0"/>
          </a:p>
          <a:p>
            <a:pPr eaLnBrk="1" hangingPunct="1">
              <a:tabLst>
                <a:tab pos="2055813" algn="l"/>
              </a:tabLst>
            </a:pPr>
            <a:endParaRPr lang="en-US" altLang="en-US" sz="1800" dirty="0"/>
          </a:p>
          <a:p>
            <a:pPr eaLnBrk="1" hangingPunct="1">
              <a:tabLst>
                <a:tab pos="2055813" algn="l"/>
              </a:tabLst>
            </a:pPr>
            <a:endParaRPr lang="en-US" altLang="en-US" sz="1800" dirty="0"/>
          </a:p>
          <a:p>
            <a:pPr eaLnBrk="1" hangingPunct="1">
              <a:buFont typeface="Arial" pitchFamily="34" charset="0"/>
              <a:buChar char="•"/>
              <a:tabLst>
                <a:tab pos="2055813" algn="l"/>
              </a:tabLst>
            </a:pPr>
            <a:r>
              <a:rPr lang="en-US" altLang="en-US" sz="1800" dirty="0"/>
              <a:t>To force the elimination of duplicates, insert the keyword </a:t>
            </a:r>
            <a:r>
              <a:rPr lang="en-US" altLang="en-US" sz="1800" b="1" dirty="0">
                <a:solidFill>
                  <a:srgbClr val="FF0000"/>
                </a:solidFill>
              </a:rPr>
              <a:t>distinct</a:t>
            </a:r>
            <a:r>
              <a:rPr lang="en-US" altLang="en-US" sz="1800" b="1" dirty="0">
                <a:solidFill>
                  <a:schemeClr val="tx2"/>
                </a:solidFill>
              </a:rPr>
              <a:t> </a:t>
            </a:r>
            <a:r>
              <a:rPr lang="en-US" altLang="en-US" sz="1800" dirty="0"/>
              <a:t> after select</a:t>
            </a:r>
            <a:r>
              <a:rPr lang="en-US" altLang="en-US" sz="1800" b="1" dirty="0"/>
              <a:t>.</a:t>
            </a:r>
          </a:p>
          <a:p>
            <a:pPr eaLnBrk="1" hangingPunct="1">
              <a:buFont typeface="Arial" pitchFamily="34" charset="0"/>
              <a:buChar char="•"/>
              <a:tabLst>
                <a:tab pos="2055813" algn="l"/>
              </a:tabLst>
            </a:pPr>
            <a:r>
              <a:rPr lang="en-US" altLang="en-US" sz="1800" dirty="0"/>
              <a:t>Find the names of all branches in the branch relations, and remove duplicates</a:t>
            </a:r>
          </a:p>
          <a:p>
            <a:pPr eaLnBrk="1" hangingPunct="1">
              <a:buFont typeface="Monotype Sorts" pitchFamily="2" charset="2"/>
              <a:buNone/>
              <a:tabLst>
                <a:tab pos="2055813" algn="l"/>
              </a:tabLst>
            </a:pPr>
            <a:r>
              <a:rPr lang="en-US" altLang="en-US" sz="1800" b="1" dirty="0"/>
              <a:t>             select distinct </a:t>
            </a:r>
            <a:r>
              <a:rPr lang="en-US" altLang="en-US" sz="1800" i="1" dirty="0" err="1"/>
              <a:t>branch_name</a:t>
            </a:r>
            <a:r>
              <a:rPr lang="en-US" altLang="en-US" sz="1800" i="1" dirty="0"/>
              <a:t> </a:t>
            </a:r>
            <a:r>
              <a:rPr lang="en-US" altLang="en-US" sz="1800" b="1" dirty="0"/>
              <a:t>from </a:t>
            </a:r>
            <a:r>
              <a:rPr lang="en-US" altLang="en-US" sz="1800" dirty="0"/>
              <a:t>branch</a:t>
            </a:r>
          </a:p>
          <a:p>
            <a:pPr eaLnBrk="1" hangingPunct="1">
              <a:buFont typeface="Monotype Sorts" pitchFamily="2" charset="2"/>
              <a:buNone/>
              <a:tabLst>
                <a:tab pos="2055813" algn="l"/>
              </a:tabLst>
            </a:pPr>
            <a:endParaRPr lang="en-US" altLang="en-US" sz="1800" dirty="0"/>
          </a:p>
          <a:p>
            <a:pPr eaLnBrk="1" hangingPunct="1">
              <a:buFont typeface="Monotype Sorts" pitchFamily="2" charset="2"/>
              <a:buNone/>
              <a:tabLst>
                <a:tab pos="2055813" algn="l"/>
              </a:tabLst>
            </a:pPr>
            <a:endParaRPr lang="en-US" altLang="en-US" sz="1800" dirty="0"/>
          </a:p>
          <a:p>
            <a:pPr eaLnBrk="1" hangingPunct="1">
              <a:buFont typeface="Monotype Sorts" pitchFamily="2" charset="2"/>
              <a:buNone/>
              <a:tabLst>
                <a:tab pos="2055813" algn="l"/>
              </a:tabLst>
            </a:pPr>
            <a:endParaRPr lang="en-US" altLang="en-US" sz="1800" dirty="0"/>
          </a:p>
          <a:p>
            <a:pPr eaLnBrk="1" hangingPunct="1">
              <a:buFont typeface="Arial" pitchFamily="34" charset="0"/>
              <a:buChar char="•"/>
              <a:tabLst>
                <a:tab pos="2055813" algn="l"/>
              </a:tabLst>
            </a:pPr>
            <a:r>
              <a:rPr lang="en-US" altLang="en-US" sz="1800" dirty="0"/>
              <a:t>The keyword </a:t>
            </a:r>
            <a:r>
              <a:rPr lang="en-US" altLang="en-US" sz="1800" b="1" dirty="0">
                <a:solidFill>
                  <a:srgbClr val="FF0000"/>
                </a:solidFill>
              </a:rPr>
              <a:t>all</a:t>
            </a:r>
            <a:r>
              <a:rPr lang="en-US" altLang="en-US" sz="1800" b="1" dirty="0"/>
              <a:t> </a:t>
            </a:r>
            <a:r>
              <a:rPr lang="en-US" altLang="en-US" sz="1800" dirty="0"/>
              <a:t>specifies that duplicates not be removed</a:t>
            </a:r>
          </a:p>
          <a:p>
            <a:pPr>
              <a:tabLst>
                <a:tab pos="2055813" algn="l"/>
              </a:tabLst>
            </a:pPr>
            <a:r>
              <a:rPr lang="en-US" sz="1800" b="1" dirty="0"/>
              <a:t>            select</a:t>
            </a:r>
            <a:r>
              <a:rPr lang="en-US" sz="1800" dirty="0"/>
              <a:t> </a:t>
            </a:r>
            <a:r>
              <a:rPr lang="en-US" sz="1800" b="1" dirty="0"/>
              <a:t>all</a:t>
            </a:r>
            <a:r>
              <a:rPr lang="en-US" sz="1800" dirty="0"/>
              <a:t> </a:t>
            </a:r>
            <a:r>
              <a:rPr lang="en-US" sz="1800" dirty="0" err="1"/>
              <a:t>branch_name</a:t>
            </a:r>
            <a:r>
              <a:rPr lang="en-US" sz="1800" dirty="0"/>
              <a:t>  </a:t>
            </a:r>
            <a:r>
              <a:rPr lang="en-US" sz="1800" b="1" dirty="0"/>
              <a:t>from</a:t>
            </a:r>
            <a:r>
              <a:rPr lang="en-US" sz="1800" dirty="0"/>
              <a:t> branch;</a:t>
            </a:r>
          </a:p>
          <a:p>
            <a:pPr eaLnBrk="1" hangingPunct="1">
              <a:buFont typeface="Arial" pitchFamily="34" charset="0"/>
              <a:buChar char="•"/>
              <a:tabLst>
                <a:tab pos="2055813" algn="l"/>
              </a:tabLst>
            </a:pPr>
            <a:endParaRPr lang="en-US" altLang="en-US" sz="1800" dirty="0"/>
          </a:p>
        </p:txBody>
      </p:sp>
      <p:pic>
        <p:nvPicPr>
          <p:cNvPr id="5" name="Picture 4" descr="4.jpg"/>
          <p:cNvPicPr>
            <a:picLocks noChangeAspect="1"/>
          </p:cNvPicPr>
          <p:nvPr/>
        </p:nvPicPr>
        <p:blipFill>
          <a:blip r:embed="rId2"/>
          <a:stretch>
            <a:fillRect/>
          </a:stretch>
        </p:blipFill>
        <p:spPr>
          <a:xfrm>
            <a:off x="6905625" y="0"/>
            <a:ext cx="2238375" cy="971550"/>
          </a:xfrm>
          <a:prstGeom prst="rect">
            <a:avLst/>
          </a:prstGeom>
        </p:spPr>
      </p:pic>
      <p:cxnSp>
        <p:nvCxnSpPr>
          <p:cNvPr id="7" name="Straight Arrow Connector 6"/>
          <p:cNvCxnSpPr/>
          <p:nvPr/>
        </p:nvCxnSpPr>
        <p:spPr>
          <a:xfrm>
            <a:off x="4648200" y="1352550"/>
            <a:ext cx="1066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9" name="Picture 8" descr="5.jpg"/>
          <p:cNvPicPr>
            <a:picLocks noChangeAspect="1"/>
          </p:cNvPicPr>
          <p:nvPr/>
        </p:nvPicPr>
        <p:blipFill>
          <a:blip r:embed="rId3"/>
          <a:stretch>
            <a:fillRect/>
          </a:stretch>
        </p:blipFill>
        <p:spPr>
          <a:xfrm>
            <a:off x="7467600" y="1047750"/>
            <a:ext cx="1247775" cy="1152525"/>
          </a:xfrm>
          <a:prstGeom prst="rect">
            <a:avLst/>
          </a:prstGeom>
        </p:spPr>
      </p:pic>
      <p:cxnSp>
        <p:nvCxnSpPr>
          <p:cNvPr id="10" name="Straight Arrow Connector 9"/>
          <p:cNvCxnSpPr/>
          <p:nvPr/>
        </p:nvCxnSpPr>
        <p:spPr>
          <a:xfrm>
            <a:off x="5410200" y="3028950"/>
            <a:ext cx="1066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1" name="Picture 10" descr="6.jpg"/>
          <p:cNvPicPr>
            <a:picLocks noChangeAspect="1"/>
          </p:cNvPicPr>
          <p:nvPr/>
        </p:nvPicPr>
        <p:blipFill>
          <a:blip r:embed="rId4"/>
          <a:stretch>
            <a:fillRect/>
          </a:stretch>
        </p:blipFill>
        <p:spPr>
          <a:xfrm>
            <a:off x="7620000" y="2800350"/>
            <a:ext cx="1181100" cy="866775"/>
          </a:xfrm>
          <a:prstGeom prst="rect">
            <a:avLst/>
          </a:prstGeom>
        </p:spPr>
      </p:pic>
      <p:pic>
        <p:nvPicPr>
          <p:cNvPr id="12" name="Picture 11" descr="5.jpg"/>
          <p:cNvPicPr>
            <a:picLocks noChangeAspect="1"/>
          </p:cNvPicPr>
          <p:nvPr/>
        </p:nvPicPr>
        <p:blipFill>
          <a:blip r:embed="rId3"/>
          <a:stretch>
            <a:fillRect/>
          </a:stretch>
        </p:blipFill>
        <p:spPr>
          <a:xfrm>
            <a:off x="7620000" y="3990975"/>
            <a:ext cx="1247775" cy="1152525"/>
          </a:xfrm>
          <a:prstGeom prst="rect">
            <a:avLst/>
          </a:prstGeom>
        </p:spPr>
      </p:pic>
      <p:cxnSp>
        <p:nvCxnSpPr>
          <p:cNvPr id="13" name="Straight Arrow Connector 12"/>
          <p:cNvCxnSpPr/>
          <p:nvPr/>
        </p:nvCxnSpPr>
        <p:spPr>
          <a:xfrm>
            <a:off x="5486400" y="4324350"/>
            <a:ext cx="1066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6750"/>
          </a:xfrm>
        </p:spPr>
        <p:txBody>
          <a:bodyPr/>
          <a:lstStyle/>
          <a:p>
            <a:pPr>
              <a:buFont typeface="Wingdings" pitchFamily="2" charset="2"/>
              <a:buChar char="Ø"/>
            </a:pPr>
            <a:r>
              <a:rPr lang="en-US" altLang="en-US" sz="2000" b="1" dirty="0"/>
              <a:t>The select Clause (cont.)</a:t>
            </a:r>
            <a:endParaRPr lang="en-US" sz="2000" dirty="0"/>
          </a:p>
        </p:txBody>
      </p:sp>
      <p:sp>
        <p:nvSpPr>
          <p:cNvPr id="3" name="TextBox 2"/>
          <p:cNvSpPr txBox="1"/>
          <p:nvPr/>
        </p:nvSpPr>
        <p:spPr>
          <a:xfrm>
            <a:off x="0" y="514350"/>
            <a:ext cx="9144000" cy="5693866"/>
          </a:xfrm>
          <a:prstGeom prst="rect">
            <a:avLst/>
          </a:prstGeom>
          <a:noFill/>
        </p:spPr>
        <p:txBody>
          <a:bodyPr wrap="square" rtlCol="0">
            <a:spAutoFit/>
          </a:bodyPr>
          <a:lstStyle/>
          <a:p>
            <a:r>
              <a:rPr lang="en-US" altLang="en-US" dirty="0"/>
              <a:t>The </a:t>
            </a:r>
            <a:r>
              <a:rPr lang="en-US" altLang="en-US" b="1" dirty="0">
                <a:solidFill>
                  <a:srgbClr val="FF0000"/>
                </a:solidFill>
              </a:rPr>
              <a:t>select</a:t>
            </a:r>
            <a:r>
              <a:rPr lang="en-US" altLang="en-US" dirty="0"/>
              <a:t> clause can contain arithmetic expressions involving the operation, +, –, </a:t>
            </a:r>
            <a:r>
              <a:rPr lang="en-US" altLang="en-US" dirty="0">
                <a:latin typeface="Symbol" pitchFamily="18" charset="2"/>
              </a:rPr>
              <a:t>*</a:t>
            </a:r>
            <a:r>
              <a:rPr lang="en-US" altLang="en-US" dirty="0"/>
              <a:t>, and /, and operating on constants or attributes of </a:t>
            </a:r>
            <a:r>
              <a:rPr lang="en-US" altLang="en-US" dirty="0" err="1"/>
              <a:t>tuples</a:t>
            </a:r>
            <a:r>
              <a:rPr lang="en-US" altLang="en-US" dirty="0"/>
              <a:t>.</a:t>
            </a:r>
          </a:p>
          <a:p>
            <a:r>
              <a:rPr lang="en-US" altLang="en-US" dirty="0"/>
              <a:t>	</a:t>
            </a:r>
            <a:r>
              <a:rPr lang="en-US" altLang="en-US" b="1" dirty="0"/>
              <a:t>select</a:t>
            </a:r>
            <a:r>
              <a:rPr lang="en-US" altLang="en-US" dirty="0"/>
              <a:t> </a:t>
            </a:r>
            <a:r>
              <a:rPr lang="en-US" altLang="en-US" dirty="0" err="1"/>
              <a:t>branch_name</a:t>
            </a:r>
            <a:r>
              <a:rPr lang="en-US" altLang="en-US" dirty="0"/>
              <a:t>, </a:t>
            </a:r>
            <a:r>
              <a:rPr lang="en-US" altLang="en-US" dirty="0" err="1"/>
              <a:t>branch_city</a:t>
            </a:r>
            <a:r>
              <a:rPr lang="en-US" altLang="en-US" dirty="0"/>
              <a:t>, assets*100 </a:t>
            </a:r>
          </a:p>
          <a:p>
            <a:r>
              <a:rPr lang="en-US" altLang="en-US" dirty="0"/>
              <a:t>	</a:t>
            </a:r>
            <a:r>
              <a:rPr lang="en-US" altLang="en-US" b="1" dirty="0"/>
              <a:t>from</a:t>
            </a:r>
            <a:r>
              <a:rPr lang="en-US" altLang="en-US" dirty="0"/>
              <a:t> branch</a:t>
            </a:r>
          </a:p>
          <a:p>
            <a:endParaRPr lang="en-US" altLang="en-US" dirty="0"/>
          </a:p>
          <a:p>
            <a:pPr>
              <a:buFont typeface="Arial" pitchFamily="34" charset="0"/>
              <a:buChar char="•"/>
            </a:pPr>
            <a:r>
              <a:rPr kumimoji="1" lang="en-US" altLang="en-US" dirty="0">
                <a:latin typeface="Helvetica" pitchFamily="34" charset="0"/>
              </a:rPr>
              <a:t>Suppose you have two tables like  </a:t>
            </a:r>
            <a:r>
              <a:rPr kumimoji="1" lang="en-US" altLang="en-US" dirty="0">
                <a:latin typeface="Helvetica" pitchFamily="34" charset="0"/>
                <a:sym typeface="Wingdings" pitchFamily="2" charset="2"/>
              </a:rPr>
              <a:t></a:t>
            </a:r>
          </a:p>
          <a:p>
            <a:pPr>
              <a:buFont typeface="Arial" pitchFamily="34" charset="0"/>
              <a:buChar char="•"/>
            </a:pPr>
            <a:endParaRPr kumimoji="1" lang="en-US" altLang="en-US" dirty="0">
              <a:latin typeface="Helvetica" pitchFamily="34" charset="0"/>
              <a:sym typeface="Wingdings" pitchFamily="2" charset="2"/>
            </a:endParaRPr>
          </a:p>
          <a:p>
            <a:pPr>
              <a:buFont typeface="Arial" pitchFamily="34" charset="0"/>
              <a:buChar char="•"/>
            </a:pPr>
            <a:endParaRPr kumimoji="1" lang="en-US" altLang="en-US" dirty="0">
              <a:latin typeface="Helvetica" pitchFamily="34" charset="0"/>
              <a:sym typeface="Wingdings" pitchFamily="2" charset="2"/>
            </a:endParaRPr>
          </a:p>
          <a:p>
            <a:pPr>
              <a:buFont typeface="Arial" pitchFamily="34" charset="0"/>
              <a:buChar char="•"/>
            </a:pPr>
            <a:endParaRPr kumimoji="1" lang="en-US" altLang="en-US" dirty="0">
              <a:latin typeface="Helvetica" pitchFamily="34" charset="0"/>
              <a:sym typeface="Wingdings" pitchFamily="2" charset="2"/>
            </a:endParaRPr>
          </a:p>
          <a:p>
            <a:pPr>
              <a:buFont typeface="Arial" pitchFamily="34" charset="0"/>
              <a:buChar char="•"/>
            </a:pPr>
            <a:endParaRPr kumimoji="1" lang="en-US" altLang="en-US" dirty="0">
              <a:latin typeface="Helvetica" pitchFamily="34" charset="0"/>
              <a:sym typeface="Wingdings" pitchFamily="2" charset="2"/>
            </a:endParaRPr>
          </a:p>
          <a:p>
            <a:pPr>
              <a:buFont typeface="Arial" pitchFamily="34" charset="0"/>
              <a:buChar char="•"/>
            </a:pPr>
            <a:endParaRPr kumimoji="1" lang="en-US" altLang="en-US" dirty="0">
              <a:latin typeface="Helvetica" pitchFamily="34" charset="0"/>
              <a:sym typeface="Wingdings" pitchFamily="2" charset="2"/>
            </a:endParaRPr>
          </a:p>
          <a:p>
            <a:pPr>
              <a:buFont typeface="Arial" pitchFamily="34" charset="0"/>
              <a:buChar char="•"/>
            </a:pPr>
            <a:endParaRPr kumimoji="1" lang="en-US" altLang="en-US" dirty="0">
              <a:latin typeface="Helvetica" pitchFamily="34" charset="0"/>
            </a:endParaRPr>
          </a:p>
          <a:p>
            <a:endParaRPr kumimoji="1" lang="en-US" altLang="en-US" b="1" dirty="0">
              <a:latin typeface="Helvetica" pitchFamily="34" charset="0"/>
            </a:endParaRPr>
          </a:p>
          <a:p>
            <a:pPr>
              <a:buFont typeface="Arial" pitchFamily="34" charset="0"/>
              <a:buChar char="•"/>
            </a:pPr>
            <a:endParaRPr kumimoji="1" lang="en-US" altLang="en-US" b="1" dirty="0">
              <a:latin typeface="Helvetica" pitchFamily="34" charset="0"/>
            </a:endParaRPr>
          </a:p>
          <a:p>
            <a:pPr>
              <a:buFont typeface="Arial" pitchFamily="34" charset="0"/>
              <a:buChar char="•"/>
            </a:pPr>
            <a:r>
              <a:rPr kumimoji="1" lang="en-US" altLang="en-US" b="1" dirty="0">
                <a:latin typeface="Helvetica" pitchFamily="34" charset="0"/>
              </a:rPr>
              <a:t>Find the customer name, loan number and loan amount of all customers.</a:t>
            </a:r>
          </a:p>
          <a:p>
            <a:pPr lvl="2"/>
            <a:r>
              <a:rPr lang="en-US" b="1" dirty="0"/>
              <a:t>     select</a:t>
            </a:r>
            <a:r>
              <a:rPr lang="en-US" dirty="0"/>
              <a:t> </a:t>
            </a:r>
            <a:r>
              <a:rPr lang="en-US" dirty="0" err="1"/>
              <a:t>customer_name</a:t>
            </a:r>
            <a:r>
              <a:rPr lang="en-US" dirty="0"/>
              <a:t>, </a:t>
            </a:r>
            <a:r>
              <a:rPr lang="en-US" dirty="0" err="1"/>
              <a:t>borrower.loan_number,loan.amount</a:t>
            </a:r>
            <a:endParaRPr lang="en-US" dirty="0"/>
          </a:p>
          <a:p>
            <a:pPr lvl="2"/>
            <a:r>
              <a:rPr lang="en-US" b="1" dirty="0"/>
              <a:t>     from</a:t>
            </a:r>
            <a:r>
              <a:rPr lang="en-US" dirty="0"/>
              <a:t> </a:t>
            </a:r>
            <a:r>
              <a:rPr lang="en-US" dirty="0" err="1"/>
              <a:t>borrower,loan</a:t>
            </a:r>
            <a:endParaRPr lang="en-US" dirty="0"/>
          </a:p>
          <a:p>
            <a:pPr lvl="2"/>
            <a:r>
              <a:rPr lang="en-US" b="1" dirty="0"/>
              <a:t>     where</a:t>
            </a:r>
            <a:r>
              <a:rPr lang="en-US" dirty="0"/>
              <a:t> </a:t>
            </a:r>
            <a:r>
              <a:rPr lang="en-US" dirty="0" err="1"/>
              <a:t>borrower.loan_number</a:t>
            </a:r>
            <a:r>
              <a:rPr lang="en-US" dirty="0"/>
              <a:t>=</a:t>
            </a:r>
            <a:r>
              <a:rPr lang="en-US" dirty="0" err="1"/>
              <a:t>loan.loan_number</a:t>
            </a:r>
            <a:r>
              <a:rPr lang="en-US" dirty="0"/>
              <a:t>;</a:t>
            </a:r>
          </a:p>
          <a:p>
            <a:pPr>
              <a:buFont typeface="Arial" pitchFamily="34" charset="0"/>
              <a:buChar char="•"/>
            </a:pPr>
            <a:endParaRPr kumimoji="1" lang="en-US" altLang="en-US" b="1" dirty="0">
              <a:latin typeface="Helvetica" pitchFamily="34" charset="0"/>
            </a:endParaRPr>
          </a:p>
          <a:p>
            <a:pPr>
              <a:buFont typeface="Arial" pitchFamily="34" charset="0"/>
              <a:buChar char="•"/>
            </a:pPr>
            <a:endParaRPr kumimoji="1" lang="en-US" altLang="en-US" b="1" dirty="0">
              <a:latin typeface="Helvetica" pitchFamily="34" charset="0"/>
            </a:endParaRPr>
          </a:p>
          <a:p>
            <a:pPr>
              <a:buFont typeface="Arial" pitchFamily="34" charset="0"/>
              <a:buChar char="•"/>
            </a:pPr>
            <a:endParaRPr kumimoji="1" lang="en-US" altLang="en-US" b="1" dirty="0">
              <a:latin typeface="Helvetica" pitchFamily="34" charset="0"/>
            </a:endParaRPr>
          </a:p>
          <a:p>
            <a:pPr>
              <a:buFont typeface="Arial" pitchFamily="34" charset="0"/>
              <a:buChar char="•"/>
            </a:pPr>
            <a:endParaRPr kumimoji="1" lang="en-US" altLang="en-US" b="1" dirty="0">
              <a:latin typeface="Helvetica" pitchFamily="34" charset="0"/>
            </a:endParaRPr>
          </a:p>
          <a:p>
            <a:pPr>
              <a:buFont typeface="Arial" pitchFamily="34" charset="0"/>
              <a:buChar char="•"/>
            </a:pPr>
            <a:endParaRPr kumimoji="1" lang="en-US" altLang="en-US" b="1" dirty="0">
              <a:latin typeface="Helvetica" pitchFamily="34" charset="0"/>
            </a:endParaRPr>
          </a:p>
          <a:p>
            <a:pPr>
              <a:buFont typeface="Arial" pitchFamily="34" charset="0"/>
              <a:buChar char="•"/>
            </a:pPr>
            <a:endParaRPr kumimoji="1" lang="en-US" altLang="en-US" b="1" dirty="0">
              <a:latin typeface="Helvetica" pitchFamily="34" charset="0"/>
            </a:endParaRPr>
          </a:p>
          <a:p>
            <a:endParaRPr lang="en-US" altLang="en-US" b="1" dirty="0"/>
          </a:p>
          <a:p>
            <a:endParaRPr lang="en-US" dirty="0"/>
          </a:p>
        </p:txBody>
      </p:sp>
      <p:pic>
        <p:nvPicPr>
          <p:cNvPr id="6" name="Picture 5" descr="borrower.jpg"/>
          <p:cNvPicPr>
            <a:picLocks noChangeAspect="1"/>
          </p:cNvPicPr>
          <p:nvPr/>
        </p:nvPicPr>
        <p:blipFill>
          <a:blip r:embed="rId2"/>
          <a:stretch>
            <a:fillRect/>
          </a:stretch>
        </p:blipFill>
        <p:spPr>
          <a:xfrm>
            <a:off x="1447800" y="1962150"/>
            <a:ext cx="1990725" cy="1076325"/>
          </a:xfrm>
          <a:prstGeom prst="rect">
            <a:avLst/>
          </a:prstGeom>
          <a:ln>
            <a:noFill/>
          </a:ln>
          <a:effectLst>
            <a:outerShdw blurRad="292100" dist="139700" dir="2700000" algn="tl" rotWithShape="0">
              <a:srgbClr val="333333">
                <a:alpha val="65000"/>
              </a:srgbClr>
            </a:outerShdw>
          </a:effectLst>
        </p:spPr>
      </p:pic>
      <p:pic>
        <p:nvPicPr>
          <p:cNvPr id="7" name="Picture 6" descr="loan.jpg"/>
          <p:cNvPicPr>
            <a:picLocks noChangeAspect="1"/>
          </p:cNvPicPr>
          <p:nvPr/>
        </p:nvPicPr>
        <p:blipFill>
          <a:blip r:embed="rId3"/>
          <a:stretch>
            <a:fillRect/>
          </a:stretch>
        </p:blipFill>
        <p:spPr>
          <a:xfrm>
            <a:off x="3962400" y="1885950"/>
            <a:ext cx="2657475" cy="116205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981200" y="3105150"/>
            <a:ext cx="3429000" cy="307777"/>
          </a:xfrm>
          <a:prstGeom prst="rect">
            <a:avLst/>
          </a:prstGeom>
          <a:noFill/>
        </p:spPr>
        <p:txBody>
          <a:bodyPr wrap="square" rtlCol="0">
            <a:spAutoFit/>
          </a:bodyPr>
          <a:lstStyle/>
          <a:p>
            <a:r>
              <a:rPr lang="en-US" dirty="0"/>
              <a:t>Borrower                                  loan</a:t>
            </a:r>
          </a:p>
        </p:txBody>
      </p:sp>
      <p:pic>
        <p:nvPicPr>
          <p:cNvPr id="9" name="Picture 8" descr="7.jpg"/>
          <p:cNvPicPr>
            <a:picLocks noChangeAspect="1"/>
          </p:cNvPicPr>
          <p:nvPr/>
        </p:nvPicPr>
        <p:blipFill>
          <a:blip r:embed="rId4"/>
          <a:stretch>
            <a:fillRect/>
          </a:stretch>
        </p:blipFill>
        <p:spPr>
          <a:xfrm>
            <a:off x="5638800" y="3790950"/>
            <a:ext cx="3303505" cy="1200150"/>
          </a:xfrm>
          <a:prstGeom prst="rect">
            <a:avLst/>
          </a:prstGeom>
        </p:spPr>
      </p:pic>
    </p:spTree>
  </p:cSld>
  <p:clrMapOvr>
    <a:masterClrMapping/>
  </p:clrMapOvr>
</p:sld>
</file>

<file path=ppt/theme/theme1.xml><?xml version="1.0" encoding="utf-8"?>
<a:theme xmlns:a="http://schemas.openxmlformats.org/drawingml/2006/main" name="Geometric">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TotalTime>
  <Words>786</Words>
  <Application>Microsoft Office PowerPoint</Application>
  <PresentationFormat>On-screen Show (16:9)</PresentationFormat>
  <Paragraphs>81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Roboto</vt:lpstr>
      <vt:lpstr>Monotype Sorts</vt:lpstr>
      <vt:lpstr>Times New Roman</vt:lpstr>
      <vt:lpstr>Helvetica</vt:lpstr>
      <vt:lpstr>Wingdings</vt:lpstr>
      <vt:lpstr>Symbol</vt:lpstr>
      <vt:lpstr>Arial</vt:lpstr>
      <vt:lpstr>Geometric</vt:lpstr>
      <vt:lpstr>Database Management System Course-code: CSE 313 </vt:lpstr>
      <vt:lpstr> What is Database?  A database is a collection of information that is organized so that it can be easily accessed, managed and updated.  Most commonly used databases are Oracle 12c(enterprise database), MySQL (mostly used for web based application),  MongoDB (Non RDBMS), MariaDB (is a fast RDBMS) and so on.  What is DBMS?  A database management system (DBMS) is system software for creating and managing databases. DBMS provides an API between the database and user. </vt:lpstr>
      <vt:lpstr> What is SQL?  SQL stands for Structured Query Language which is a very powerful and diverse database language use to storing, manipulating and retrieving data into databases.  SQL is a greater tool with web languages such as PHP, Python, Java, ASP et cetera to build dynamic web applications.    Types of SQL Statement      1. DML (Data Manipulation Language)   Select, insert, update, delete etc.     2. DDL (Data Definition Language)  create, alter, drop, truncate, rename etc.     3. DCL (Data Control Language)                comment etc.</vt:lpstr>
      <vt:lpstr>Create Table Construct  create table tableName (columnName  datatype, columnName dataType)  Example:   create table branch   (branch_name   char(15),   branch_city char(30),   assets  integer) </vt:lpstr>
      <vt:lpstr>Integrity Constraints on Tables  </vt:lpstr>
      <vt:lpstr>Basic Insertion and Deletion of Tuples</vt:lpstr>
      <vt:lpstr>Drop and Alter Table Constructs       </vt:lpstr>
      <vt:lpstr>The select Clause</vt:lpstr>
      <vt:lpstr>The select Clause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Sumaia Rahman</cp:lastModifiedBy>
  <cp:revision>165</cp:revision>
  <dcterms:modified xsi:type="dcterms:W3CDTF">2022-05-20T00:45:06Z</dcterms:modified>
</cp:coreProperties>
</file>