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9" r:id="rId13"/>
    <p:sldId id="270" r:id="rId14"/>
    <p:sldId id="271" r:id="rId15"/>
    <p:sldId id="273" r:id="rId16"/>
    <p:sldId id="274" r:id="rId17"/>
    <p:sldId id="275" r:id="rId18"/>
    <p:sldId id="272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78DF-DDBE-686F-07B9-F5F3D205B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15D0E-C355-3F1E-3C09-1E485D6DF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4A87E-BCEC-CE1C-608C-A8016B6D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CC91-AA1C-45CF-BD37-F7260D070B1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5CD30-01F4-BF64-EFCE-98D24F94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3E82-6526-9A7A-3329-A8B75F61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3D1-2898-467B-9109-AAA3D5E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9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CC15-B3A3-BF88-A666-E8C107F4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6BF-836E-4C88-2607-E0A6F26A3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400-D21D-A94E-D47D-DCCB881B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CC91-AA1C-45CF-BD37-F7260D070B1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817E-B38A-40FA-DF2B-D8D5FDD2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6867-FFAD-F901-9356-BA89C8E2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3D1-2898-467B-9109-AAA3D5E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4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0BF45-FC2E-AA40-8E35-11220F94C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E3A7A-930C-F25E-DC48-C4947CE1E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2B7E-F2A3-4236-ABFE-F1BB3E60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CC91-AA1C-45CF-BD37-F7260D070B1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1302D-08C9-22CC-C098-E0E0D9A8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89E5A-E75B-D15E-2F2D-D400436F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3D1-2898-467B-9109-AAA3D5E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06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02243D1-2898-467B-9109-AAA3D5E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3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85F6-7582-7333-CAC8-F87B4DD8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7D6C-6360-BAE5-7F53-60DFB622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0AED4-4703-6483-C4ED-05283CF5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CC91-AA1C-45CF-BD37-F7260D070B1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041B8-9284-27E2-3F20-E43A70D7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F843-5644-F9BC-2789-15D3C2ED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3D1-2898-467B-9109-AAA3D5E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4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06FB-E8A7-0601-D8FC-1EC46F8F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E87AD-3463-5010-A925-D14BA3CE8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C44B-2234-1CF7-977F-15B718D2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CC91-AA1C-45CF-BD37-F7260D070B1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92113-707A-9AA1-6C9F-23512FD3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41B8-2BE7-2FE9-FE87-99325078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3D1-2898-467B-9109-AAA3D5E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6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A76E-E584-4088-4125-140CEC2C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64E0-E993-49B8-9CC9-0A4ED5335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26373-5620-3F0C-4607-1170736E0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3C496-B6F2-BEC7-3F9A-7D8053C4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CC91-AA1C-45CF-BD37-F7260D070B1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927AD-1EE0-DEE5-4CC2-4221FF32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1CFB1-BA6C-A501-1FBE-BA6D37E1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3D1-2898-467B-9109-AAA3D5E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2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DE23-A184-A2AC-623B-88CD436D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9C379-E032-DF1A-EAC2-3864D22C5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74701-FFC8-FA3A-87E3-42F491996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8569E-B7BF-6A3D-BE43-95C070E74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43FAB-B2F0-73F1-715F-A5B505E4B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E45DB-508E-467C-13EE-7E42304E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CC91-AA1C-45CF-BD37-F7260D070B1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FA2ED-AA97-A7B6-C358-E42FA7C7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B6F16-C597-1E01-7D82-D1AE800B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3D1-2898-467B-9109-AAA3D5E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0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73FC-37B9-21FE-9CE3-CE027FB2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3C94E-8784-3CA8-6936-CDD577A4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CC91-AA1C-45CF-BD37-F7260D070B1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DB715-BEB1-77AC-E066-33841CB8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A90D6-3157-3EE8-4538-C9F360FC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3D1-2898-467B-9109-AAA3D5E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7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646F1-3464-7D00-35A8-5899606B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CC91-AA1C-45CF-BD37-F7260D070B1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0163D-C5D3-6B0A-18CE-B36E03B9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FE297-1F24-FD9C-B2C2-CE3E5E56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3D1-2898-467B-9109-AAA3D5E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1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5E30-BFC6-7E28-35CE-DAC5E4EB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D422-DDD3-7405-B93F-6CC3CAA3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43B2E-0227-A26B-59B0-D11495580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05A59-9AF1-11AF-2BD8-4680997B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CC91-AA1C-45CF-BD37-F7260D070B1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3B7CE-AC50-A554-B1A5-048E15E0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60BAB-6028-C523-FAAE-A63F533E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3D1-2898-467B-9109-AAA3D5E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0DCD-5D34-6BE3-04D6-76A6B7E0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A0065-7FD1-B20C-5221-384E8E2BD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1B662-978A-72F5-266B-4D9C65A57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66377-B9A7-9B5D-D1A9-DEDBB181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CC91-AA1C-45CF-BD37-F7260D070B1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F69EB-6930-8CFD-F9DA-F2D6B747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F75D-E93D-16AF-A4AF-AE07B208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3D1-2898-467B-9109-AAA3D5E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D5395-2417-48C6-2A89-9B3FCD5F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D1D8B-B666-67A7-3F92-B6C9D51E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C74F-4D1F-11EA-7125-E16C35F4D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CC91-AA1C-45CF-BD37-F7260D070B1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9FEF-7C57-D277-5864-8171FC410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959A-93C6-B6D0-8E8B-059323619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243D1-2898-467B-9109-AAA3D5E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5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F88C17-A89A-37FF-56B9-97D3089CF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00920"/>
              </p:ext>
            </p:extLst>
          </p:nvPr>
        </p:nvGraphicFramePr>
        <p:xfrm>
          <a:off x="3784481" y="513188"/>
          <a:ext cx="462303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036">
                  <a:extLst>
                    <a:ext uri="{9D8B030D-6E8A-4147-A177-3AD203B41FA5}">
                      <a16:colId xmlns:a16="http://schemas.microsoft.com/office/drawing/2014/main" val="975957683"/>
                    </a:ext>
                  </a:extLst>
                </a:gridCol>
              </a:tblGrid>
              <a:tr h="6765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FavoMan</a:t>
                      </a:r>
                      <a:endParaRPr lang="en-US" sz="2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800" i="0" u="none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E-commerce Website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8387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FDCA661-1D7F-6818-8339-D08A10E2EE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871932"/>
                  </p:ext>
                </p:extLst>
              </p:nvPr>
            </p:nvGraphicFramePr>
            <p:xfrm>
              <a:off x="1374808" y="2250498"/>
              <a:ext cx="9442383" cy="4421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4662">
                      <a:extLst>
                        <a:ext uri="{9D8B030D-6E8A-4147-A177-3AD203B41FA5}">
                          <a16:colId xmlns:a16="http://schemas.microsoft.com/office/drawing/2014/main" val="221059588"/>
                        </a:ext>
                      </a:extLst>
                    </a:gridCol>
                    <a:gridCol w="4757721">
                      <a:extLst>
                        <a:ext uri="{9D8B030D-6E8A-4147-A177-3AD203B41FA5}">
                          <a16:colId xmlns:a16="http://schemas.microsoft.com/office/drawing/2014/main" val="1717008953"/>
                        </a:ext>
                      </a:extLst>
                    </a:gridCol>
                  </a:tblGrid>
                  <a:tr h="4421929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8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Presented by:</a:t>
                          </a: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Name: Md. </a:t>
                          </a:r>
                          <a:r>
                            <a:rPr kumimoji="0" lang="en-US" sz="2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Rashedul</a:t>
                          </a: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 Hasan</a:t>
                          </a: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ID: 193311002</a:t>
                          </a: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Name: Md. Fahim </a:t>
                          </a:r>
                          <a:r>
                            <a:rPr kumimoji="0" lang="en-US" sz="2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Muntasir</a:t>
                          </a: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 Siam</a:t>
                          </a: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ID: 193311047</a:t>
                          </a: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Batch: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itchFamily="18" charset="0"/>
                                    </a:rPr>
                                    <m:t>𝑛𝑑</m:t>
                                  </m:r>
                                </m:sup>
                              </m:sSup>
                            </m:oMath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Semester: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</m:oMath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Section: A</a:t>
                          </a:r>
                        </a:p>
                        <a:p>
                          <a:pPr marL="342900" marR="0" lvl="0" indent="-34290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Dept. of  CSE</a:t>
                          </a:r>
                        </a:p>
                        <a:p>
                          <a:pPr marL="342900" marR="0" lvl="0" indent="-34290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Varendra University</a:t>
                          </a:r>
                        </a:p>
                        <a:p>
                          <a:pPr algn="just"/>
                          <a:endParaRPr lang="en-US" sz="28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8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Supervised by:</a:t>
                          </a:r>
                        </a:p>
                        <a:p>
                          <a:pPr algn="just"/>
                          <a:endParaRPr lang="en-US" dirty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Md. </a:t>
                          </a:r>
                          <a:r>
                            <a:rPr kumimoji="0" lang="en-US" sz="20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Toufikul</a:t>
                          </a: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 Islam</a:t>
                          </a:r>
                        </a:p>
                        <a:p>
                          <a:pPr marL="342900" lvl="0" indent="-342900" algn="just">
                            <a:spcBef>
                              <a:spcPct val="20000"/>
                            </a:spcBef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Lecturer,</a:t>
                          </a:r>
                        </a:p>
                        <a:p>
                          <a:pPr marL="342900" marR="0" lvl="0" indent="-34290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Dept. of  CSE</a:t>
                          </a:r>
                        </a:p>
                        <a:p>
                          <a:pPr marL="342900" marR="0" lvl="0" indent="-34290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Varendra University</a:t>
                          </a:r>
                        </a:p>
                        <a:p>
                          <a:pPr algn="just"/>
                          <a:endParaRPr lang="en-US" b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4087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FDCA661-1D7F-6818-8339-D08A10E2EE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871932"/>
                  </p:ext>
                </p:extLst>
              </p:nvPr>
            </p:nvGraphicFramePr>
            <p:xfrm>
              <a:off x="1374808" y="2250498"/>
              <a:ext cx="9442383" cy="4421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4662">
                      <a:extLst>
                        <a:ext uri="{9D8B030D-6E8A-4147-A177-3AD203B41FA5}">
                          <a16:colId xmlns:a16="http://schemas.microsoft.com/office/drawing/2014/main" val="221059588"/>
                        </a:ext>
                      </a:extLst>
                    </a:gridCol>
                    <a:gridCol w="4757721">
                      <a:extLst>
                        <a:ext uri="{9D8B030D-6E8A-4147-A177-3AD203B41FA5}">
                          <a16:colId xmlns:a16="http://schemas.microsoft.com/office/drawing/2014/main" val="1717008953"/>
                        </a:ext>
                      </a:extLst>
                    </a:gridCol>
                  </a:tblGrid>
                  <a:tr h="44219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" t="-1377" r="-102081" b="-5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8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Supervised by:</a:t>
                          </a:r>
                        </a:p>
                        <a:p>
                          <a:pPr algn="just"/>
                          <a:endParaRPr lang="en-US" dirty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Md. </a:t>
                          </a:r>
                          <a:r>
                            <a:rPr kumimoji="0" lang="en-US" sz="20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Toufikul</a:t>
                          </a: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 Islam</a:t>
                          </a:r>
                        </a:p>
                        <a:p>
                          <a:pPr marL="342900" lvl="0" indent="-342900" algn="just">
                            <a:spcBef>
                              <a:spcPct val="20000"/>
                            </a:spcBef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Lecturer,</a:t>
                          </a:r>
                        </a:p>
                        <a:p>
                          <a:pPr marL="342900" marR="0" lvl="0" indent="-34290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Dept. of  CSE</a:t>
                          </a:r>
                        </a:p>
                        <a:p>
                          <a:pPr marL="342900" marR="0" lvl="0" indent="-34290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Varendra University</a:t>
                          </a:r>
                        </a:p>
                        <a:p>
                          <a:pPr algn="just"/>
                          <a:endParaRPr lang="en-US" b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4087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13BEA21-2128-50D6-BFBF-7D22CD8413CE}"/>
              </a:ext>
            </a:extLst>
          </p:cNvPr>
          <p:cNvSpPr txBox="1"/>
          <p:nvPr/>
        </p:nvSpPr>
        <p:spPr>
          <a:xfrm>
            <a:off x="10982425" y="6333630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986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4A92C-616E-F0B0-C118-4A9C634156C0}"/>
              </a:ext>
            </a:extLst>
          </p:cNvPr>
          <p:cNvSpPr txBox="1"/>
          <p:nvPr/>
        </p:nvSpPr>
        <p:spPr>
          <a:xfrm>
            <a:off x="3025037" y="652061"/>
            <a:ext cx="6135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rgbClr val="002060"/>
                </a:solidFill>
                <a:latin typeface="Constantia" pitchFamily="18" charset="0"/>
              </a:rPr>
              <a:t>STRUCTURE OF THE SYSTEM</a:t>
            </a:r>
            <a:endParaRPr lang="en-US" sz="3200" dirty="0">
              <a:solidFill>
                <a:srgbClr val="002060"/>
              </a:solidFill>
            </a:endParaRPr>
          </a:p>
          <a:p>
            <a:pPr algn="ctr"/>
            <a:r>
              <a:rPr lang="en-IN" sz="3200" b="1" i="1" dirty="0">
                <a:solidFill>
                  <a:srgbClr val="002060"/>
                </a:solidFill>
                <a:latin typeface="Constantia" pitchFamily="18" charset="0"/>
              </a:rPr>
              <a:t> CONT’D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D84D3-A4E1-E44D-02B3-106EAC33B8DF}"/>
              </a:ext>
            </a:extLst>
          </p:cNvPr>
          <p:cNvSpPr txBox="1"/>
          <p:nvPr/>
        </p:nvSpPr>
        <p:spPr>
          <a:xfrm>
            <a:off x="1116531" y="1729279"/>
            <a:ext cx="9952522" cy="3611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Admin: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 fontAlgn="base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Add/modify/delete/view customer information</a:t>
            </a:r>
          </a:p>
          <a:p>
            <a:pPr lvl="1" fontAlgn="base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Add/modify/delete/view store owner or employee information</a:t>
            </a:r>
          </a:p>
          <a:p>
            <a:pPr lvl="1" fontAlgn="base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Add/configure features</a:t>
            </a:r>
          </a:p>
          <a:p>
            <a:pPr lvl="1" fontAlgn="base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Modify/delete/view product information</a:t>
            </a:r>
          </a:p>
          <a:p>
            <a:pPr lvl="1" fontAlgn="base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View registration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55FC2-2E5F-7443-41EE-CB08E8860A1F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3323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4A92C-616E-F0B0-C118-4A9C634156C0}"/>
              </a:ext>
            </a:extLst>
          </p:cNvPr>
          <p:cNvSpPr txBox="1"/>
          <p:nvPr/>
        </p:nvSpPr>
        <p:spPr>
          <a:xfrm>
            <a:off x="3025037" y="652061"/>
            <a:ext cx="6135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rgbClr val="002060"/>
                </a:solidFill>
                <a:latin typeface="Constantia" pitchFamily="18" charset="0"/>
              </a:rPr>
              <a:t>STRUCTURE OF THE SYSTEM</a:t>
            </a:r>
            <a:endParaRPr lang="en-US" sz="3200" dirty="0">
              <a:solidFill>
                <a:srgbClr val="002060"/>
              </a:solidFill>
            </a:endParaRPr>
          </a:p>
          <a:p>
            <a:pPr algn="ctr"/>
            <a:r>
              <a:rPr lang="en-IN" sz="3200" b="1" i="1" dirty="0">
                <a:solidFill>
                  <a:srgbClr val="002060"/>
                </a:solidFill>
                <a:latin typeface="Constantia" pitchFamily="18" charset="0"/>
              </a:rPr>
              <a:t> CONT’D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D84D3-A4E1-E44D-02B3-106EAC33B8DF}"/>
              </a:ext>
            </a:extLst>
          </p:cNvPr>
          <p:cNvSpPr txBox="1"/>
          <p:nvPr/>
        </p:nvSpPr>
        <p:spPr>
          <a:xfrm>
            <a:off x="1116531" y="2262806"/>
            <a:ext cx="9952522" cy="3269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Store Owner :</a:t>
            </a:r>
          </a:p>
          <a:p>
            <a:pPr lvl="1" fontAlgn="base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Add/modify/delete/view product</a:t>
            </a:r>
          </a:p>
          <a:p>
            <a:pPr lvl="1" fontAlgn="base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Modify/delete/view product price</a:t>
            </a:r>
          </a:p>
          <a:p>
            <a:pPr lvl="1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View customer orders</a:t>
            </a:r>
          </a:p>
          <a:p>
            <a:pPr lvl="1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View and modify sales chart</a:t>
            </a:r>
          </a:p>
          <a:p>
            <a:pPr lvl="1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View and reply to customer questions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E8E19-E352-3207-68E2-2C0E30F300AA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0415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4A92C-616E-F0B0-C118-4A9C634156C0}"/>
              </a:ext>
            </a:extLst>
          </p:cNvPr>
          <p:cNvSpPr txBox="1"/>
          <p:nvPr/>
        </p:nvSpPr>
        <p:spPr>
          <a:xfrm>
            <a:off x="3025037" y="652061"/>
            <a:ext cx="6135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rgbClr val="002060"/>
                </a:solidFill>
                <a:latin typeface="Constantia" pitchFamily="18" charset="0"/>
              </a:rPr>
              <a:t>STRUCTURE OF THE SYSTEM</a:t>
            </a:r>
            <a:endParaRPr lang="en-US" sz="3200" dirty="0">
              <a:solidFill>
                <a:srgbClr val="002060"/>
              </a:solidFill>
            </a:endParaRPr>
          </a:p>
          <a:p>
            <a:pPr algn="ctr"/>
            <a:r>
              <a:rPr lang="en-IN" sz="3200" b="1" i="1" dirty="0">
                <a:solidFill>
                  <a:srgbClr val="002060"/>
                </a:solidFill>
                <a:latin typeface="Constantia" pitchFamily="18" charset="0"/>
              </a:rPr>
              <a:t> CONT’D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D84D3-A4E1-E44D-02B3-106EAC33B8DF}"/>
              </a:ext>
            </a:extLst>
          </p:cNvPr>
          <p:cNvSpPr txBox="1"/>
          <p:nvPr/>
        </p:nvSpPr>
        <p:spPr>
          <a:xfrm>
            <a:off x="1116531" y="2060883"/>
            <a:ext cx="9952522" cy="382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Customer :</a:t>
            </a:r>
          </a:p>
          <a:p>
            <a:pPr lvl="1" fontAlgn="base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 new account</a:t>
            </a:r>
          </a:p>
          <a:p>
            <a:pPr lvl="1" fontAlgn="base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View, add to cart, add to favorites, and buy products </a:t>
            </a:r>
          </a:p>
          <a:p>
            <a:pPr marL="800100" lvl="4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 the notify me button to get notification on when the product is available or on sale</a:t>
            </a:r>
          </a:p>
          <a:p>
            <a:pPr lvl="1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View and track ordered products</a:t>
            </a:r>
          </a:p>
          <a:p>
            <a:pPr lvl="1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Ask questions and leave review about a product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CDC26-B779-87C0-FBFC-8A455AFF8668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4894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4A92C-616E-F0B0-C118-4A9C634156C0}"/>
              </a:ext>
            </a:extLst>
          </p:cNvPr>
          <p:cNvSpPr txBox="1"/>
          <p:nvPr/>
        </p:nvSpPr>
        <p:spPr>
          <a:xfrm>
            <a:off x="3025037" y="968477"/>
            <a:ext cx="613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  <a:latin typeface="Constantia" pitchFamily="18" charset="0"/>
              </a:rPr>
              <a:t>IMPLEMENTATION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D84D3-A4E1-E44D-02B3-106EAC33B8DF}"/>
              </a:ext>
            </a:extLst>
          </p:cNvPr>
          <p:cNvSpPr txBox="1"/>
          <p:nvPr/>
        </p:nvSpPr>
        <p:spPr>
          <a:xfrm>
            <a:off x="1116531" y="2013463"/>
            <a:ext cx="9952522" cy="326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Tools :</a:t>
            </a: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XAMPP Software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Visual Studio code</a:t>
            </a:r>
            <a:endParaRPr lang="en-IE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Clr>
                <a:srgbClr val="002060"/>
              </a:buClr>
              <a:buFont typeface="Wingdings" pitchFamily="2" charset="2"/>
              <a:buChar char="q"/>
            </a:pPr>
            <a:r>
              <a:rPr lang="en-IE" sz="2400" b="1" dirty="0">
                <a:latin typeface="Times New Roman" pitchFamily="18" charset="0"/>
                <a:cs typeface="Times New Roman" pitchFamily="18" charset="0"/>
              </a:rPr>
              <a:t>Technologies:</a:t>
            </a:r>
          </a:p>
          <a:p>
            <a:pPr lvl="1">
              <a:lnSpc>
                <a:spcPct val="160000"/>
              </a:lnSpc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HTML, CSS, </a:t>
            </a:r>
            <a:r>
              <a:rPr lang="en-US" sz="2400" dirty="0" err="1">
                <a:latin typeface="Times New Roman"/>
                <a:cs typeface="Times New Roman"/>
              </a:rPr>
              <a:t>Javascript</a:t>
            </a:r>
            <a:r>
              <a:rPr lang="en-US" sz="2400" dirty="0">
                <a:latin typeface="Times New Roman"/>
                <a:cs typeface="Times New Roman"/>
              </a:rPr>
              <a:t> as front end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60000"/>
              </a:lnSpc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PHP,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MySQL as back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B4D81-D91F-9D25-10B5-24AC6CBED9A9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8774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4A92C-616E-F0B0-C118-4A9C634156C0}"/>
              </a:ext>
            </a:extLst>
          </p:cNvPr>
          <p:cNvSpPr txBox="1"/>
          <p:nvPr/>
        </p:nvSpPr>
        <p:spPr>
          <a:xfrm>
            <a:off x="2408858" y="3044279"/>
            <a:ext cx="7374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>
                <a:solidFill>
                  <a:srgbClr val="002060"/>
                </a:solidFill>
                <a:latin typeface="Constantia" pitchFamily="18" charset="0"/>
              </a:rPr>
              <a:t>DATA </a:t>
            </a:r>
            <a:r>
              <a:rPr lang="en-US" sz="4400" b="1" i="1" dirty="0">
                <a:solidFill>
                  <a:srgbClr val="002060"/>
                </a:solidFill>
                <a:latin typeface="Constantia" pitchFamily="18" charset="0"/>
              </a:rPr>
              <a:t>FLOW DIAGRAM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23809-7E8E-CBE0-C5E7-7805ED3F24E2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98520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21">
            <a:extLst>
              <a:ext uri="{FF2B5EF4-FFF2-40B4-BE49-F238E27FC236}">
                <a16:creationId xmlns:a16="http://schemas.microsoft.com/office/drawing/2014/main" id="{2F996D34-F612-2887-E598-A123CAFE9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587" y="1784350"/>
            <a:ext cx="1343025" cy="409575"/>
          </a:xfrm>
          <a:prstGeom prst="flowChartTerminator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Start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122">
            <a:extLst>
              <a:ext uri="{FF2B5EF4-FFF2-40B4-BE49-F238E27FC236}">
                <a16:creationId xmlns:a16="http://schemas.microsoft.com/office/drawing/2014/main" id="{7D0EC60F-0C31-6D52-6AB5-EEF83E3C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787" y="1812925"/>
            <a:ext cx="1428750" cy="323850"/>
          </a:xfrm>
          <a:prstGeom prst="flowChartProcess">
            <a:avLst/>
          </a:prstGeom>
          <a:solidFill>
            <a:srgbClr val="20586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Log In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26">
            <a:extLst>
              <a:ext uri="{FF2B5EF4-FFF2-40B4-BE49-F238E27FC236}">
                <a16:creationId xmlns:a16="http://schemas.microsoft.com/office/drawing/2014/main" id="{A92B3F3C-A28F-0E54-8173-6995D0A36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2977384"/>
            <a:ext cx="7524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Customer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27">
            <a:extLst>
              <a:ext uri="{FF2B5EF4-FFF2-40B4-BE49-F238E27FC236}">
                <a16:creationId xmlns:a16="http://schemas.microsoft.com/office/drawing/2014/main" id="{72DDFE17-0223-CBAF-A8C2-DCB4736A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2977384"/>
            <a:ext cx="7524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Owner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3C91BF50-0C13-5DD6-ED70-5B814993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2977384"/>
            <a:ext cx="7524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Features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30">
            <a:extLst>
              <a:ext uri="{FF2B5EF4-FFF2-40B4-BE49-F238E27FC236}">
                <a16:creationId xmlns:a16="http://schemas.microsoft.com/office/drawing/2014/main" id="{2B638B0A-27BA-315A-9E0B-BEF1F0FCC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2977384"/>
            <a:ext cx="828675" cy="457200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Sales person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32">
            <a:extLst>
              <a:ext uri="{FF2B5EF4-FFF2-40B4-BE49-F238E27FC236}">
                <a16:creationId xmlns:a16="http://schemas.microsoft.com/office/drawing/2014/main" id="{E2CC9CAB-206F-EDB8-F19B-32E646FCB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3529834"/>
            <a:ext cx="7524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View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33">
            <a:extLst>
              <a:ext uri="{FF2B5EF4-FFF2-40B4-BE49-F238E27FC236}">
                <a16:creationId xmlns:a16="http://schemas.microsoft.com/office/drawing/2014/main" id="{86231F38-C589-2B71-40DD-54308A6E2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4072759"/>
            <a:ext cx="7524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Restrict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5">
            <a:extLst>
              <a:ext uri="{FF2B5EF4-FFF2-40B4-BE49-F238E27FC236}">
                <a16:creationId xmlns:a16="http://schemas.microsoft.com/office/drawing/2014/main" id="{1C79F6F9-475C-299B-A3E7-165720F40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4629970"/>
            <a:ext cx="7524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Delete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6">
            <a:extLst>
              <a:ext uri="{FF2B5EF4-FFF2-40B4-BE49-F238E27FC236}">
                <a16:creationId xmlns:a16="http://schemas.microsoft.com/office/drawing/2014/main" id="{1E73CDC0-6D5C-2D81-83D3-C22AEAF3D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3529834"/>
            <a:ext cx="7524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View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37">
            <a:extLst>
              <a:ext uri="{FF2B5EF4-FFF2-40B4-BE49-F238E27FC236}">
                <a16:creationId xmlns:a16="http://schemas.microsoft.com/office/drawing/2014/main" id="{CA2E6BC2-45EC-5029-CF11-4CC9263C5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4072759"/>
            <a:ext cx="7524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Add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38">
            <a:extLst>
              <a:ext uri="{FF2B5EF4-FFF2-40B4-BE49-F238E27FC236}">
                <a16:creationId xmlns:a16="http://schemas.microsoft.com/office/drawing/2014/main" id="{37A24D02-9B51-35A1-9888-3D4489A25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4625209"/>
            <a:ext cx="7524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Update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39">
            <a:extLst>
              <a:ext uri="{FF2B5EF4-FFF2-40B4-BE49-F238E27FC236}">
                <a16:creationId xmlns:a16="http://schemas.microsoft.com/office/drawing/2014/main" id="{DAF732AE-24D4-F7DD-F56F-46D321FA2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5187184"/>
            <a:ext cx="7524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Delete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0">
            <a:extLst>
              <a:ext uri="{FF2B5EF4-FFF2-40B4-BE49-F238E27FC236}">
                <a16:creationId xmlns:a16="http://schemas.microsoft.com/office/drawing/2014/main" id="{6897FDFA-7F12-A8C4-6227-BC227D8F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539359"/>
            <a:ext cx="7524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Add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41">
            <a:extLst>
              <a:ext uri="{FF2B5EF4-FFF2-40B4-BE49-F238E27FC236}">
                <a16:creationId xmlns:a16="http://schemas.microsoft.com/office/drawing/2014/main" id="{6E002128-4703-734F-E0B2-5F1EC1FC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4091809"/>
            <a:ext cx="7905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Configure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42">
            <a:extLst>
              <a:ext uri="{FF2B5EF4-FFF2-40B4-BE49-F238E27FC236}">
                <a16:creationId xmlns:a16="http://schemas.microsoft.com/office/drawing/2014/main" id="{9B7CEDEE-9BED-6084-8A7B-66AB9481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3691759"/>
            <a:ext cx="7524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View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143">
            <a:extLst>
              <a:ext uri="{FF2B5EF4-FFF2-40B4-BE49-F238E27FC236}">
                <a16:creationId xmlns:a16="http://schemas.microsoft.com/office/drawing/2014/main" id="{03244742-D393-0A14-0929-7DF4E18F8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4234684"/>
            <a:ext cx="7524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Add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144">
            <a:extLst>
              <a:ext uri="{FF2B5EF4-FFF2-40B4-BE49-F238E27FC236}">
                <a16:creationId xmlns:a16="http://schemas.microsoft.com/office/drawing/2014/main" id="{15182139-24CD-B043-5304-7EAE0A8B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4787134"/>
            <a:ext cx="7524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Update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45">
            <a:extLst>
              <a:ext uri="{FF2B5EF4-FFF2-40B4-BE49-F238E27FC236}">
                <a16:creationId xmlns:a16="http://schemas.microsoft.com/office/drawing/2014/main" id="{E3456E2D-6CF4-BDA9-FF02-FEACDB6AE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5349109"/>
            <a:ext cx="7524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Delete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AutoShape 148">
            <a:extLst>
              <a:ext uri="{FF2B5EF4-FFF2-40B4-BE49-F238E27FC236}">
                <a16:creationId xmlns:a16="http://schemas.microsoft.com/office/drawing/2014/main" id="{5B2B80FD-7DC9-8213-8B2A-705EF4B0FF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86325" y="2765425"/>
            <a:ext cx="2805112" cy="711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/>
          </a:ln>
        </p:spPr>
      </p:cxnSp>
      <p:cxnSp>
        <p:nvCxnSpPr>
          <p:cNvPr id="28" name="AutoShape 149">
            <a:extLst>
              <a:ext uri="{FF2B5EF4-FFF2-40B4-BE49-F238E27FC236}">
                <a16:creationId xmlns:a16="http://schemas.microsoft.com/office/drawing/2014/main" id="{F9EC70CE-BBD9-09B1-FF41-3832E6485E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86325" y="2767834"/>
            <a:ext cx="0" cy="20955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29" name="AutoShape 150">
            <a:extLst>
              <a:ext uri="{FF2B5EF4-FFF2-40B4-BE49-F238E27FC236}">
                <a16:creationId xmlns:a16="http://schemas.microsoft.com/office/drawing/2014/main" id="{068DE933-4473-839E-D68D-FEFB16F5A4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05350" y="3272659"/>
            <a:ext cx="0" cy="25717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30" name="AutoShape 151">
            <a:extLst>
              <a:ext uri="{FF2B5EF4-FFF2-40B4-BE49-F238E27FC236}">
                <a16:creationId xmlns:a16="http://schemas.microsoft.com/office/drawing/2014/main" id="{FBF145C8-BCA8-FDA9-EA2A-BDF434C6E4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05350" y="3815584"/>
            <a:ext cx="0" cy="25717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31" name="AutoShape 152">
            <a:extLst>
              <a:ext uri="{FF2B5EF4-FFF2-40B4-BE49-F238E27FC236}">
                <a16:creationId xmlns:a16="http://schemas.microsoft.com/office/drawing/2014/main" id="{3B75BBC1-4799-65E7-0AA2-0234398859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05350" y="4368034"/>
            <a:ext cx="0" cy="25717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33" name="AutoShape 154">
            <a:extLst>
              <a:ext uri="{FF2B5EF4-FFF2-40B4-BE49-F238E27FC236}">
                <a16:creationId xmlns:a16="http://schemas.microsoft.com/office/drawing/2014/main" id="{9FB631F8-2F3D-186A-3546-E98A2F2CDA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5950" y="3282184"/>
            <a:ext cx="0" cy="25717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34" name="AutoShape 155">
            <a:extLst>
              <a:ext uri="{FF2B5EF4-FFF2-40B4-BE49-F238E27FC236}">
                <a16:creationId xmlns:a16="http://schemas.microsoft.com/office/drawing/2014/main" id="{474E0E10-1895-47BB-3652-6CE5130324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5950" y="3834634"/>
            <a:ext cx="0" cy="25717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35" name="AutoShape 156">
            <a:extLst>
              <a:ext uri="{FF2B5EF4-FFF2-40B4-BE49-F238E27FC236}">
                <a16:creationId xmlns:a16="http://schemas.microsoft.com/office/drawing/2014/main" id="{744D011C-402D-00DD-855E-8EF7051248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5950" y="4368034"/>
            <a:ext cx="0" cy="25717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36" name="AutoShape 157">
            <a:extLst>
              <a:ext uri="{FF2B5EF4-FFF2-40B4-BE49-F238E27FC236}">
                <a16:creationId xmlns:a16="http://schemas.microsoft.com/office/drawing/2014/main" id="{BD813380-D971-0928-75A1-23E21791C9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5950" y="4930009"/>
            <a:ext cx="0" cy="25717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37" name="AutoShape 158">
            <a:extLst>
              <a:ext uri="{FF2B5EF4-FFF2-40B4-BE49-F238E27FC236}">
                <a16:creationId xmlns:a16="http://schemas.microsoft.com/office/drawing/2014/main" id="{C8E80E22-E14B-5854-553D-88C91B4123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7025" y="3272659"/>
            <a:ext cx="0" cy="25717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38" name="AutoShape 159">
            <a:extLst>
              <a:ext uri="{FF2B5EF4-FFF2-40B4-BE49-F238E27FC236}">
                <a16:creationId xmlns:a16="http://schemas.microsoft.com/office/drawing/2014/main" id="{DC0DD83E-9C82-FC30-9421-59B9F7FA1B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3849" y="3815584"/>
            <a:ext cx="0" cy="25717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39" name="AutoShape 160">
            <a:extLst>
              <a:ext uri="{FF2B5EF4-FFF2-40B4-BE49-F238E27FC236}">
                <a16:creationId xmlns:a16="http://schemas.microsoft.com/office/drawing/2014/main" id="{29F2535A-49B2-5C5B-B278-C8D0BC7C6B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48575" y="3425059"/>
            <a:ext cx="0" cy="25717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40" name="AutoShape 161">
            <a:extLst>
              <a:ext uri="{FF2B5EF4-FFF2-40B4-BE49-F238E27FC236}">
                <a16:creationId xmlns:a16="http://schemas.microsoft.com/office/drawing/2014/main" id="{DB75E25A-2C97-D2FC-0F30-37A34548FB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48575" y="3987034"/>
            <a:ext cx="0" cy="25717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41" name="AutoShape 162">
            <a:extLst>
              <a:ext uri="{FF2B5EF4-FFF2-40B4-BE49-F238E27FC236}">
                <a16:creationId xmlns:a16="http://schemas.microsoft.com/office/drawing/2014/main" id="{5207A4F8-2697-861B-8A8C-AE7DBC4D27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48575" y="4529959"/>
            <a:ext cx="0" cy="25717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42" name="AutoShape 163">
            <a:extLst>
              <a:ext uri="{FF2B5EF4-FFF2-40B4-BE49-F238E27FC236}">
                <a16:creationId xmlns:a16="http://schemas.microsoft.com/office/drawing/2014/main" id="{24578971-0A2B-1F75-44CD-5DEDD866A2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48575" y="5082409"/>
            <a:ext cx="0" cy="25717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45" name="AutoShape 166">
            <a:extLst>
              <a:ext uri="{FF2B5EF4-FFF2-40B4-BE49-F238E27FC236}">
                <a16:creationId xmlns:a16="http://schemas.microsoft.com/office/drawing/2014/main" id="{09F6F6F2-788A-872D-5B00-087AF6924205}"/>
              </a:ext>
            </a:extLst>
          </p:cNvPr>
          <p:cNvCxnSpPr>
            <a:cxnSpLocks noChangeShapeType="1"/>
            <a:stCxn id="14" idx="2"/>
          </p:cNvCxnSpPr>
          <p:nvPr/>
        </p:nvCxnSpPr>
        <p:spPr bwMode="auto">
          <a:xfrm>
            <a:off x="4710113" y="4925245"/>
            <a:ext cx="0" cy="1223964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/>
          </a:ln>
        </p:spPr>
      </p:cxnSp>
      <p:cxnSp>
        <p:nvCxnSpPr>
          <p:cNvPr id="46" name="AutoShape 167">
            <a:extLst>
              <a:ext uri="{FF2B5EF4-FFF2-40B4-BE49-F238E27FC236}">
                <a16:creationId xmlns:a16="http://schemas.microsoft.com/office/drawing/2014/main" id="{1F849097-0A0A-FACF-80A0-0DBD42F463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05350" y="6149209"/>
            <a:ext cx="1762125" cy="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47" name="AutoShape 168">
            <a:extLst>
              <a:ext uri="{FF2B5EF4-FFF2-40B4-BE49-F238E27FC236}">
                <a16:creationId xmlns:a16="http://schemas.microsoft.com/office/drawing/2014/main" id="{02939F24-30E3-5805-93DD-7ACE496D88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5950" y="5482459"/>
            <a:ext cx="0" cy="52387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/>
          </a:ln>
        </p:spPr>
      </p:cxnSp>
      <p:sp>
        <p:nvSpPr>
          <p:cNvPr id="51" name="AutoShape 172">
            <a:extLst>
              <a:ext uri="{FF2B5EF4-FFF2-40B4-BE49-F238E27FC236}">
                <a16:creationId xmlns:a16="http://schemas.microsoft.com/office/drawing/2014/main" id="{95F6993A-EB56-A9FA-EF35-D351174E4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5901559"/>
            <a:ext cx="1428750" cy="323850"/>
          </a:xfrm>
          <a:prstGeom prst="flowChartProcess">
            <a:avLst/>
          </a:prstGeom>
          <a:solidFill>
            <a:srgbClr val="20586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Log Out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AutoShape 173">
            <a:extLst>
              <a:ext uri="{FF2B5EF4-FFF2-40B4-BE49-F238E27FC236}">
                <a16:creationId xmlns:a16="http://schemas.microsoft.com/office/drawing/2014/main" id="{D26C5A86-3B61-5D30-B864-E1B8DCDF39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5950" y="5996809"/>
            <a:ext cx="771525" cy="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54" name="AutoShape 175">
            <a:extLst>
              <a:ext uri="{FF2B5EF4-FFF2-40B4-BE49-F238E27FC236}">
                <a16:creationId xmlns:a16="http://schemas.microsoft.com/office/drawing/2014/main" id="{1354873C-96BC-134D-EAE3-FA08A2F5376A}"/>
              </a:ext>
            </a:extLst>
          </p:cNvPr>
          <p:cNvCxnSpPr>
            <a:cxnSpLocks noChangeShapeType="1"/>
            <a:stCxn id="2" idx="2"/>
          </p:cNvCxnSpPr>
          <p:nvPr/>
        </p:nvCxnSpPr>
        <p:spPr bwMode="auto">
          <a:xfrm flipH="1">
            <a:off x="6662736" y="4921834"/>
            <a:ext cx="2" cy="9797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55" name="AutoShape 176">
            <a:extLst>
              <a:ext uri="{FF2B5EF4-FFF2-40B4-BE49-F238E27FC236}">
                <a16:creationId xmlns:a16="http://schemas.microsoft.com/office/drawing/2014/main" id="{12F01262-083B-116D-11EA-89C61689F9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48575" y="5644384"/>
            <a:ext cx="0" cy="22860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56" name="AutoShape 177">
            <a:extLst>
              <a:ext uri="{FF2B5EF4-FFF2-40B4-BE49-F238E27FC236}">
                <a16:creationId xmlns:a16="http://schemas.microsoft.com/office/drawing/2014/main" id="{3BE4CBA8-CD8C-2BE5-70A4-FECCA52431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77207" y="2774950"/>
            <a:ext cx="0" cy="20955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57" name="AutoShape 178">
            <a:extLst>
              <a:ext uri="{FF2B5EF4-FFF2-40B4-BE49-F238E27FC236}">
                <a16:creationId xmlns:a16="http://schemas.microsoft.com/office/drawing/2014/main" id="{C863CF7E-0CF4-0809-48B0-1001EFFC1C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3849" y="2774950"/>
            <a:ext cx="0" cy="20955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58" name="AutoShape 179">
            <a:extLst>
              <a:ext uri="{FF2B5EF4-FFF2-40B4-BE49-F238E27FC236}">
                <a16:creationId xmlns:a16="http://schemas.microsoft.com/office/drawing/2014/main" id="{D97EC5FA-BBF8-7C31-A206-EF4882CBCF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91437" y="2774950"/>
            <a:ext cx="0" cy="20955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61" name="AutoShape 158">
            <a:extLst>
              <a:ext uri="{FF2B5EF4-FFF2-40B4-BE49-F238E27FC236}">
                <a16:creationId xmlns:a16="http://schemas.microsoft.com/office/drawing/2014/main" id="{01099FC1-3A62-2BD3-A9E3-B1A400CC2E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93462" y="2508250"/>
            <a:ext cx="0" cy="25717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556EBE-E1C3-9475-EB73-76AA0B92D61E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213612" y="1974850"/>
            <a:ext cx="638175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E45EAF0-7A7A-1C00-CB6D-A4EA108BD403}"/>
              </a:ext>
            </a:extLst>
          </p:cNvPr>
          <p:cNvCxnSpPr>
            <a:stCxn id="4" idx="3"/>
          </p:cNvCxnSpPr>
          <p:nvPr/>
        </p:nvCxnSpPr>
        <p:spPr>
          <a:xfrm flipV="1">
            <a:off x="5280537" y="1965325"/>
            <a:ext cx="7048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AutoShape 185">
            <a:extLst>
              <a:ext uri="{FF2B5EF4-FFF2-40B4-BE49-F238E27FC236}">
                <a16:creationId xmlns:a16="http://schemas.microsoft.com/office/drawing/2014/main" id="{09726857-1813-C96C-505B-0FCF37BB723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204212" y="1536700"/>
            <a:ext cx="514350" cy="1588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65" name="AutoShape 186">
            <a:extLst>
              <a:ext uri="{FF2B5EF4-FFF2-40B4-BE49-F238E27FC236}">
                <a16:creationId xmlns:a16="http://schemas.microsoft.com/office/drawing/2014/main" id="{4C114BB4-9900-812B-DAAF-8CC03747A9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61387" y="1279525"/>
            <a:ext cx="4114800" cy="1588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/>
          </a:ln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66D869-A812-1C69-5A79-252661BF0923}"/>
              </a:ext>
            </a:extLst>
          </p:cNvPr>
          <p:cNvCxnSpPr/>
          <p:nvPr/>
        </p:nvCxnSpPr>
        <p:spPr>
          <a:xfrm>
            <a:off x="8195187" y="1965325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EF5BD82-5104-B8F2-9E8D-FB3F65893557}"/>
              </a:ext>
            </a:extLst>
          </p:cNvPr>
          <p:cNvCxnSpPr/>
          <p:nvPr/>
        </p:nvCxnSpPr>
        <p:spPr>
          <a:xfrm rot="5400000" flipH="1" flipV="1">
            <a:off x="8233287" y="1622425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187">
            <a:extLst>
              <a:ext uri="{FF2B5EF4-FFF2-40B4-BE49-F238E27FC236}">
                <a16:creationId xmlns:a16="http://schemas.microsoft.com/office/drawing/2014/main" id="{D8299791-675A-86E8-7226-F7A16B68B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762" y="1508125"/>
            <a:ext cx="428625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No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188">
            <a:extLst>
              <a:ext uri="{FF2B5EF4-FFF2-40B4-BE49-F238E27FC236}">
                <a16:creationId xmlns:a16="http://schemas.microsoft.com/office/drawing/2014/main" id="{11C3D017-405C-2E53-D852-3153054F2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12" y="2432050"/>
            <a:ext cx="409575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AutoShape 123">
            <a:extLst>
              <a:ext uri="{FF2B5EF4-FFF2-40B4-BE49-F238E27FC236}">
                <a16:creationId xmlns:a16="http://schemas.microsoft.com/office/drawing/2014/main" id="{27DAF7E6-9A01-C599-C1E5-22C0370F7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387" y="1431925"/>
            <a:ext cx="2209800" cy="1066800"/>
          </a:xfrm>
          <a:prstGeom prst="diamond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Username and Password correct?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AutoShape 182">
            <a:extLst>
              <a:ext uri="{FF2B5EF4-FFF2-40B4-BE49-F238E27FC236}">
                <a16:creationId xmlns:a16="http://schemas.microsoft.com/office/drawing/2014/main" id="{A9BCDF01-E89A-03CF-0331-BB2C31343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26" y="6256337"/>
            <a:ext cx="1343025" cy="409575"/>
          </a:xfrm>
          <a:prstGeom prst="flowChartTerminator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Stop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AutoShape 4">
            <a:extLst>
              <a:ext uri="{FF2B5EF4-FFF2-40B4-BE49-F238E27FC236}">
                <a16:creationId xmlns:a16="http://schemas.microsoft.com/office/drawing/2014/main" id="{0EA50964-FA34-261E-B083-D0920052D0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43750" y="6461124"/>
            <a:ext cx="676276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74" name="AutoShape 6">
            <a:extLst>
              <a:ext uri="{FF2B5EF4-FFF2-40B4-BE49-F238E27FC236}">
                <a16:creationId xmlns:a16="http://schemas.microsoft.com/office/drawing/2014/main" id="{CE7A0C3A-DD78-A3D7-6AD2-60140CDE48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43750" y="6225409"/>
            <a:ext cx="0" cy="23571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B15F7F2-08D6-300B-238A-80FF0BCAC415}"/>
              </a:ext>
            </a:extLst>
          </p:cNvPr>
          <p:cNvSpPr txBox="1"/>
          <p:nvPr/>
        </p:nvSpPr>
        <p:spPr>
          <a:xfrm>
            <a:off x="2584963" y="396561"/>
            <a:ext cx="6277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rgbClr val="002060"/>
                </a:solidFill>
                <a:latin typeface="Constantia" pitchFamily="18" charset="0"/>
              </a:rPr>
              <a:t>ADMIN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67813-8F5D-8D83-8865-082F01617122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" name="Rectangle 139">
            <a:extLst>
              <a:ext uri="{FF2B5EF4-FFF2-40B4-BE49-F238E27FC236}">
                <a16:creationId xmlns:a16="http://schemas.microsoft.com/office/drawing/2014/main" id="{4F8FD0A2-D4B9-2323-6C29-53EAB5F10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4626559"/>
            <a:ext cx="7524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Delete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AutoShape 157">
            <a:extLst>
              <a:ext uri="{FF2B5EF4-FFF2-40B4-BE49-F238E27FC236}">
                <a16:creationId xmlns:a16="http://schemas.microsoft.com/office/drawing/2014/main" id="{90C23645-A984-D5EF-3352-CF0837A0C5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68029" y="4382321"/>
            <a:ext cx="0" cy="25717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25993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31335A-2DD8-D810-3AD9-A42421F81228}"/>
              </a:ext>
            </a:extLst>
          </p:cNvPr>
          <p:cNvSpPr txBox="1">
            <a:spLocks/>
          </p:cNvSpPr>
          <p:nvPr/>
        </p:nvSpPr>
        <p:spPr>
          <a:xfrm>
            <a:off x="1428136" y="1313938"/>
            <a:ext cx="8610600" cy="45720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C00000"/>
              </a:buClr>
              <a:defRPr/>
            </a:pPr>
            <a:endParaRPr lang="en-US" sz="16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/>
          </a:p>
          <a:p>
            <a:endParaRPr lang="en-IN" sz="3200" dirty="0"/>
          </a:p>
        </p:txBody>
      </p:sp>
      <p:sp>
        <p:nvSpPr>
          <p:cNvPr id="6" name="AutoShape 121">
            <a:extLst>
              <a:ext uri="{FF2B5EF4-FFF2-40B4-BE49-F238E27FC236}">
                <a16:creationId xmlns:a16="http://schemas.microsoft.com/office/drawing/2014/main" id="{EEA1287C-7B07-DD92-CFCC-B4DFD5DCC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911" y="1113913"/>
            <a:ext cx="1343025" cy="409575"/>
          </a:xfrm>
          <a:prstGeom prst="flowChartTerminator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Start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122">
            <a:extLst>
              <a:ext uri="{FF2B5EF4-FFF2-40B4-BE49-F238E27FC236}">
                <a16:creationId xmlns:a16="http://schemas.microsoft.com/office/drawing/2014/main" id="{D6F83272-FC74-FE82-8B7B-424DB1F4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186" y="1142488"/>
            <a:ext cx="1428750" cy="323850"/>
          </a:xfrm>
          <a:prstGeom prst="flowChartProcess">
            <a:avLst/>
          </a:prstGeom>
          <a:solidFill>
            <a:srgbClr val="20586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Log In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88">
            <a:extLst>
              <a:ext uri="{FF2B5EF4-FFF2-40B4-BE49-F238E27FC236}">
                <a16:creationId xmlns:a16="http://schemas.microsoft.com/office/drawing/2014/main" id="{3C7DD3D6-4246-1E03-F519-8F47D6EA0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161" y="2847463"/>
            <a:ext cx="409575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60">
            <a:extLst>
              <a:ext uri="{FF2B5EF4-FFF2-40B4-BE49-F238E27FC236}">
                <a16:creationId xmlns:a16="http://schemas.microsoft.com/office/drawing/2014/main" id="{43F3D4F3-3986-D92C-93C4-CB0B4DDD4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586" y="1675888"/>
            <a:ext cx="2228850" cy="1181100"/>
          </a:xfrm>
          <a:prstGeom prst="diamond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Username and Password correct?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1">
            <a:extLst>
              <a:ext uri="{FF2B5EF4-FFF2-40B4-BE49-F238E27FC236}">
                <a16:creationId xmlns:a16="http://schemas.microsoft.com/office/drawing/2014/main" id="{299927C1-0EBD-2E5C-F608-E16AE39A7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438" y="3432738"/>
            <a:ext cx="752474" cy="409574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Add Product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30F02BB4-7F1E-C135-8FE9-83DE8790E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512" y="3438013"/>
            <a:ext cx="747708" cy="403682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Update Product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4491B6FD-77CB-C5BA-A039-3D77907EA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636" y="3447538"/>
            <a:ext cx="9048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Store Stats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64">
            <a:extLst>
              <a:ext uri="{FF2B5EF4-FFF2-40B4-BE49-F238E27FC236}">
                <a16:creationId xmlns:a16="http://schemas.microsoft.com/office/drawing/2014/main" id="{BDA03A49-D2B3-9633-7F26-8DB898B53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762" y="3995229"/>
            <a:ext cx="904875" cy="409568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View Product List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F8DB4814-E3CD-2534-5EBC-67A84F715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037" y="3999988"/>
            <a:ext cx="723900" cy="39415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Delete Product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AutoShape 66">
            <a:extLst>
              <a:ext uri="{FF2B5EF4-FFF2-40B4-BE49-F238E27FC236}">
                <a16:creationId xmlns:a16="http://schemas.microsoft.com/office/drawing/2014/main" id="{0E58F781-86A0-30E2-D5D1-D459D5130A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09436" y="3161788"/>
            <a:ext cx="3124200" cy="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/>
          </a:ln>
        </p:spPr>
      </p:cxnSp>
      <p:cxnSp>
        <p:nvCxnSpPr>
          <p:cNvPr id="16" name="AutoShape 67">
            <a:extLst>
              <a:ext uri="{FF2B5EF4-FFF2-40B4-BE49-F238E27FC236}">
                <a16:creationId xmlns:a16="http://schemas.microsoft.com/office/drawing/2014/main" id="{9C31BF8A-CD66-DBB9-F911-3E7F021803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09436" y="3161788"/>
            <a:ext cx="0" cy="2762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17" name="AutoShape 68">
            <a:extLst>
              <a:ext uri="{FF2B5EF4-FFF2-40B4-BE49-F238E27FC236}">
                <a16:creationId xmlns:a16="http://schemas.microsoft.com/office/drawing/2014/main" id="{AD2040BF-D388-A6CB-41C1-948F757D15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61936" y="3161788"/>
            <a:ext cx="0" cy="2762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18" name="AutoShape 69">
            <a:extLst>
              <a:ext uri="{FF2B5EF4-FFF2-40B4-BE49-F238E27FC236}">
                <a16:creationId xmlns:a16="http://schemas.microsoft.com/office/drawing/2014/main" id="{6E8EACD3-0A5D-CBD9-C63D-F8BB39EF52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7786" y="3161788"/>
            <a:ext cx="0" cy="2762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sp>
        <p:nvSpPr>
          <p:cNvPr id="19" name="Rectangle 71">
            <a:extLst>
              <a:ext uri="{FF2B5EF4-FFF2-40B4-BE49-F238E27FC236}">
                <a16:creationId xmlns:a16="http://schemas.microsoft.com/office/drawing/2014/main" id="{279708D9-C581-5CE5-0E48-C5D0DDD40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686" y="3999988"/>
            <a:ext cx="9048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View Sales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72">
            <a:extLst>
              <a:ext uri="{FF2B5EF4-FFF2-40B4-BE49-F238E27FC236}">
                <a16:creationId xmlns:a16="http://schemas.microsoft.com/office/drawing/2014/main" id="{5EADCA64-8ADF-EB4C-7B7F-83500B3FE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211" y="4581013"/>
            <a:ext cx="9048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View orders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AutoShape 73">
            <a:extLst>
              <a:ext uri="{FF2B5EF4-FFF2-40B4-BE49-F238E27FC236}">
                <a16:creationId xmlns:a16="http://schemas.microsoft.com/office/drawing/2014/main" id="{F73F5D5C-331D-4F8D-7D25-8CB4B532EF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33636" y="3161788"/>
            <a:ext cx="0" cy="28575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sp>
        <p:nvSpPr>
          <p:cNvPr id="22" name="Rectangle 74">
            <a:extLst>
              <a:ext uri="{FF2B5EF4-FFF2-40B4-BE49-F238E27FC236}">
                <a16:creationId xmlns:a16="http://schemas.microsoft.com/office/drawing/2014/main" id="{5EB34F47-5D97-A341-20ED-8F3991D70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636" y="3447538"/>
            <a:ext cx="904875" cy="46672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Update Price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75">
            <a:extLst>
              <a:ext uri="{FF2B5EF4-FFF2-40B4-BE49-F238E27FC236}">
                <a16:creationId xmlns:a16="http://schemas.microsoft.com/office/drawing/2014/main" id="{D9A6BD93-440A-CA0C-73B7-7FC7F6BDE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636" y="4180963"/>
            <a:ext cx="9048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View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AutoShape 76">
            <a:extLst>
              <a:ext uri="{FF2B5EF4-FFF2-40B4-BE49-F238E27FC236}">
                <a16:creationId xmlns:a16="http://schemas.microsoft.com/office/drawing/2014/main" id="{4A45272F-CCBC-3E6A-C8EB-AEF0986DAFAF}"/>
              </a:ext>
            </a:extLst>
          </p:cNvPr>
          <p:cNvCxnSpPr>
            <a:cxnSpLocks noChangeShapeType="1"/>
            <a:stCxn id="10" idx="2"/>
            <a:endCxn id="13" idx="0"/>
          </p:cNvCxnSpPr>
          <p:nvPr/>
        </p:nvCxnSpPr>
        <p:spPr bwMode="auto">
          <a:xfrm>
            <a:off x="4204675" y="3842312"/>
            <a:ext cx="9525" cy="152917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25" name="AutoShape 77">
            <a:extLst>
              <a:ext uri="{FF2B5EF4-FFF2-40B4-BE49-F238E27FC236}">
                <a16:creationId xmlns:a16="http://schemas.microsoft.com/office/drawing/2014/main" id="{9C8989F2-3F3D-53E0-48D9-A22A06D96C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61936" y="3723763"/>
            <a:ext cx="0" cy="2762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26" name="AutoShape 78">
            <a:extLst>
              <a:ext uri="{FF2B5EF4-FFF2-40B4-BE49-F238E27FC236}">
                <a16:creationId xmlns:a16="http://schemas.microsoft.com/office/drawing/2014/main" id="{EC00503B-6404-ED5B-2FF6-B8607D8431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7786" y="3733288"/>
            <a:ext cx="0" cy="2762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27" name="AutoShape 79">
            <a:extLst>
              <a:ext uri="{FF2B5EF4-FFF2-40B4-BE49-F238E27FC236}">
                <a16:creationId xmlns:a16="http://schemas.microsoft.com/office/drawing/2014/main" id="{50A0B185-1C6F-C381-9A8E-04A281B134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7786" y="4304788"/>
            <a:ext cx="0" cy="2762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28" name="AutoShape 80">
            <a:extLst>
              <a:ext uri="{FF2B5EF4-FFF2-40B4-BE49-F238E27FC236}">
                <a16:creationId xmlns:a16="http://schemas.microsoft.com/office/drawing/2014/main" id="{6DBBA15F-48A7-53D2-CE2B-C881EE23F6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55247" y="3914263"/>
            <a:ext cx="0" cy="2762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29" name="AutoShape 81">
            <a:extLst>
              <a:ext uri="{FF2B5EF4-FFF2-40B4-BE49-F238E27FC236}">
                <a16:creationId xmlns:a16="http://schemas.microsoft.com/office/drawing/2014/main" id="{2D3848D6-8A05-C22A-669E-5E527D07878D}"/>
              </a:ext>
            </a:extLst>
          </p:cNvPr>
          <p:cNvCxnSpPr>
            <a:cxnSpLocks noChangeShapeType="1"/>
            <a:stCxn id="13" idx="2"/>
          </p:cNvCxnSpPr>
          <p:nvPr/>
        </p:nvCxnSpPr>
        <p:spPr bwMode="auto">
          <a:xfrm>
            <a:off x="4214200" y="4404797"/>
            <a:ext cx="0" cy="947741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/>
          </a:ln>
        </p:spPr>
      </p:cxnSp>
      <p:cxnSp>
        <p:nvCxnSpPr>
          <p:cNvPr id="30" name="AutoShape 82">
            <a:extLst>
              <a:ext uri="{FF2B5EF4-FFF2-40B4-BE49-F238E27FC236}">
                <a16:creationId xmlns:a16="http://schemas.microsoft.com/office/drawing/2014/main" id="{C60B30C9-D4AB-E70B-C62B-92BF343685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04675" y="5352538"/>
            <a:ext cx="814386" cy="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31" name="AutoShape 83">
            <a:extLst>
              <a:ext uri="{FF2B5EF4-FFF2-40B4-BE49-F238E27FC236}">
                <a16:creationId xmlns:a16="http://schemas.microsoft.com/office/drawing/2014/main" id="{4BED0809-0DB4-E1CB-4477-21E508B0D7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52686" y="4476238"/>
            <a:ext cx="0" cy="85725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/>
          </a:ln>
        </p:spPr>
      </p:cxnSp>
      <p:cxnSp>
        <p:nvCxnSpPr>
          <p:cNvPr id="32" name="AutoShape 84">
            <a:extLst>
              <a:ext uri="{FF2B5EF4-FFF2-40B4-BE49-F238E27FC236}">
                <a16:creationId xmlns:a16="http://schemas.microsoft.com/office/drawing/2014/main" id="{8886A3CC-2F07-EFCC-1E15-77BE115DA22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419236" y="5333488"/>
            <a:ext cx="933450" cy="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33" name="AutoShape 85">
            <a:extLst>
              <a:ext uri="{FF2B5EF4-FFF2-40B4-BE49-F238E27FC236}">
                <a16:creationId xmlns:a16="http://schemas.microsoft.com/office/drawing/2014/main" id="{B6DBD320-F3E8-8192-1DDE-53FE5D49D8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42961" y="5485888"/>
            <a:ext cx="9525" cy="2762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sp>
        <p:nvSpPr>
          <p:cNvPr id="34" name="AutoShape 86">
            <a:extLst>
              <a:ext uri="{FF2B5EF4-FFF2-40B4-BE49-F238E27FC236}">
                <a16:creationId xmlns:a16="http://schemas.microsoft.com/office/drawing/2014/main" id="{E0E68E13-00D7-5DFA-E7C5-47BEAEC6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211" y="5781163"/>
            <a:ext cx="1343025" cy="409575"/>
          </a:xfrm>
          <a:prstGeom prst="flowChartTerminator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Stop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utoShape 87">
            <a:extLst>
              <a:ext uri="{FF2B5EF4-FFF2-40B4-BE49-F238E27FC236}">
                <a16:creationId xmlns:a16="http://schemas.microsoft.com/office/drawing/2014/main" id="{71B18729-58B0-B1C7-912A-867F4AFD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061" y="5152513"/>
            <a:ext cx="1428750" cy="323850"/>
          </a:xfrm>
          <a:prstGeom prst="flowChartProcess">
            <a:avLst/>
          </a:prstGeom>
          <a:solidFill>
            <a:srgbClr val="243F6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Log Out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AutoShape 88">
            <a:extLst>
              <a:ext uri="{FF2B5EF4-FFF2-40B4-BE49-F238E27FC236}">
                <a16:creationId xmlns:a16="http://schemas.microsoft.com/office/drawing/2014/main" id="{67546DE6-2FBE-17D7-5645-B2CF3F7A73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7786" y="4876288"/>
            <a:ext cx="0" cy="2762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37" name="AutoShape 89">
            <a:extLst>
              <a:ext uri="{FF2B5EF4-FFF2-40B4-BE49-F238E27FC236}">
                <a16:creationId xmlns:a16="http://schemas.microsoft.com/office/drawing/2014/main" id="{4CB0857A-1CCD-809F-0C71-4D5C79323C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71461" y="4304788"/>
            <a:ext cx="0" cy="8477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38" name="AutoShape 70">
            <a:extLst>
              <a:ext uri="{FF2B5EF4-FFF2-40B4-BE49-F238E27FC236}">
                <a16:creationId xmlns:a16="http://schemas.microsoft.com/office/drawing/2014/main" id="{ECD1888C-E5DF-6F45-549A-FDFE8E4545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23911" y="1447288"/>
            <a:ext cx="0" cy="20955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5EFB76-1B7A-27F4-67AF-FAF26BC2BDE2}"/>
              </a:ext>
            </a:extLst>
          </p:cNvPr>
          <p:cNvCxnSpPr/>
          <p:nvPr/>
        </p:nvCxnSpPr>
        <p:spPr>
          <a:xfrm rot="5400000" flipH="1" flipV="1">
            <a:off x="7104242" y="1790188"/>
            <a:ext cx="991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0">
            <a:extLst>
              <a:ext uri="{FF2B5EF4-FFF2-40B4-BE49-F238E27FC236}">
                <a16:creationId xmlns:a16="http://schemas.microsoft.com/office/drawing/2014/main" id="{28F7B4C1-124D-A573-7964-F783F7B3F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911" y="1523488"/>
            <a:ext cx="428625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No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AutoShape 92">
            <a:extLst>
              <a:ext uri="{FF2B5EF4-FFF2-40B4-BE49-F238E27FC236}">
                <a16:creationId xmlns:a16="http://schemas.microsoft.com/office/drawing/2014/main" id="{9F16ADC7-81C4-24BA-DAAE-021F3C77F7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7386" y="2304538"/>
            <a:ext cx="742950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2" name="AutoShape 96">
            <a:extLst>
              <a:ext uri="{FF2B5EF4-FFF2-40B4-BE49-F238E27FC236}">
                <a16:creationId xmlns:a16="http://schemas.microsoft.com/office/drawing/2014/main" id="{4DB5754E-045D-4D12-2633-DE178482A7A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304936" y="1313938"/>
            <a:ext cx="1314450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43" name="AutoShape 97">
            <a:extLst>
              <a:ext uri="{FF2B5EF4-FFF2-40B4-BE49-F238E27FC236}">
                <a16:creationId xmlns:a16="http://schemas.microsoft.com/office/drawing/2014/main" id="{54396CF1-AEEE-91FD-B884-7AFC7AF16A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80886" y="1313938"/>
            <a:ext cx="476250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44" name="AutoShape 70">
            <a:extLst>
              <a:ext uri="{FF2B5EF4-FFF2-40B4-BE49-F238E27FC236}">
                <a16:creationId xmlns:a16="http://schemas.microsoft.com/office/drawing/2014/main" id="{7CD6367D-D6E7-9938-8D65-FD404892B8C6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5762011" y="2856988"/>
            <a:ext cx="0" cy="304799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2E9929-38C5-6B36-05D4-858AD0B8BEDE}"/>
              </a:ext>
            </a:extLst>
          </p:cNvPr>
          <p:cNvSpPr txBox="1"/>
          <p:nvPr/>
        </p:nvSpPr>
        <p:spPr>
          <a:xfrm>
            <a:off x="2584963" y="396561"/>
            <a:ext cx="6277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rgbClr val="002060"/>
                </a:solidFill>
                <a:latin typeface="Constantia" pitchFamily="18" charset="0"/>
              </a:rPr>
              <a:t>STORE OWNER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802CB-C182-C01D-CFC2-6D9765405F62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49913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B64DB3B-6C19-A2D7-13EA-B83FB173B679}"/>
              </a:ext>
            </a:extLst>
          </p:cNvPr>
          <p:cNvSpPr txBox="1"/>
          <p:nvPr/>
        </p:nvSpPr>
        <p:spPr>
          <a:xfrm>
            <a:off x="2883310" y="464021"/>
            <a:ext cx="6277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rgbClr val="002060"/>
                </a:solidFill>
                <a:latin typeface="Constantia" pitchFamily="18" charset="0"/>
              </a:rPr>
              <a:t>CUSTOMER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1" name="AutoShape 121">
            <a:extLst>
              <a:ext uri="{FF2B5EF4-FFF2-40B4-BE49-F238E27FC236}">
                <a16:creationId xmlns:a16="http://schemas.microsoft.com/office/drawing/2014/main" id="{4C3A16E8-CE94-7C16-B168-BDB1267F1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478" y="1176453"/>
            <a:ext cx="1343025" cy="409575"/>
          </a:xfrm>
          <a:prstGeom prst="flowChartTerminator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Start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utoShape 122">
            <a:extLst>
              <a:ext uri="{FF2B5EF4-FFF2-40B4-BE49-F238E27FC236}">
                <a16:creationId xmlns:a16="http://schemas.microsoft.com/office/drawing/2014/main" id="{8C18CDDC-E243-605D-2435-285C1F0F0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109" y="1345729"/>
            <a:ext cx="1428750" cy="323850"/>
          </a:xfrm>
          <a:prstGeom prst="flowChartProcess">
            <a:avLst/>
          </a:prstGeom>
          <a:solidFill>
            <a:srgbClr val="20586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Log In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188">
            <a:extLst>
              <a:ext uri="{FF2B5EF4-FFF2-40B4-BE49-F238E27FC236}">
                <a16:creationId xmlns:a16="http://schemas.microsoft.com/office/drawing/2014/main" id="{BD6F3E74-4D07-1464-8362-934FE06DD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084" y="3050704"/>
            <a:ext cx="409575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AutoShape 60">
            <a:extLst>
              <a:ext uri="{FF2B5EF4-FFF2-40B4-BE49-F238E27FC236}">
                <a16:creationId xmlns:a16="http://schemas.microsoft.com/office/drawing/2014/main" id="{468B71C1-9DCA-01B2-301E-D0C10E6C8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509" y="1879129"/>
            <a:ext cx="2228850" cy="1181100"/>
          </a:xfrm>
          <a:prstGeom prst="diamond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Username and Password correct?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61">
            <a:extLst>
              <a:ext uri="{FF2B5EF4-FFF2-40B4-BE49-F238E27FC236}">
                <a16:creationId xmlns:a16="http://schemas.microsoft.com/office/drawing/2014/main" id="{417B4BC4-571E-3C31-B9F8-75EE3E0F6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736" y="3641254"/>
            <a:ext cx="809624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Categories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62">
            <a:extLst>
              <a:ext uri="{FF2B5EF4-FFF2-40B4-BE49-F238E27FC236}">
                <a16:creationId xmlns:a16="http://schemas.microsoft.com/office/drawing/2014/main" id="{48F5B51F-4370-8B04-F3FC-37A866842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435" y="3641254"/>
            <a:ext cx="733426" cy="367179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Add to cart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63">
            <a:extLst>
              <a:ext uri="{FF2B5EF4-FFF2-40B4-BE49-F238E27FC236}">
                <a16:creationId xmlns:a16="http://schemas.microsoft.com/office/drawing/2014/main" id="{02F1CD29-243D-AC46-556B-AA8957DDA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560" y="3650779"/>
            <a:ext cx="869080" cy="4095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Add to favorites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64">
            <a:extLst>
              <a:ext uri="{FF2B5EF4-FFF2-40B4-BE49-F238E27FC236}">
                <a16:creationId xmlns:a16="http://schemas.microsoft.com/office/drawing/2014/main" id="{AD58595F-3662-DF12-345C-63FF36E29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885" y="4203229"/>
            <a:ext cx="752474" cy="404329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View Product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65">
            <a:extLst>
              <a:ext uri="{FF2B5EF4-FFF2-40B4-BE49-F238E27FC236}">
                <a16:creationId xmlns:a16="http://schemas.microsoft.com/office/drawing/2014/main" id="{32063001-3A0C-69A6-5F88-3917A8FCC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912" y="4203229"/>
            <a:ext cx="752474" cy="395770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Buy Product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AutoShape 66">
            <a:extLst>
              <a:ext uri="{FF2B5EF4-FFF2-40B4-BE49-F238E27FC236}">
                <a16:creationId xmlns:a16="http://schemas.microsoft.com/office/drawing/2014/main" id="{37EDE85F-999B-8582-61EF-5CA2D86F68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6359" y="3365029"/>
            <a:ext cx="3124200" cy="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/>
          </a:ln>
        </p:spPr>
      </p:cxnSp>
      <p:cxnSp>
        <p:nvCxnSpPr>
          <p:cNvPr id="42" name="AutoShape 67">
            <a:extLst>
              <a:ext uri="{FF2B5EF4-FFF2-40B4-BE49-F238E27FC236}">
                <a16:creationId xmlns:a16="http://schemas.microsoft.com/office/drawing/2014/main" id="{92B8C6C3-63D8-50B6-B9F4-584105CF76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6359" y="3365029"/>
            <a:ext cx="0" cy="2762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43" name="AutoShape 68">
            <a:extLst>
              <a:ext uri="{FF2B5EF4-FFF2-40B4-BE49-F238E27FC236}">
                <a16:creationId xmlns:a16="http://schemas.microsoft.com/office/drawing/2014/main" id="{378DC0A2-0AEF-0B36-E16B-53BC66111F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08859" y="3374554"/>
            <a:ext cx="0" cy="2762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44" name="AutoShape 69">
            <a:extLst>
              <a:ext uri="{FF2B5EF4-FFF2-40B4-BE49-F238E27FC236}">
                <a16:creationId xmlns:a16="http://schemas.microsoft.com/office/drawing/2014/main" id="{141B79FA-0343-E631-A25E-3EE3237BE8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94709" y="3365029"/>
            <a:ext cx="0" cy="2762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sp>
        <p:nvSpPr>
          <p:cNvPr id="45" name="Rectangle 71">
            <a:extLst>
              <a:ext uri="{FF2B5EF4-FFF2-40B4-BE49-F238E27FC236}">
                <a16:creationId xmlns:a16="http://schemas.microsoft.com/office/drawing/2014/main" id="{0374DAC2-3FD0-8339-E7C2-D488CC93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609" y="4203229"/>
            <a:ext cx="9048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Get offers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72">
            <a:extLst>
              <a:ext uri="{FF2B5EF4-FFF2-40B4-BE49-F238E27FC236}">
                <a16:creationId xmlns:a16="http://schemas.microsoft.com/office/drawing/2014/main" id="{48284EC4-1056-FF45-5B7B-BF4E4CB94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134" y="4784254"/>
            <a:ext cx="840504" cy="626099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View and update favorites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AutoShape 73">
            <a:extLst>
              <a:ext uri="{FF2B5EF4-FFF2-40B4-BE49-F238E27FC236}">
                <a16:creationId xmlns:a16="http://schemas.microsoft.com/office/drawing/2014/main" id="{8DD64849-320E-4C88-F43C-D295570440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80559" y="3374554"/>
            <a:ext cx="0" cy="2762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sp>
        <p:nvSpPr>
          <p:cNvPr id="48" name="Rectangle 74">
            <a:extLst>
              <a:ext uri="{FF2B5EF4-FFF2-40B4-BE49-F238E27FC236}">
                <a16:creationId xmlns:a16="http://schemas.microsoft.com/office/drawing/2014/main" id="{F92ED8FA-E9E4-1F09-1F09-E761043C0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559" y="3650779"/>
            <a:ext cx="904875" cy="46672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Ask Questions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75">
            <a:extLst>
              <a:ext uri="{FF2B5EF4-FFF2-40B4-BE49-F238E27FC236}">
                <a16:creationId xmlns:a16="http://schemas.microsoft.com/office/drawing/2014/main" id="{72DDA3B8-8C30-C125-6389-C6D84258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559" y="4384204"/>
            <a:ext cx="904875" cy="295275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View FAQ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AutoShape 76">
            <a:extLst>
              <a:ext uri="{FF2B5EF4-FFF2-40B4-BE49-F238E27FC236}">
                <a16:creationId xmlns:a16="http://schemas.microsoft.com/office/drawing/2014/main" id="{0C4E66C0-61DA-6F04-28ED-EFEA9A5FDA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6359" y="3917479"/>
            <a:ext cx="0" cy="2762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51" name="AutoShape 77">
            <a:extLst>
              <a:ext uri="{FF2B5EF4-FFF2-40B4-BE49-F238E27FC236}">
                <a16:creationId xmlns:a16="http://schemas.microsoft.com/office/drawing/2014/main" id="{92BD9F35-659E-CE86-2B60-FD5E4128E189}"/>
              </a:ext>
            </a:extLst>
          </p:cNvPr>
          <p:cNvCxnSpPr>
            <a:cxnSpLocks noChangeShapeType="1"/>
            <a:stCxn id="37" idx="2"/>
            <a:endCxn id="40" idx="0"/>
          </p:cNvCxnSpPr>
          <p:nvPr/>
        </p:nvCxnSpPr>
        <p:spPr bwMode="auto">
          <a:xfrm>
            <a:off x="5523148" y="4008433"/>
            <a:ext cx="1" cy="194796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52" name="AutoShape 78">
            <a:extLst>
              <a:ext uri="{FF2B5EF4-FFF2-40B4-BE49-F238E27FC236}">
                <a16:creationId xmlns:a16="http://schemas.microsoft.com/office/drawing/2014/main" id="{7CB00730-BA02-F745-BAE5-4B12B5457EE8}"/>
              </a:ext>
            </a:extLst>
          </p:cNvPr>
          <p:cNvCxnSpPr>
            <a:cxnSpLocks noChangeShapeType="1"/>
            <a:stCxn id="38" idx="2"/>
          </p:cNvCxnSpPr>
          <p:nvPr/>
        </p:nvCxnSpPr>
        <p:spPr bwMode="auto">
          <a:xfrm>
            <a:off x="6591100" y="4060354"/>
            <a:ext cx="3609" cy="15240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53" name="AutoShape 79">
            <a:extLst>
              <a:ext uri="{FF2B5EF4-FFF2-40B4-BE49-F238E27FC236}">
                <a16:creationId xmlns:a16="http://schemas.microsoft.com/office/drawing/2014/main" id="{301A40D2-9130-8EBB-3125-0492A6767C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94709" y="4508029"/>
            <a:ext cx="0" cy="2762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54" name="AutoShape 80">
            <a:extLst>
              <a:ext uri="{FF2B5EF4-FFF2-40B4-BE49-F238E27FC236}">
                <a16:creationId xmlns:a16="http://schemas.microsoft.com/office/drawing/2014/main" id="{EF45AB7D-C7F2-05DB-C403-28D137C3CC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09134" y="4127029"/>
            <a:ext cx="0" cy="2762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55" name="AutoShape 81">
            <a:extLst>
              <a:ext uri="{FF2B5EF4-FFF2-40B4-BE49-F238E27FC236}">
                <a16:creationId xmlns:a16="http://schemas.microsoft.com/office/drawing/2014/main" id="{AE73253B-6176-2613-280B-686E5E5D0125}"/>
              </a:ext>
            </a:extLst>
          </p:cNvPr>
          <p:cNvCxnSpPr>
            <a:cxnSpLocks noChangeShapeType="1"/>
            <a:stCxn id="39" idx="2"/>
          </p:cNvCxnSpPr>
          <p:nvPr/>
        </p:nvCxnSpPr>
        <p:spPr bwMode="auto">
          <a:xfrm>
            <a:off x="4561122" y="4607558"/>
            <a:ext cx="0" cy="1107603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/>
          </a:ln>
        </p:spPr>
      </p:cxnSp>
      <p:cxnSp>
        <p:nvCxnSpPr>
          <p:cNvPr id="56" name="AutoShape 82">
            <a:extLst>
              <a:ext uri="{FF2B5EF4-FFF2-40B4-BE49-F238E27FC236}">
                <a16:creationId xmlns:a16="http://schemas.microsoft.com/office/drawing/2014/main" id="{D285FAB7-6D74-DB04-4358-710DE8A825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65884" y="5715161"/>
            <a:ext cx="809625" cy="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57" name="AutoShape 83">
            <a:extLst>
              <a:ext uri="{FF2B5EF4-FFF2-40B4-BE49-F238E27FC236}">
                <a16:creationId xmlns:a16="http://schemas.microsoft.com/office/drawing/2014/main" id="{12B8FA2D-32F5-A64F-81BD-AB453222502B}"/>
              </a:ext>
            </a:extLst>
          </p:cNvPr>
          <p:cNvCxnSpPr>
            <a:cxnSpLocks noChangeShapeType="1"/>
            <a:stCxn id="73" idx="2"/>
          </p:cNvCxnSpPr>
          <p:nvPr/>
        </p:nvCxnSpPr>
        <p:spPr bwMode="auto">
          <a:xfrm>
            <a:off x="7709134" y="5324164"/>
            <a:ext cx="0" cy="390997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/>
          </a:ln>
        </p:spPr>
      </p:cxnSp>
      <p:cxnSp>
        <p:nvCxnSpPr>
          <p:cNvPr id="58" name="AutoShape 84">
            <a:extLst>
              <a:ext uri="{FF2B5EF4-FFF2-40B4-BE49-F238E27FC236}">
                <a16:creationId xmlns:a16="http://schemas.microsoft.com/office/drawing/2014/main" id="{CD4CAD97-E7B8-2FE0-1356-E8577F0D8CF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828071" y="5715161"/>
            <a:ext cx="881063" cy="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59" name="AutoShape 85">
            <a:extLst>
              <a:ext uri="{FF2B5EF4-FFF2-40B4-BE49-F238E27FC236}">
                <a16:creationId xmlns:a16="http://schemas.microsoft.com/office/drawing/2014/main" id="{D64AD6FF-AEB2-7DA4-C082-69D942D93F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89588" y="5803429"/>
            <a:ext cx="9525" cy="2762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sp>
        <p:nvSpPr>
          <p:cNvPr id="60" name="AutoShape 86">
            <a:extLst>
              <a:ext uri="{FF2B5EF4-FFF2-40B4-BE49-F238E27FC236}">
                <a16:creationId xmlns:a16="http://schemas.microsoft.com/office/drawing/2014/main" id="{6205B275-FF0C-5D78-223A-A0E9D925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134" y="6063295"/>
            <a:ext cx="1343025" cy="409575"/>
          </a:xfrm>
          <a:prstGeom prst="flowChartTerminator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Stop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AutoShape 87">
            <a:extLst>
              <a:ext uri="{FF2B5EF4-FFF2-40B4-BE49-F238E27FC236}">
                <a16:creationId xmlns:a16="http://schemas.microsoft.com/office/drawing/2014/main" id="{5A1AB24B-3B85-33D6-ADBA-E12BE918A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976" y="5541962"/>
            <a:ext cx="1428750" cy="323850"/>
          </a:xfrm>
          <a:prstGeom prst="flowChartProcess">
            <a:avLst/>
          </a:prstGeom>
          <a:solidFill>
            <a:srgbClr val="243F6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Log Out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AutoShape 88">
            <a:extLst>
              <a:ext uri="{FF2B5EF4-FFF2-40B4-BE49-F238E27FC236}">
                <a16:creationId xmlns:a16="http://schemas.microsoft.com/office/drawing/2014/main" id="{EE6601F2-5229-6F0A-E9A9-62C3D452FF2E}"/>
              </a:ext>
            </a:extLst>
          </p:cNvPr>
          <p:cNvCxnSpPr>
            <a:cxnSpLocks noChangeShapeType="1"/>
            <a:stCxn id="46" idx="2"/>
          </p:cNvCxnSpPr>
          <p:nvPr/>
        </p:nvCxnSpPr>
        <p:spPr bwMode="auto">
          <a:xfrm>
            <a:off x="6605386" y="5410353"/>
            <a:ext cx="0" cy="126847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63" name="AutoShape 89">
            <a:extLst>
              <a:ext uri="{FF2B5EF4-FFF2-40B4-BE49-F238E27FC236}">
                <a16:creationId xmlns:a16="http://schemas.microsoft.com/office/drawing/2014/main" id="{3663F86E-2A04-1083-B70D-C461C554A5BB}"/>
              </a:ext>
            </a:extLst>
          </p:cNvPr>
          <p:cNvCxnSpPr>
            <a:cxnSpLocks noChangeShapeType="1"/>
            <a:stCxn id="40" idx="2"/>
          </p:cNvCxnSpPr>
          <p:nvPr/>
        </p:nvCxnSpPr>
        <p:spPr bwMode="auto">
          <a:xfrm flipH="1">
            <a:off x="5518384" y="4598999"/>
            <a:ext cx="4765" cy="938201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64" name="AutoShape 70">
            <a:extLst>
              <a:ext uri="{FF2B5EF4-FFF2-40B4-BE49-F238E27FC236}">
                <a16:creationId xmlns:a16="http://schemas.microsoft.com/office/drawing/2014/main" id="{7BA74323-2C10-1F4D-1A59-D90F01206A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04773" y="1669579"/>
            <a:ext cx="0" cy="209550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33317CD-C32F-F7F8-579C-EEA933EC8DDB}"/>
              </a:ext>
            </a:extLst>
          </p:cNvPr>
          <p:cNvCxnSpPr>
            <a:cxnSpLocks/>
          </p:cNvCxnSpPr>
          <p:nvPr/>
        </p:nvCxnSpPr>
        <p:spPr>
          <a:xfrm flipV="1">
            <a:off x="6657542" y="1383234"/>
            <a:ext cx="2175308" cy="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90">
            <a:extLst>
              <a:ext uri="{FF2B5EF4-FFF2-40B4-BE49-F238E27FC236}">
                <a16:creationId xmlns:a16="http://schemas.microsoft.com/office/drawing/2014/main" id="{DBB8A429-53D9-90B2-E3D9-BF8330E1B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331" y="1848875"/>
            <a:ext cx="428625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No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AutoShape 96">
            <a:extLst>
              <a:ext uri="{FF2B5EF4-FFF2-40B4-BE49-F238E27FC236}">
                <a16:creationId xmlns:a16="http://schemas.microsoft.com/office/drawing/2014/main" id="{8C137C83-FB25-D8EC-F69E-26305F1BC6A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48654" y="1631181"/>
            <a:ext cx="1506277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69" name="AutoShape 97">
            <a:extLst>
              <a:ext uri="{FF2B5EF4-FFF2-40B4-BE49-F238E27FC236}">
                <a16:creationId xmlns:a16="http://schemas.microsoft.com/office/drawing/2014/main" id="{13EFD343-0EA9-F0D3-45EC-CF0E9693ED55}"/>
              </a:ext>
            </a:extLst>
          </p:cNvPr>
          <p:cNvCxnSpPr>
            <a:cxnSpLocks noChangeShapeType="1"/>
            <a:stCxn id="31" idx="3"/>
          </p:cNvCxnSpPr>
          <p:nvPr/>
        </p:nvCxnSpPr>
        <p:spPr bwMode="auto">
          <a:xfrm>
            <a:off x="3928503" y="1381241"/>
            <a:ext cx="1280318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70" name="AutoShape 70">
            <a:extLst>
              <a:ext uri="{FF2B5EF4-FFF2-40B4-BE49-F238E27FC236}">
                <a16:creationId xmlns:a16="http://schemas.microsoft.com/office/drawing/2014/main" id="{4CF8B6EE-6C87-8110-7985-B362F0618943}"/>
              </a:ext>
            </a:extLst>
          </p:cNvPr>
          <p:cNvCxnSpPr>
            <a:cxnSpLocks noChangeShapeType="1"/>
            <a:stCxn id="34" idx="2"/>
          </p:cNvCxnSpPr>
          <p:nvPr/>
        </p:nvCxnSpPr>
        <p:spPr bwMode="auto">
          <a:xfrm>
            <a:off x="6108934" y="3060229"/>
            <a:ext cx="0" cy="31432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sp>
        <p:nvSpPr>
          <p:cNvPr id="73" name="Rectangle 75">
            <a:extLst>
              <a:ext uri="{FF2B5EF4-FFF2-40B4-BE49-F238E27FC236}">
                <a16:creationId xmlns:a16="http://schemas.microsoft.com/office/drawing/2014/main" id="{3A38394F-E609-959B-207A-714173E91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131" y="4889542"/>
            <a:ext cx="898005" cy="434622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Leave Review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AutoShape 80">
            <a:extLst>
              <a:ext uri="{FF2B5EF4-FFF2-40B4-BE49-F238E27FC236}">
                <a16:creationId xmlns:a16="http://schemas.microsoft.com/office/drawing/2014/main" id="{2D68E622-48BD-0BDC-061E-7A40214190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07778" y="4572000"/>
            <a:ext cx="0" cy="334855"/>
          </a:xfrm>
          <a:prstGeom prst="straightConnector1">
            <a:avLst/>
          </a:prstGeom>
          <a:noFill/>
          <a:ln w="9525">
            <a:solidFill>
              <a:srgbClr val="548DD4"/>
            </a:solidFill>
            <a:round/>
            <a:headEnd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C3C596-FC77-22BF-A2A5-299A44E1E5D0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cxnSp>
        <p:nvCxnSpPr>
          <p:cNvPr id="11" name="AutoShape 97">
            <a:extLst>
              <a:ext uri="{FF2B5EF4-FFF2-40B4-BE49-F238E27FC236}">
                <a16:creationId xmlns:a16="http://schemas.microsoft.com/office/drawing/2014/main" id="{7A46E084-21FD-1378-A20D-79FF88E6F4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66733" y="1612602"/>
            <a:ext cx="456376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2179DF-94CC-2D40-AEEE-0CE4B941D32E}"/>
              </a:ext>
            </a:extLst>
          </p:cNvPr>
          <p:cNvCxnSpPr>
            <a:cxnSpLocks/>
          </p:cNvCxnSpPr>
          <p:nvPr/>
        </p:nvCxnSpPr>
        <p:spPr>
          <a:xfrm flipV="1">
            <a:off x="4758795" y="1612602"/>
            <a:ext cx="0" cy="84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C24448-3157-EABB-CBA3-78CB60E5A3A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758795" y="2456624"/>
            <a:ext cx="235714" cy="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122">
            <a:extLst>
              <a:ext uri="{FF2B5EF4-FFF2-40B4-BE49-F238E27FC236}">
                <a16:creationId xmlns:a16="http://schemas.microsoft.com/office/drawing/2014/main" id="{8083DD01-A5D8-6DE5-6F08-B684EC7F6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309" y="1848875"/>
            <a:ext cx="1428750" cy="323850"/>
          </a:xfrm>
          <a:prstGeom prst="flowChartProcess">
            <a:avLst/>
          </a:prstGeom>
          <a:solidFill>
            <a:srgbClr val="20586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Register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AutoShape 97">
            <a:extLst>
              <a:ext uri="{FF2B5EF4-FFF2-40B4-BE49-F238E27FC236}">
                <a16:creationId xmlns:a16="http://schemas.microsoft.com/office/drawing/2014/main" id="{9211654C-A563-8733-BB75-45B860CAB9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32850" y="1381240"/>
            <a:ext cx="0" cy="46763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E77C4D-1DCF-AA8E-C195-7DA2D44CFC65}"/>
              </a:ext>
            </a:extLst>
          </p:cNvPr>
          <p:cNvCxnSpPr>
            <a:cxnSpLocks/>
          </p:cNvCxnSpPr>
          <p:nvPr/>
        </p:nvCxnSpPr>
        <p:spPr>
          <a:xfrm flipV="1">
            <a:off x="8159092" y="1635454"/>
            <a:ext cx="0" cy="213421"/>
          </a:xfrm>
          <a:prstGeom prst="line">
            <a:avLst/>
          </a:prstGeom>
          <a:ln>
            <a:solidFill>
              <a:srgbClr val="241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0">
            <a:extLst>
              <a:ext uri="{FF2B5EF4-FFF2-40B4-BE49-F238E27FC236}">
                <a16:creationId xmlns:a16="http://schemas.microsoft.com/office/drawing/2014/main" id="{ABE9A12C-3DD1-2AFF-DF21-E6564DB3C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986" y="1046878"/>
            <a:ext cx="1343025" cy="26472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No Account 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2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4A92C-616E-F0B0-C118-4A9C634156C0}"/>
              </a:ext>
            </a:extLst>
          </p:cNvPr>
          <p:cNvSpPr txBox="1"/>
          <p:nvPr/>
        </p:nvSpPr>
        <p:spPr>
          <a:xfrm>
            <a:off x="3028245" y="968599"/>
            <a:ext cx="613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  <a:latin typeface="Constantia" pitchFamily="18" charset="0"/>
              </a:rPr>
              <a:t>FUTURE WORK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4D70E-DF65-3BD4-BFA8-FD4D268682AC}"/>
              </a:ext>
            </a:extLst>
          </p:cNvPr>
          <p:cNvSpPr txBox="1"/>
          <p:nvPr/>
        </p:nvSpPr>
        <p:spPr>
          <a:xfrm>
            <a:off x="1681316" y="1936955"/>
            <a:ext cx="8868698" cy="44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To add customer chat section where they can leave comments 	about products.</a:t>
            </a:r>
          </a:p>
          <a:p>
            <a:pPr marL="342900" indent="-342900"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To improve the GUI for more smooth experience.</a:t>
            </a:r>
          </a:p>
          <a:p>
            <a:pPr marL="342900" indent="-342900"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To add a chatbot for any queries.</a:t>
            </a:r>
          </a:p>
          <a:p>
            <a:pPr marL="342900" lvl="2" indent="-342900"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To add affiliate marketing.</a:t>
            </a:r>
          </a:p>
          <a:p>
            <a:pPr marL="342900" lvl="1" indent="-342900"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To improve the security of the website, database efficiency to 	make it faster.</a:t>
            </a:r>
          </a:p>
          <a:p>
            <a:pPr marL="342900" indent="-342900"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To add online payment method and also credit/debit card 	options.</a:t>
            </a:r>
          </a:p>
          <a:p>
            <a:pPr lvl="1">
              <a:lnSpc>
                <a:spcPct val="120000"/>
              </a:lnSpc>
              <a:buClr>
                <a:schemeClr val="tx2">
                  <a:lumMod val="75000"/>
                </a:schemeClr>
              </a:buClr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5FA14-1348-80A0-9725-DB6CD4A90E8D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81430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4A92C-616E-F0B0-C118-4A9C634156C0}"/>
              </a:ext>
            </a:extLst>
          </p:cNvPr>
          <p:cNvSpPr txBox="1"/>
          <p:nvPr/>
        </p:nvSpPr>
        <p:spPr>
          <a:xfrm>
            <a:off x="3028245" y="968599"/>
            <a:ext cx="613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  <a:latin typeface="Constantia" pitchFamily="18" charset="0"/>
              </a:rPr>
              <a:t>CONCLUSION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4D70E-DF65-3BD4-BFA8-FD4D268682AC}"/>
              </a:ext>
            </a:extLst>
          </p:cNvPr>
          <p:cNvSpPr txBox="1"/>
          <p:nvPr/>
        </p:nvSpPr>
        <p:spPr>
          <a:xfrm>
            <a:off x="719667" y="1936955"/>
            <a:ext cx="1085426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digital age every store needs a website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Manual system is time consuming and is always accompanied with a lot of confusion and human errors. The website we developed provides a user friendly online platform for the customers to view and buy product easily without ever coming to the store. Hopefully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it will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help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FavoMan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manage and handle day to day sales with greater ease.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9AC5D-D82E-FE81-E2D8-86E2CA4EDD9E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79748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4A92C-616E-F0B0-C118-4A9C634156C0}"/>
              </a:ext>
            </a:extLst>
          </p:cNvPr>
          <p:cNvSpPr txBox="1"/>
          <p:nvPr/>
        </p:nvSpPr>
        <p:spPr>
          <a:xfrm>
            <a:off x="4823861" y="798569"/>
            <a:ext cx="2537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9BEFE-E50A-545D-2193-A731C278F95A}"/>
              </a:ext>
            </a:extLst>
          </p:cNvPr>
          <p:cNvSpPr txBox="1"/>
          <p:nvPr/>
        </p:nvSpPr>
        <p:spPr>
          <a:xfrm>
            <a:off x="1116531" y="1936955"/>
            <a:ext cx="9952522" cy="359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Aim And Objective</a:t>
            </a:r>
          </a:p>
          <a:p>
            <a:pPr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Target User</a:t>
            </a:r>
          </a:p>
          <a:p>
            <a:pPr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Benefits Of  The Developed System</a:t>
            </a:r>
          </a:p>
          <a:p>
            <a:pPr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IE" sz="2400" dirty="0">
                <a:latin typeface="Times New Roman" pitchFamily="18" charset="0"/>
                <a:cs typeface="Times New Roman" pitchFamily="18" charset="0"/>
              </a:rPr>
              <a:t>Structure Of The System</a:t>
            </a:r>
          </a:p>
          <a:p>
            <a:pPr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ln w="11430"/>
                <a:latin typeface="Times New Roman" pitchFamily="18" charset="0"/>
                <a:cs typeface="Times New Roman" pitchFamily="18" charset="0"/>
              </a:rPr>
              <a:t>Conclusion and Future Work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CEC32-44B0-D288-B1D7-D58F3D9CDB68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474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4A92C-616E-F0B0-C118-4A9C634156C0}"/>
              </a:ext>
            </a:extLst>
          </p:cNvPr>
          <p:cNvSpPr txBox="1"/>
          <p:nvPr/>
        </p:nvSpPr>
        <p:spPr>
          <a:xfrm>
            <a:off x="3028245" y="2967335"/>
            <a:ext cx="613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solidFill>
                  <a:srgbClr val="002060"/>
                </a:solidFill>
                <a:latin typeface="Constantia" pitchFamily="18" charset="0"/>
              </a:rPr>
              <a:t>THANK YOU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AEC6A-62C5-327C-7F0C-3218C3901467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2078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4A92C-616E-F0B0-C118-4A9C634156C0}"/>
              </a:ext>
            </a:extLst>
          </p:cNvPr>
          <p:cNvSpPr txBox="1"/>
          <p:nvPr/>
        </p:nvSpPr>
        <p:spPr>
          <a:xfrm>
            <a:off x="4129367" y="608478"/>
            <a:ext cx="3926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08EB0-70C5-9CF9-D3C9-9F3D355B9E83}"/>
              </a:ext>
            </a:extLst>
          </p:cNvPr>
          <p:cNvSpPr txBox="1"/>
          <p:nvPr/>
        </p:nvSpPr>
        <p:spPr>
          <a:xfrm>
            <a:off x="1235655" y="1363326"/>
            <a:ext cx="9714271" cy="4457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Now a days where everything is online based, the stores that are selling products manually are deprived of a huge customer base that shop online. It is time consuming to go to a store and buy a dress. Most people  prefer to shop online where they can browse different stores from anywhere to find what they  need. To overcome this problem we have developed a website for our store where we can target the customers who shop online. Through this website anyone can view our collection in an organized manner and easily buy from anywhere.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5F55C-5EB2-96C6-DC17-517FE320F10B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0662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4A92C-616E-F0B0-C118-4A9C634156C0}"/>
              </a:ext>
            </a:extLst>
          </p:cNvPr>
          <p:cNvSpPr txBox="1"/>
          <p:nvPr/>
        </p:nvSpPr>
        <p:spPr>
          <a:xfrm>
            <a:off x="4129367" y="608478"/>
            <a:ext cx="3926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rgbClr val="002060"/>
                </a:solidFill>
                <a:latin typeface="Constantia" pitchFamily="18" charset="0"/>
              </a:rPr>
              <a:t>PROJECT AIM AND OBJECTIVE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D84D3-A4E1-E44D-02B3-106EAC33B8DF}"/>
              </a:ext>
            </a:extLst>
          </p:cNvPr>
          <p:cNvSpPr txBox="1"/>
          <p:nvPr/>
        </p:nvSpPr>
        <p:spPr>
          <a:xfrm>
            <a:off x="1116530" y="2021940"/>
            <a:ext cx="9952522" cy="31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To reduce time for shopping.</a:t>
            </a:r>
          </a:p>
          <a:p>
            <a:pPr marL="342900" indent="-342900"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To target online based shopping audience.</a:t>
            </a:r>
          </a:p>
          <a:p>
            <a:pPr marL="342900" indent="-342900"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To shop from anywhere.</a:t>
            </a:r>
          </a:p>
          <a:p>
            <a:pPr marL="342900" lvl="1" indent="-342900"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To showcase all the products in an organized manner.</a:t>
            </a:r>
          </a:p>
          <a:p>
            <a:pPr marL="342900" indent="-342900">
              <a:lnSpc>
                <a:spcPct val="12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To increase data security.</a:t>
            </a:r>
          </a:p>
          <a:p>
            <a:pPr>
              <a:lnSpc>
                <a:spcPct val="120000"/>
              </a:lnSpc>
              <a:buClr>
                <a:schemeClr val="tx2">
                  <a:lumMod val="75000"/>
                </a:schemeClr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Clr>
                <a:schemeClr val="tx2">
                  <a:lumMod val="75000"/>
                </a:schemeClr>
              </a:buClr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B5C73-933F-AE74-B774-B896EED65D0A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2096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4A92C-616E-F0B0-C118-4A9C634156C0}"/>
              </a:ext>
            </a:extLst>
          </p:cNvPr>
          <p:cNvSpPr txBox="1"/>
          <p:nvPr/>
        </p:nvSpPr>
        <p:spPr>
          <a:xfrm>
            <a:off x="4129367" y="608478"/>
            <a:ext cx="3926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rgbClr val="002060"/>
                </a:solidFill>
                <a:latin typeface="Constantia" pitchFamily="18" charset="0"/>
              </a:rPr>
              <a:t>TARGET USER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D84D3-A4E1-E44D-02B3-106EAC33B8DF}"/>
              </a:ext>
            </a:extLst>
          </p:cNvPr>
          <p:cNvSpPr txBox="1"/>
          <p:nvPr/>
        </p:nvSpPr>
        <p:spPr>
          <a:xfrm>
            <a:off x="1116531" y="2598821"/>
            <a:ext cx="9952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Male users from the age of 12 to 50 can use this website to buy our products.</a:t>
            </a:r>
          </a:p>
          <a:p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users can use this website to buy gifts for their male friends and family members.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81DA6-9403-6E1C-2B45-F5D25D989F54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4143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4A92C-616E-F0B0-C118-4A9C634156C0}"/>
              </a:ext>
            </a:extLst>
          </p:cNvPr>
          <p:cNvSpPr txBox="1"/>
          <p:nvPr/>
        </p:nvSpPr>
        <p:spPr>
          <a:xfrm>
            <a:off x="3234632" y="429868"/>
            <a:ext cx="6135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rgbClr val="002060"/>
                </a:solidFill>
                <a:latin typeface="Constantia" pitchFamily="18" charset="0"/>
              </a:rPr>
              <a:t>BENEFITS OF THE DEVELOPED SYSTEM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D84D3-A4E1-E44D-02B3-106EAC33B8DF}"/>
              </a:ext>
            </a:extLst>
          </p:cNvPr>
          <p:cNvSpPr txBox="1"/>
          <p:nvPr/>
        </p:nvSpPr>
        <p:spPr>
          <a:xfrm>
            <a:off x="1326126" y="2178197"/>
            <a:ext cx="99525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keep track of customer orders.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from anywhere.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search for any products.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category of products in an organized order.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15D47-0D42-8EEC-38B3-39637D0B5665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8576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4A92C-616E-F0B0-C118-4A9C634156C0}"/>
              </a:ext>
            </a:extLst>
          </p:cNvPr>
          <p:cNvSpPr txBox="1"/>
          <p:nvPr/>
        </p:nvSpPr>
        <p:spPr>
          <a:xfrm>
            <a:off x="3025037" y="968477"/>
            <a:ext cx="613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rgbClr val="002060"/>
                </a:solidFill>
                <a:latin typeface="Constantia" pitchFamily="18" charset="0"/>
              </a:rPr>
              <a:t>FEATURES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D84D3-A4E1-E44D-02B3-106EAC33B8DF}"/>
              </a:ext>
            </a:extLst>
          </p:cNvPr>
          <p:cNvSpPr txBox="1"/>
          <p:nvPr/>
        </p:nvSpPr>
        <p:spPr>
          <a:xfrm>
            <a:off x="1116531" y="2598821"/>
            <a:ext cx="9952522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Website can be accessed easily from anywhere if you have an internet connection</a:t>
            </a:r>
          </a:p>
          <a:p>
            <a:pPr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bookmark a product for future purchase</a:t>
            </a:r>
          </a:p>
          <a:p>
            <a:pPr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Get notification for favorite products or if a bookmarked product is available</a:t>
            </a:r>
          </a:p>
          <a:p>
            <a:pPr marL="342900" indent="-34290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Chat with the store directly through the website</a:t>
            </a:r>
          </a:p>
          <a:p>
            <a:pPr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Simple and easy to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3F787-2169-04F3-8AC8-1644949AA814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1174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4A92C-616E-F0B0-C118-4A9C634156C0}"/>
              </a:ext>
            </a:extLst>
          </p:cNvPr>
          <p:cNvSpPr txBox="1"/>
          <p:nvPr/>
        </p:nvSpPr>
        <p:spPr>
          <a:xfrm>
            <a:off x="3025037" y="968477"/>
            <a:ext cx="613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rgbClr val="002060"/>
                </a:solidFill>
                <a:latin typeface="Constantia" pitchFamily="18" charset="0"/>
              </a:rPr>
              <a:t>FEATURES CONT’D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D84D3-A4E1-E44D-02B3-106EAC33B8DF}"/>
              </a:ext>
            </a:extLst>
          </p:cNvPr>
          <p:cNvSpPr txBox="1"/>
          <p:nvPr/>
        </p:nvSpPr>
        <p:spPr>
          <a:xfrm>
            <a:off x="1116531" y="2598821"/>
            <a:ext cx="9952522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Buy directly from the website</a:t>
            </a:r>
          </a:p>
          <a:p>
            <a:pPr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wise product search</a:t>
            </a:r>
          </a:p>
          <a:p>
            <a:pPr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Sales, buying record are kept safe and confidential</a:t>
            </a:r>
          </a:p>
          <a:p>
            <a:pPr marL="342900" indent="-34290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Customers can easily view their product status and be notified in case of delay in delivery of product through mail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50051-4054-DC3E-6372-83C8A21D59DC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4686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4A92C-616E-F0B0-C118-4A9C634156C0}"/>
              </a:ext>
            </a:extLst>
          </p:cNvPr>
          <p:cNvSpPr txBox="1"/>
          <p:nvPr/>
        </p:nvSpPr>
        <p:spPr>
          <a:xfrm>
            <a:off x="3025037" y="968477"/>
            <a:ext cx="613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rgbClr val="002060"/>
                </a:solidFill>
                <a:latin typeface="Constantia" pitchFamily="18" charset="0"/>
              </a:rPr>
              <a:t>STRUCTURE OF THE SYSTEM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D84D3-A4E1-E44D-02B3-106EAC33B8DF}"/>
              </a:ext>
            </a:extLst>
          </p:cNvPr>
          <p:cNvSpPr txBox="1"/>
          <p:nvPr/>
        </p:nvSpPr>
        <p:spPr>
          <a:xfrm>
            <a:off x="1443032" y="2378688"/>
            <a:ext cx="929952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tx2">
                  <a:lumMod val="75000"/>
                </a:schemeClr>
              </a:buClr>
            </a:pPr>
            <a:r>
              <a:rPr lang="en-IE" sz="2400" dirty="0">
                <a:latin typeface="Times New Roman" pitchFamily="18" charset="0"/>
                <a:cs typeface="Times New Roman" pitchFamily="18" charset="0"/>
              </a:rPr>
              <a:t>The system has mainly three types of users and each user has its own login session to perform certain tasks. The users are:-</a:t>
            </a:r>
          </a:p>
          <a:p>
            <a:pPr marL="342900" lvl="7" indent="-34290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Admin.</a:t>
            </a:r>
          </a:p>
          <a:p>
            <a:pPr marL="342900" lvl="7" indent="-34290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Store owner / employee.</a:t>
            </a:r>
          </a:p>
          <a:p>
            <a:pPr marL="342900" lvl="7" indent="-34290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Customer.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2D8AD-2BD7-0B38-9DA7-4A85F5A15F1C}"/>
              </a:ext>
            </a:extLst>
          </p:cNvPr>
          <p:cNvSpPr txBox="1"/>
          <p:nvPr/>
        </p:nvSpPr>
        <p:spPr>
          <a:xfrm>
            <a:off x="10982425" y="6323798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3867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868</Words>
  <Application>Microsoft Office PowerPoint</Application>
  <PresentationFormat>Widescreen</PresentationFormat>
  <Paragraphs>192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Constantia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 Siam</dc:creator>
  <cp:lastModifiedBy>Fahim Siam</cp:lastModifiedBy>
  <cp:revision>42</cp:revision>
  <dcterms:created xsi:type="dcterms:W3CDTF">2023-12-24T08:54:02Z</dcterms:created>
  <dcterms:modified xsi:type="dcterms:W3CDTF">2023-12-28T06:41:20Z</dcterms:modified>
</cp:coreProperties>
</file>