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93" r:id="rId6"/>
    <p:sldId id="262" r:id="rId7"/>
    <p:sldId id="263" r:id="rId8"/>
    <p:sldId id="289" r:id="rId9"/>
    <p:sldId id="269" r:id="rId10"/>
    <p:sldId id="285" r:id="rId11"/>
    <p:sldId id="290" r:id="rId12"/>
    <p:sldId id="287" r:id="rId13"/>
  </p:sldIdLst>
  <p:sldSz cx="12192000" cy="6858000"/>
  <p:notesSz cx="6858000" cy="9144000"/>
  <p:embeddedFontLst>
    <p:embeddedFont>
      <p:font typeface="Aptos" charset="0"/>
      <p:regular r:id="rId15"/>
      <p:bold r:id="rId16"/>
      <p:italic r:id="rId17"/>
      <p:boldItalic r:id="rId18"/>
    </p:embeddedFont>
    <p:embeddedFont>
      <p:font typeface="Algerian" pitchFamily="82" charset="0"/>
      <p:regular r:id="rId19"/>
    </p:embeddedFont>
    <p:embeddedFont>
      <p:font typeface="Agency FB" pitchFamily="34" charset="0"/>
      <p:regular r:id="rId20"/>
      <p:bold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Montserrat Light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UloOTYU8pTx+qA/7qeU2ciQKw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95033-D61A-4658-9C11-C6DFD0D60744}" v="1" dt="2023-12-05T16:32:1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44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1914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98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565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90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8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58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52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01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02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54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74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3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09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973581" y="5417981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 sz="13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</a:t>
            </a:fld>
            <a:endParaRPr sz="1300" b="0" i="0" u="none" strike="noStrike" cap="non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40418" y="5617812"/>
            <a:ext cx="6270171" cy="75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Department of Computer Science and Engineering, Varendra University,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Rajshahi</a:t>
            </a:r>
            <a:endParaRPr lang="en-US" sz="20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780561" y="425489"/>
            <a:ext cx="6096000" cy="131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Algerian"/>
                <a:cs typeface="Algerian"/>
                <a:sym typeface="Algerian"/>
              </a:rPr>
              <a:t>A presentation on</a:t>
            </a:r>
            <a:endParaRPr sz="4800" b="1" i="0" u="none" strike="noStrike" cap="none" dirty="0">
              <a:solidFill>
                <a:schemeClr val="dk1"/>
              </a:solidFill>
              <a:latin typeface="Agency FB" panose="020B0503020202020204" pitchFamily="34" charset="0"/>
              <a:ea typeface="Algerian"/>
              <a:cs typeface="Algerian"/>
              <a:sym typeface="Algerian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4800" b="1" i="0" u="none" strike="noStrike" cap="none" dirty="0">
                <a:solidFill>
                  <a:schemeClr val="dk1"/>
                </a:solidFill>
                <a:latin typeface="Agency FB" panose="020B0503020202020204" pitchFamily="34" charset="0"/>
                <a:ea typeface="Algerian"/>
                <a:cs typeface="Algerian"/>
                <a:sym typeface="Algerian"/>
              </a:rPr>
              <a:t>Personal Budget Tracker</a:t>
            </a:r>
          </a:p>
        </p:txBody>
      </p:sp>
      <p:sp>
        <p:nvSpPr>
          <p:cNvPr id="88" name="Google Shape;88;p1"/>
          <p:cNvSpPr/>
          <p:nvPr/>
        </p:nvSpPr>
        <p:spPr>
          <a:xfrm>
            <a:off x="3700477" y="1747936"/>
            <a:ext cx="4256167" cy="201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sng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Presented by:</a:t>
            </a:r>
            <a:endParaRPr sz="2000" b="0" i="0" u="none" strike="noStrike" cap="none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Group No: #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08</a:t>
            </a:r>
            <a:endParaRPr lang="en-US" sz="1800" b="0" i="0" u="none" strike="noStrike" cap="none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Md. Tanveer Rana, 193311073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Md.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Rafiul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 Islam,     193311022</a:t>
            </a:r>
            <a:endParaRPr lang="en-US" sz="1800" b="1" dirty="0">
              <a:solidFill>
                <a:schemeClr val="dk1"/>
              </a:solidFill>
              <a:latin typeface="Aptos" panose="020B0004020202020204" pitchFamily="34" charset="0"/>
              <a:sym typeface="Arial Rounded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ptos" panose="020B0004020202020204" pitchFamily="34" charset="0"/>
              </a:rPr>
              <a:t>Md. Abdul </a:t>
            </a:r>
            <a:r>
              <a:rPr lang="en-GB" sz="1800" dirty="0" err="1">
                <a:solidFill>
                  <a:schemeClr val="dk1"/>
                </a:solidFill>
                <a:latin typeface="Aptos" panose="020B0004020202020204" pitchFamily="34" charset="0"/>
              </a:rPr>
              <a:t>Sefat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,      201311138</a:t>
            </a:r>
            <a:endParaRPr sz="1800" b="0" i="0" u="none" strike="noStrike" cap="none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83140B-3662-79E0-B6A2-94271E2E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773267"/>
            <a:ext cx="1905000" cy="18445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787400" y="571500"/>
            <a:ext cx="424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Expected Outcome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EA0AA6-9643-A628-F3CB-0B27D7A9743C}"/>
              </a:ext>
            </a:extLst>
          </p:cNvPr>
          <p:cNvSpPr txBox="1"/>
          <p:nvPr/>
        </p:nvSpPr>
        <p:spPr>
          <a:xfrm>
            <a:off x="787400" y="1711863"/>
            <a:ext cx="998369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Users have control over </a:t>
            </a:r>
            <a:r>
              <a:rPr lang="en-US" sz="1800"/>
              <a:t>their </a:t>
            </a:r>
            <a:r>
              <a:rPr lang="en-US" sz="1800" smtClean="0"/>
              <a:t>budget</a:t>
            </a:r>
            <a:endParaRPr lang="en-US" sz="1800" dirty="0"/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Users will be aware about what is happening with their money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Save funds for emergencies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Aware about the financial condition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No more stress about the finances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787400" y="571500"/>
            <a:ext cx="424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Conclusion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787400" y="2084489"/>
            <a:ext cx="1018742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This application does more than just track numbers, it authorities users to take command of their financial necessary. Through a simple app, we can provide a personalized and intuitive solution for users seeking financial clarity.</a:t>
            </a:r>
            <a:endParaRPr sz="1800" b="0" i="0" u="none" strike="noStrike" cap="none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73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>
            <a:off x="2298835" y="2334288"/>
            <a:ext cx="6901436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0" b="1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b="1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87400" y="596552"/>
            <a:ext cx="424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Outline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87400" y="1556790"/>
            <a:ext cx="5915242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Introduction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Motivation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Objectives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Requirement analysis</a:t>
            </a:r>
          </a:p>
          <a:p>
            <a:pPr marL="457200" indent="-457200"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dk1"/>
                </a:solidFill>
                <a:latin typeface="Aptos" panose="020B0004020202020204" pitchFamily="34" charset="0"/>
              </a:rPr>
              <a:t>System Description</a:t>
            </a:r>
            <a:endParaRPr lang="en-US" sz="2800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Tools and Technology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Expected Outcome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Conclusion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87400" y="571500"/>
            <a:ext cx="424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Introduction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863600" y="1581842"/>
            <a:ext cx="6810188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Project Name : Personal Budget Tracker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sz="1800" dirty="0">
              <a:latin typeface="Aptos" panose="020B0004020202020204" pitchFamily="34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Why This Project ?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2400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Key Features :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</a:rPr>
              <a:t>Record Keeping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Savings Target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Spending Target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Budget Categories 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</a:rPr>
              <a:t>End Of Month Report</a:t>
            </a:r>
            <a:endParaRPr lang="en-GB" sz="2400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</a:rPr>
              <a:t>Mobile Responsiveness</a:t>
            </a:r>
            <a:endParaRPr lang="en-GB" sz="1800" dirty="0">
              <a:solidFill>
                <a:schemeClr val="dk1"/>
              </a:solidFill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2E925C-A83E-C9F9-56AE-84619F49F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75" y="2731013"/>
            <a:ext cx="214312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87400" y="571500"/>
            <a:ext cx="424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Motivation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787400" y="1966547"/>
            <a:ext cx="10540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20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Case I: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nd of the month money crisis</a:t>
            </a:r>
            <a:endParaRPr sz="1600" dirty="0">
              <a:solidFill>
                <a:schemeClr val="tx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87400" y="3249022"/>
            <a:ext cx="499212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Case II: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Miscellaneous expenses</a:t>
            </a:r>
            <a:endParaRPr sz="1800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112" name="Google Shape;112;p4" descr="Free Clip Art Hurry (Page 5) - Line.17QQ.com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 descr="Free Clip Art Hurry (Page 5) - Line.17QQ.com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4">
            <a:extLst>
              <a:ext uri="{FF2B5EF4-FFF2-40B4-BE49-F238E27FC236}">
                <a16:creationId xmlns:a16="http://schemas.microsoft.com/office/drawing/2014/main" xmlns="" id="{BED9ABA3-6381-587B-45FC-DEB450E26FA5}"/>
              </a:ext>
            </a:extLst>
          </p:cNvPr>
          <p:cNvSpPr txBox="1"/>
          <p:nvPr/>
        </p:nvSpPr>
        <p:spPr>
          <a:xfrm>
            <a:off x="787400" y="4408387"/>
            <a:ext cx="499212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Case II</a:t>
            </a:r>
            <a:r>
              <a:rPr lang="en-GB" sz="2000" b="1" dirty="0">
                <a:solidFill>
                  <a:schemeClr val="dk1"/>
                </a:solidFill>
                <a:latin typeface="Aptos" panose="020B0004020202020204" pitchFamily="34" charset="0"/>
              </a:rPr>
              <a:t>I</a:t>
            </a:r>
            <a:r>
              <a:rPr lang="en-GB" sz="20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ptos" panose="020B0004020202020204" pitchFamily="34" charset="0"/>
              </a:rPr>
              <a:t>Lack of proper planning of monthly Budget</a:t>
            </a:r>
            <a:endParaRPr sz="1800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1D6AEC-35A4-98B1-602E-0873CF31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9" y="2146300"/>
            <a:ext cx="25654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787400" y="571500"/>
            <a:ext cx="424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Objectives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EA0AA6-9643-A628-F3CB-0B27D7A9743C}"/>
              </a:ext>
            </a:extLst>
          </p:cNvPr>
          <p:cNvSpPr txBox="1"/>
          <p:nvPr/>
        </p:nvSpPr>
        <p:spPr>
          <a:xfrm>
            <a:off x="787400" y="1702898"/>
            <a:ext cx="9983694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To Know where the money is going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To spend only on priorities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To save money for pre-defined expenses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To plan on your future investments</a:t>
            </a:r>
          </a:p>
        </p:txBody>
      </p:sp>
    </p:spTree>
    <p:extLst>
      <p:ext uri="{BB962C8B-B14F-4D97-AF65-F5344CB8AC3E}">
        <p14:creationId xmlns:p14="http://schemas.microsoft.com/office/powerpoint/2010/main" val="177443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787399" y="571500"/>
            <a:ext cx="50947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Requirement analysis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86326" y="1566978"/>
            <a:ext cx="9872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Functional requirements: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149" name="Google Shape;149;p7"/>
          <p:cNvGrpSpPr/>
          <p:nvPr/>
        </p:nvGrpSpPr>
        <p:grpSpPr>
          <a:xfrm>
            <a:off x="1068151" y="2332881"/>
            <a:ext cx="7415926" cy="2245740"/>
            <a:chOff x="0" y="85405"/>
            <a:chExt cx="7415926" cy="3005640"/>
          </a:xfrm>
        </p:grpSpPr>
        <p:sp>
          <p:nvSpPr>
            <p:cNvPr id="150" name="Google Shape;150;p7"/>
            <p:cNvSpPr/>
            <p:nvPr/>
          </p:nvSpPr>
          <p:spPr>
            <a:xfrm>
              <a:off x="0" y="408325"/>
              <a:ext cx="7415926" cy="579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370796" y="85405"/>
              <a:ext cx="5191148" cy="6789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403940" y="118549"/>
              <a:ext cx="5124860" cy="612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ptos" panose="020B0004020202020204" pitchFamily="34" charset="0"/>
                  <a:sym typeface="Arial"/>
                </a:rPr>
                <a:t>Dashboard Panel</a:t>
              </a:r>
              <a:endParaRPr sz="1800" dirty="0">
                <a:solidFill>
                  <a:schemeClr val="lt1"/>
                </a:solidFill>
                <a:latin typeface="Aptos" panose="020B0004020202020204" pitchFamily="34" charset="0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0" y="1468165"/>
              <a:ext cx="7415926" cy="579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70796" y="1128685"/>
              <a:ext cx="5191148" cy="6789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403940" y="1161829"/>
              <a:ext cx="5124860" cy="612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ptos" panose="020B0004020202020204" pitchFamily="34" charset="0"/>
                  <a:sym typeface="Arial"/>
                </a:rPr>
                <a:t>Add Bill</a:t>
              </a: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2511445"/>
              <a:ext cx="7415926" cy="579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370796" y="2171965"/>
              <a:ext cx="5191148" cy="6789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403940" y="2205109"/>
              <a:ext cx="5124860" cy="612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ptos" panose="020B0004020202020204" pitchFamily="34" charset="0"/>
                  <a:sym typeface="Arial"/>
                </a:rPr>
                <a:t>Expense Tracker</a:t>
              </a:r>
              <a:endParaRPr sz="1800" dirty="0">
                <a:solidFill>
                  <a:schemeClr val="lt1"/>
                </a:solidFill>
                <a:latin typeface="Aptos" panose="020B0004020202020204" pitchFamily="34" charset="0"/>
                <a:sym typeface="Arial"/>
              </a:endParaRPr>
            </a:p>
          </p:txBody>
        </p:sp>
      </p:grpSp>
      <p:grpSp>
        <p:nvGrpSpPr>
          <p:cNvPr id="13" name="Google Shape;149;p7">
            <a:extLst>
              <a:ext uri="{FF2B5EF4-FFF2-40B4-BE49-F238E27FC236}">
                <a16:creationId xmlns:a16="http://schemas.microsoft.com/office/drawing/2014/main" xmlns="" id="{47A663A9-069C-A02E-09DC-37926CF8E752}"/>
              </a:ext>
            </a:extLst>
          </p:cNvPr>
          <p:cNvGrpSpPr/>
          <p:nvPr/>
        </p:nvGrpSpPr>
        <p:grpSpPr>
          <a:xfrm>
            <a:off x="1068151" y="4795026"/>
            <a:ext cx="7415926" cy="1433550"/>
            <a:chOff x="0" y="85405"/>
            <a:chExt cx="7415926" cy="1962360"/>
          </a:xfrm>
        </p:grpSpPr>
        <p:sp>
          <p:nvSpPr>
            <p:cNvPr id="14" name="Google Shape;150;p7">
              <a:extLst>
                <a:ext uri="{FF2B5EF4-FFF2-40B4-BE49-F238E27FC236}">
                  <a16:creationId xmlns:a16="http://schemas.microsoft.com/office/drawing/2014/main" xmlns="" id="{5F39724C-032F-E844-FDD2-DFC384B3A824}"/>
                </a:ext>
              </a:extLst>
            </p:cNvPr>
            <p:cNvSpPr/>
            <p:nvPr/>
          </p:nvSpPr>
          <p:spPr>
            <a:xfrm>
              <a:off x="0" y="424885"/>
              <a:ext cx="7415926" cy="579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1;p7">
              <a:extLst>
                <a:ext uri="{FF2B5EF4-FFF2-40B4-BE49-F238E27FC236}">
                  <a16:creationId xmlns:a16="http://schemas.microsoft.com/office/drawing/2014/main" xmlns="" id="{7333E183-AFC0-F4C5-7B1B-A73029FAC520}"/>
                </a:ext>
              </a:extLst>
            </p:cNvPr>
            <p:cNvSpPr/>
            <p:nvPr/>
          </p:nvSpPr>
          <p:spPr>
            <a:xfrm>
              <a:off x="370796" y="85405"/>
              <a:ext cx="5191148" cy="6789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2;p7">
              <a:extLst>
                <a:ext uri="{FF2B5EF4-FFF2-40B4-BE49-F238E27FC236}">
                  <a16:creationId xmlns:a16="http://schemas.microsoft.com/office/drawing/2014/main" xmlns="" id="{E2BC0E86-03D3-F751-BD7A-182EF76E124E}"/>
                </a:ext>
              </a:extLst>
            </p:cNvPr>
            <p:cNvSpPr txBox="1"/>
            <p:nvPr/>
          </p:nvSpPr>
          <p:spPr>
            <a:xfrm>
              <a:off x="403940" y="118549"/>
              <a:ext cx="5124860" cy="612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ptos" panose="020B0004020202020204" pitchFamily="34" charset="0"/>
                  <a:sym typeface="Arial"/>
                </a:rPr>
                <a:t>Expense Planner</a:t>
              </a:r>
              <a:endParaRPr sz="1800" dirty="0">
                <a:solidFill>
                  <a:schemeClr val="lt1"/>
                </a:solidFill>
                <a:latin typeface="Aptos" panose="020B0004020202020204" pitchFamily="34" charset="0"/>
                <a:sym typeface="Arial"/>
              </a:endParaRPr>
            </a:p>
          </p:txBody>
        </p:sp>
        <p:sp>
          <p:nvSpPr>
            <p:cNvPr id="17" name="Google Shape;153;p7">
              <a:extLst>
                <a:ext uri="{FF2B5EF4-FFF2-40B4-BE49-F238E27FC236}">
                  <a16:creationId xmlns:a16="http://schemas.microsoft.com/office/drawing/2014/main" xmlns="" id="{394AA8FB-3566-2353-ABC3-BB7D801543F2}"/>
                </a:ext>
              </a:extLst>
            </p:cNvPr>
            <p:cNvSpPr/>
            <p:nvPr/>
          </p:nvSpPr>
          <p:spPr>
            <a:xfrm>
              <a:off x="0" y="1468165"/>
              <a:ext cx="7415926" cy="579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;p7">
              <a:extLst>
                <a:ext uri="{FF2B5EF4-FFF2-40B4-BE49-F238E27FC236}">
                  <a16:creationId xmlns:a16="http://schemas.microsoft.com/office/drawing/2014/main" xmlns="" id="{38EB98E9-14EB-ACF3-8543-E5E5365D60FF}"/>
                </a:ext>
              </a:extLst>
            </p:cNvPr>
            <p:cNvSpPr/>
            <p:nvPr/>
          </p:nvSpPr>
          <p:spPr>
            <a:xfrm>
              <a:off x="370796" y="1128685"/>
              <a:ext cx="5191148" cy="6789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;p7">
              <a:extLst>
                <a:ext uri="{FF2B5EF4-FFF2-40B4-BE49-F238E27FC236}">
                  <a16:creationId xmlns:a16="http://schemas.microsoft.com/office/drawing/2014/main" xmlns="" id="{D00DBD42-F319-1AB3-4B5F-070E960B9AD7}"/>
                </a:ext>
              </a:extLst>
            </p:cNvPr>
            <p:cNvSpPr txBox="1"/>
            <p:nvPr/>
          </p:nvSpPr>
          <p:spPr>
            <a:xfrm>
              <a:off x="403940" y="1161829"/>
              <a:ext cx="5124860" cy="612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Aptos" panose="020B0004020202020204" pitchFamily="34" charset="0"/>
                  <a:sym typeface="Arial"/>
                </a:rPr>
                <a:t>Download Pdf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87400" y="571500"/>
            <a:ext cx="49446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Requirement analysis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787400" y="1603322"/>
            <a:ext cx="9872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Non-functional requirements:</a:t>
            </a:r>
            <a:endParaRPr sz="2400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grpSp>
        <p:nvGrpSpPr>
          <p:cNvPr id="169" name="Google Shape;169;p8"/>
          <p:cNvGrpSpPr/>
          <p:nvPr/>
        </p:nvGrpSpPr>
        <p:grpSpPr>
          <a:xfrm>
            <a:off x="1139869" y="2239996"/>
            <a:ext cx="7415926" cy="2423759"/>
            <a:chOff x="0" y="6565"/>
            <a:chExt cx="7415926" cy="2400840"/>
          </a:xfrm>
        </p:grpSpPr>
        <p:sp>
          <p:nvSpPr>
            <p:cNvPr id="170" name="Google Shape;170;p8"/>
            <p:cNvSpPr/>
            <p:nvPr/>
          </p:nvSpPr>
          <p:spPr>
            <a:xfrm>
              <a:off x="0" y="287005"/>
              <a:ext cx="7415926" cy="38304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70796" y="6565"/>
              <a:ext cx="5191148" cy="478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398176" y="33945"/>
              <a:ext cx="5136388" cy="42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Usability</a:t>
              </a:r>
              <a:endParaRPr lang="en-US" sz="2800" dirty="0">
                <a:effectLst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0" y="1148846"/>
              <a:ext cx="7415926" cy="3967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70796" y="868405"/>
              <a:ext cx="5191148" cy="478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398176" y="895785"/>
              <a:ext cx="5136388" cy="4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Reliability</a:t>
              </a:r>
              <a:endParaRPr lang="en-US" sz="2800" dirty="0">
                <a:effectLst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0" y="2010686"/>
              <a:ext cx="7415926" cy="39671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70796" y="1730245"/>
              <a:ext cx="5191148" cy="533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398176" y="1757625"/>
              <a:ext cx="5136388" cy="47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lt1"/>
                  </a:solidFill>
                  <a:latin typeface="Aptos" panose="020B0004020202020204" pitchFamily="34" charset="0"/>
                  <a:sym typeface="Arial"/>
                </a:rPr>
                <a:t>Supportability</a:t>
              </a:r>
              <a:endParaRPr sz="1900" dirty="0">
                <a:solidFill>
                  <a:schemeClr val="lt1"/>
                </a:solidFill>
                <a:latin typeface="Aptos" panose="020B0004020202020204" pitchFamily="34" charset="0"/>
                <a:sym typeface="Arial"/>
              </a:endParaRPr>
            </a:p>
          </p:txBody>
        </p:sp>
      </p:grpSp>
      <p:grpSp>
        <p:nvGrpSpPr>
          <p:cNvPr id="4" name="Google Shape;169;p8">
            <a:extLst>
              <a:ext uri="{FF2B5EF4-FFF2-40B4-BE49-F238E27FC236}">
                <a16:creationId xmlns:a16="http://schemas.microsoft.com/office/drawing/2014/main" xmlns="" id="{02C6369F-DF27-04CC-A28F-65520E05A84C}"/>
              </a:ext>
            </a:extLst>
          </p:cNvPr>
          <p:cNvGrpSpPr/>
          <p:nvPr/>
        </p:nvGrpSpPr>
        <p:grpSpPr>
          <a:xfrm>
            <a:off x="1139869" y="4905420"/>
            <a:ext cx="7415926" cy="1535703"/>
            <a:chOff x="0" y="6565"/>
            <a:chExt cx="7415926" cy="1521182"/>
          </a:xfrm>
        </p:grpSpPr>
        <p:sp>
          <p:nvSpPr>
            <p:cNvPr id="5" name="Google Shape;170;p8">
              <a:extLst>
                <a:ext uri="{FF2B5EF4-FFF2-40B4-BE49-F238E27FC236}">
                  <a16:creationId xmlns:a16="http://schemas.microsoft.com/office/drawing/2014/main" xmlns="" id="{5BEA8E5C-13FA-A273-FE63-54B9C2B2EE93}"/>
                </a:ext>
              </a:extLst>
            </p:cNvPr>
            <p:cNvSpPr/>
            <p:nvPr/>
          </p:nvSpPr>
          <p:spPr>
            <a:xfrm>
              <a:off x="0" y="287005"/>
              <a:ext cx="7415926" cy="42378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1;p8">
              <a:extLst>
                <a:ext uri="{FF2B5EF4-FFF2-40B4-BE49-F238E27FC236}">
                  <a16:creationId xmlns:a16="http://schemas.microsoft.com/office/drawing/2014/main" xmlns="" id="{159D537D-BFFD-0E8D-ECB4-20B7544FF225}"/>
                </a:ext>
              </a:extLst>
            </p:cNvPr>
            <p:cNvSpPr/>
            <p:nvPr/>
          </p:nvSpPr>
          <p:spPr>
            <a:xfrm>
              <a:off x="370796" y="6565"/>
              <a:ext cx="5191148" cy="478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;p8">
              <a:extLst>
                <a:ext uri="{FF2B5EF4-FFF2-40B4-BE49-F238E27FC236}">
                  <a16:creationId xmlns:a16="http://schemas.microsoft.com/office/drawing/2014/main" xmlns="" id="{B58BB915-E7BC-59FC-BA44-4BDA64CC71D9}"/>
                </a:ext>
              </a:extLst>
            </p:cNvPr>
            <p:cNvSpPr txBox="1"/>
            <p:nvPr/>
          </p:nvSpPr>
          <p:spPr>
            <a:xfrm>
              <a:off x="398176" y="33945"/>
              <a:ext cx="5136388" cy="423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endParaRPr lang="en-US" sz="2800" dirty="0">
                <a:effectLst/>
              </a:endParaRPr>
            </a:p>
          </p:txBody>
        </p:sp>
        <p:sp>
          <p:nvSpPr>
            <p:cNvPr id="8" name="Google Shape;173;p8">
              <a:extLst>
                <a:ext uri="{FF2B5EF4-FFF2-40B4-BE49-F238E27FC236}">
                  <a16:creationId xmlns:a16="http://schemas.microsoft.com/office/drawing/2014/main" xmlns="" id="{34EDDC7F-E134-77C4-A198-316BDB6D63B6}"/>
                </a:ext>
              </a:extLst>
            </p:cNvPr>
            <p:cNvSpPr/>
            <p:nvPr/>
          </p:nvSpPr>
          <p:spPr>
            <a:xfrm>
              <a:off x="0" y="1148845"/>
              <a:ext cx="7415926" cy="37890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;p8">
              <a:extLst>
                <a:ext uri="{FF2B5EF4-FFF2-40B4-BE49-F238E27FC236}">
                  <a16:creationId xmlns:a16="http://schemas.microsoft.com/office/drawing/2014/main" xmlns="" id="{DD679ED6-BEBC-F155-9A21-3603EF0FDAB6}"/>
                </a:ext>
              </a:extLst>
            </p:cNvPr>
            <p:cNvSpPr/>
            <p:nvPr/>
          </p:nvSpPr>
          <p:spPr>
            <a:xfrm>
              <a:off x="370796" y="868405"/>
              <a:ext cx="5191148" cy="478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5;p8">
              <a:extLst>
                <a:ext uri="{FF2B5EF4-FFF2-40B4-BE49-F238E27FC236}">
                  <a16:creationId xmlns:a16="http://schemas.microsoft.com/office/drawing/2014/main" xmlns="" id="{E97123AC-1B64-CA80-57A5-4BD2D05D21AE}"/>
                </a:ext>
              </a:extLst>
            </p:cNvPr>
            <p:cNvSpPr txBox="1"/>
            <p:nvPr/>
          </p:nvSpPr>
          <p:spPr>
            <a:xfrm>
              <a:off x="398176" y="895786"/>
              <a:ext cx="5136388" cy="37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6200" tIns="0" rIns="196200" bIns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0" i="0" dirty="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Availability</a:t>
              </a:r>
              <a:endParaRPr lang="en-US" sz="2800" dirty="0">
                <a:effectLst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87400" y="571500"/>
            <a:ext cx="48678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System Description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9791EE93-F588-6901-CFD9-1E53ECF5A35C}"/>
              </a:ext>
            </a:extLst>
          </p:cNvPr>
          <p:cNvSpPr/>
          <p:nvPr/>
        </p:nvSpPr>
        <p:spPr>
          <a:xfrm>
            <a:off x="5243804" y="1726163"/>
            <a:ext cx="1007706" cy="33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199281-EA9E-D6A5-6F7E-CFF8BFFE6154}"/>
              </a:ext>
            </a:extLst>
          </p:cNvPr>
          <p:cNvSpPr/>
          <p:nvPr/>
        </p:nvSpPr>
        <p:spPr>
          <a:xfrm>
            <a:off x="5138834" y="2398178"/>
            <a:ext cx="1217645" cy="33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Registration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03E5B0B-BDCE-53A7-3FFB-85E20A06D9B7}"/>
              </a:ext>
            </a:extLst>
          </p:cNvPr>
          <p:cNvSpPr/>
          <p:nvPr/>
        </p:nvSpPr>
        <p:spPr>
          <a:xfrm>
            <a:off x="5138834" y="3070193"/>
            <a:ext cx="1217645" cy="33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F4CA548-489D-AC0C-6E51-AF4EBC515D8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845671" y="2567062"/>
            <a:ext cx="12931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53D94C4-A955-A8BC-B292-498A72F92C4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18653" y="3239078"/>
            <a:ext cx="520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BAC9CEC-68E9-820F-6261-58611287BB7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5747657" y="2063933"/>
            <a:ext cx="0" cy="33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D0BE4B8-137D-2376-375E-548FD2FE7C23}"/>
              </a:ext>
            </a:extLst>
          </p:cNvPr>
          <p:cNvCxnSpPr>
            <a:cxnSpLocks/>
          </p:cNvCxnSpPr>
          <p:nvPr/>
        </p:nvCxnSpPr>
        <p:spPr>
          <a:xfrm flipV="1">
            <a:off x="7886736" y="2567062"/>
            <a:ext cx="0" cy="703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B454EBB-ADF6-D6D7-748B-76FE5A14CF8B}"/>
              </a:ext>
            </a:extLst>
          </p:cNvPr>
          <p:cNvCxnSpPr>
            <a:cxnSpLocks/>
          </p:cNvCxnSpPr>
          <p:nvPr/>
        </p:nvCxnSpPr>
        <p:spPr>
          <a:xfrm flipH="1">
            <a:off x="6344630" y="2567062"/>
            <a:ext cx="154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C999DCA-F5C2-B96A-3638-3475CE57AE22}"/>
              </a:ext>
            </a:extLst>
          </p:cNvPr>
          <p:cNvSpPr/>
          <p:nvPr/>
        </p:nvSpPr>
        <p:spPr>
          <a:xfrm>
            <a:off x="5138834" y="3723426"/>
            <a:ext cx="1217645" cy="33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Home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B63CD2BF-AF68-C2E9-4B2D-2E711E451534}"/>
              </a:ext>
            </a:extLst>
          </p:cNvPr>
          <p:cNvCxnSpPr>
            <a:stCxn id="4" idx="2"/>
            <a:endCxn id="39" idx="0"/>
          </p:cNvCxnSpPr>
          <p:nvPr/>
        </p:nvCxnSpPr>
        <p:spPr>
          <a:xfrm>
            <a:off x="5747657" y="3407963"/>
            <a:ext cx="0" cy="31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52817C59-DC56-5C7E-772F-652C68AA9032}"/>
              </a:ext>
            </a:extLst>
          </p:cNvPr>
          <p:cNvSpPr/>
          <p:nvPr/>
        </p:nvSpPr>
        <p:spPr>
          <a:xfrm>
            <a:off x="3845671" y="4500038"/>
            <a:ext cx="1217645" cy="33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Expense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84B6CA6-A6CA-04D4-BF3C-7376FC68C3E1}"/>
              </a:ext>
            </a:extLst>
          </p:cNvPr>
          <p:cNvSpPr/>
          <p:nvPr/>
        </p:nvSpPr>
        <p:spPr>
          <a:xfrm>
            <a:off x="5243804" y="4490513"/>
            <a:ext cx="1217645" cy="33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Income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xmlns="" id="{7A76A914-2E97-57A2-737C-54C61CADB860}"/>
              </a:ext>
            </a:extLst>
          </p:cNvPr>
          <p:cNvSpPr/>
          <p:nvPr/>
        </p:nvSpPr>
        <p:spPr>
          <a:xfrm>
            <a:off x="3072690" y="2861880"/>
            <a:ext cx="1545963" cy="75439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If already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xmlns="" id="{9C0369D1-B8C8-F90E-DB08-E89F2965621E}"/>
              </a:ext>
            </a:extLst>
          </p:cNvPr>
          <p:cNvSpPr/>
          <p:nvPr/>
        </p:nvSpPr>
        <p:spPr>
          <a:xfrm>
            <a:off x="7010474" y="2861880"/>
            <a:ext cx="1752525" cy="75439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If not yet Register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054CAD9D-C41D-821C-9E65-2B2C318A7D7E}"/>
              </a:ext>
            </a:extLst>
          </p:cNvPr>
          <p:cNvCxnSpPr>
            <a:stCxn id="4" idx="3"/>
            <a:endCxn id="54" idx="1"/>
          </p:cNvCxnSpPr>
          <p:nvPr/>
        </p:nvCxnSpPr>
        <p:spPr>
          <a:xfrm flipV="1">
            <a:off x="6356479" y="3239077"/>
            <a:ext cx="653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80B50441-6066-9495-9AAC-C18AAFC1A552}"/>
              </a:ext>
            </a:extLst>
          </p:cNvPr>
          <p:cNvCxnSpPr>
            <a:endCxn id="52" idx="0"/>
          </p:cNvCxnSpPr>
          <p:nvPr/>
        </p:nvCxnSpPr>
        <p:spPr>
          <a:xfrm>
            <a:off x="3845671" y="2567062"/>
            <a:ext cx="1" cy="29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4B893EB-EADE-8426-5E13-D53CE6BA70D0}"/>
              </a:ext>
            </a:extLst>
          </p:cNvPr>
          <p:cNvSpPr/>
          <p:nvPr/>
        </p:nvSpPr>
        <p:spPr>
          <a:xfrm>
            <a:off x="6641937" y="4490513"/>
            <a:ext cx="1747741" cy="337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Budget Categories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xmlns="" id="{9CBA433A-0C02-EA5E-E87B-BAA569C46FA9}"/>
              </a:ext>
            </a:extLst>
          </p:cNvPr>
          <p:cNvCxnSpPr>
            <a:cxnSpLocks/>
          </p:cNvCxnSpPr>
          <p:nvPr/>
        </p:nvCxnSpPr>
        <p:spPr>
          <a:xfrm>
            <a:off x="4454493" y="4262438"/>
            <a:ext cx="3061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xmlns="" id="{DCADA9AD-E8A8-4A95-178D-0E0C88F374B7}"/>
              </a:ext>
            </a:extLst>
          </p:cNvPr>
          <p:cNvCxnSpPr>
            <a:endCxn id="42" idx="0"/>
          </p:cNvCxnSpPr>
          <p:nvPr/>
        </p:nvCxnSpPr>
        <p:spPr>
          <a:xfrm>
            <a:off x="4454493" y="4267200"/>
            <a:ext cx="1" cy="23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2ACA6B8-58ED-666C-5C98-0FA3C7B9EEBE}"/>
              </a:ext>
            </a:extLst>
          </p:cNvPr>
          <p:cNvCxnSpPr>
            <a:endCxn id="43" idx="0"/>
          </p:cNvCxnSpPr>
          <p:nvPr/>
        </p:nvCxnSpPr>
        <p:spPr>
          <a:xfrm>
            <a:off x="5852626" y="4262438"/>
            <a:ext cx="1" cy="2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3B57A2C6-F52D-89C6-CC68-DE3C1BEF6E0D}"/>
              </a:ext>
            </a:extLst>
          </p:cNvPr>
          <p:cNvCxnSpPr>
            <a:endCxn id="63" idx="0"/>
          </p:cNvCxnSpPr>
          <p:nvPr/>
        </p:nvCxnSpPr>
        <p:spPr>
          <a:xfrm>
            <a:off x="7515807" y="4267200"/>
            <a:ext cx="1" cy="22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xmlns="" id="{0C8298DD-6E8B-9D50-78F6-8B8E687C75EA}"/>
              </a:ext>
            </a:extLst>
          </p:cNvPr>
          <p:cNvCxnSpPr>
            <a:stCxn id="39" idx="2"/>
          </p:cNvCxnSpPr>
          <p:nvPr/>
        </p:nvCxnSpPr>
        <p:spPr>
          <a:xfrm flipH="1">
            <a:off x="5747656" y="4061196"/>
            <a:ext cx="1" cy="2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xmlns="" id="{7C5A685D-375A-13BD-26E4-5E7DB1DB8399}"/>
              </a:ext>
            </a:extLst>
          </p:cNvPr>
          <p:cNvSpPr/>
          <p:nvPr/>
        </p:nvSpPr>
        <p:spPr>
          <a:xfrm>
            <a:off x="5453743" y="5485194"/>
            <a:ext cx="1007706" cy="33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End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xmlns="" id="{71B42ACB-ABA3-995F-2713-C69A3EFA7E12}"/>
              </a:ext>
            </a:extLst>
          </p:cNvPr>
          <p:cNvCxnSpPr>
            <a:cxnSpLocks/>
          </p:cNvCxnSpPr>
          <p:nvPr/>
        </p:nvCxnSpPr>
        <p:spPr>
          <a:xfrm>
            <a:off x="4454493" y="5200650"/>
            <a:ext cx="3061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xmlns="" id="{B41AAF7A-5C36-751B-F234-2A1AC372719D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454494" y="4837808"/>
            <a:ext cx="0" cy="3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xmlns="" id="{A37AE1CB-10E9-3BD9-AF4B-8D7638F97DAD}"/>
              </a:ext>
            </a:extLst>
          </p:cNvPr>
          <p:cNvCxnSpPr>
            <a:stCxn id="43" idx="2"/>
          </p:cNvCxnSpPr>
          <p:nvPr/>
        </p:nvCxnSpPr>
        <p:spPr>
          <a:xfrm flipH="1">
            <a:off x="5852626" y="4828283"/>
            <a:ext cx="1" cy="37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1438EA09-5384-197D-57D9-58B87FF32601}"/>
              </a:ext>
            </a:extLst>
          </p:cNvPr>
          <p:cNvCxnSpPr>
            <a:cxnSpLocks/>
          </p:cNvCxnSpPr>
          <p:nvPr/>
        </p:nvCxnSpPr>
        <p:spPr>
          <a:xfrm>
            <a:off x="7515807" y="4828282"/>
            <a:ext cx="0" cy="3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xmlns="" id="{D4A5ED07-6F9D-66BF-F1EB-42567FEE71AF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5957596" y="5200650"/>
            <a:ext cx="0" cy="28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5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/>
          <p:nvPr/>
        </p:nvSpPr>
        <p:spPr>
          <a:xfrm>
            <a:off x="787400" y="1346199"/>
            <a:ext cx="10541000" cy="4571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87400" y="571500"/>
            <a:ext cx="48678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Tools and Technology</a:t>
            </a:r>
            <a:endParaRPr sz="3200" b="1" dirty="0">
              <a:solidFill>
                <a:schemeClr val="dk1"/>
              </a:solidFill>
              <a:latin typeface="Aptos" panose="020B0004020202020204" pitchFamily="34" charset="0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787400" y="2064744"/>
            <a:ext cx="6964800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Language: </a:t>
            </a:r>
            <a:endParaRPr dirty="0">
              <a:latin typeface="Aptos" panose="020B0004020202020204" pitchFamily="34" charset="0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Java</a:t>
            </a:r>
            <a:endParaRPr dirty="0">
              <a:latin typeface="Aptos" panose="020B0004020202020204" pitchFamily="34" charset="0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XML.</a:t>
            </a:r>
            <a:endParaRPr dirty="0">
              <a:latin typeface="Aptos" panose="020B00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Database : </a:t>
            </a:r>
            <a:r>
              <a:rPr lang="en-US" sz="2000" dirty="0">
                <a:solidFill>
                  <a:schemeClr val="dk1"/>
                </a:solidFill>
                <a:latin typeface="Aptos" panose="020B0004020202020204" pitchFamily="34" charset="0"/>
              </a:rPr>
              <a:t>M</a:t>
            </a:r>
            <a:r>
              <a:rPr lang="en-US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ySQL</a:t>
            </a:r>
            <a:endParaRPr dirty="0">
              <a:latin typeface="Aptos" panose="020B00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Development Environment:</a:t>
            </a:r>
            <a:endParaRPr dirty="0">
              <a:latin typeface="Aptos" panose="020B0004020202020204" pitchFamily="34" charset="0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IDE : Android Studio</a:t>
            </a:r>
            <a:endParaRPr dirty="0">
              <a:latin typeface="Aptos" panose="020B0004020202020204" pitchFamily="34" charset="0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OS  : </a:t>
            </a: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</a:rPr>
              <a:t>Android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 </a:t>
            </a: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 pitchFamily="49" charset="0"/>
              <a:buChar char="o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SDK: Minimum SDK version 22 (Lollipop 5.1).</a:t>
            </a:r>
            <a:endParaRPr dirty="0">
              <a:latin typeface="Aptos" panose="020B00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Emulator : Android </a:t>
            </a: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</a:rPr>
              <a:t>12</a:t>
            </a:r>
            <a:endParaRPr dirty="0">
              <a:latin typeface="Aptos" panose="020B00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GB" sz="2000" dirty="0">
                <a:solidFill>
                  <a:schemeClr val="dk1"/>
                </a:solidFill>
                <a:latin typeface="Aptos" panose="020B0004020202020204" pitchFamily="34" charset="0"/>
                <a:sym typeface="Arial"/>
              </a:rPr>
              <a:t>Platform  : Android</a:t>
            </a:r>
            <a:endParaRPr dirty="0">
              <a:latin typeface="Aptos" panose="020B00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1351" y="2335026"/>
            <a:ext cx="1807049" cy="218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293</Words>
  <Application>Microsoft Office PowerPoint</Application>
  <PresentationFormat>Custom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Aptos</vt:lpstr>
      <vt:lpstr>Algerian</vt:lpstr>
      <vt:lpstr>Agency FB</vt:lpstr>
      <vt:lpstr>Calibri</vt:lpstr>
      <vt:lpstr>Montserrat Light</vt:lpstr>
      <vt:lpstr>Courier New</vt:lpstr>
      <vt:lpstr>Arial Rounded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hasanul.bari.hasan96@gmail.com</dc:creator>
  <cp:lastModifiedBy>Windows User</cp:lastModifiedBy>
  <cp:revision>50</cp:revision>
  <dcterms:created xsi:type="dcterms:W3CDTF">2019-12-17T17:23:42Z</dcterms:created>
  <dcterms:modified xsi:type="dcterms:W3CDTF">2023-12-28T08:19:29Z</dcterms:modified>
</cp:coreProperties>
</file>