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65" r:id="rId7"/>
    <p:sldId id="257" r:id="rId8"/>
    <p:sldId id="258" r:id="rId9"/>
    <p:sldId id="259" r:id="rId10"/>
    <p:sldId id="260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2446" y="-2649835"/>
          <a:ext cx="769564" cy="62656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24415" y="135763"/>
        <a:ext cx="6228060" cy="694430"/>
      </dsp:txXfrm>
    </dsp:sp>
    <dsp:sp modelId="{3230722F-B757-4673-BD2F-9D4BAB5CEE8D}">
      <dsp:nvSpPr>
        <dsp:cNvPr id="0" name=""/>
        <dsp:cNvSpPr/>
      </dsp:nvSpPr>
      <dsp:spPr>
        <a:xfrm>
          <a:off x="0" y="2000"/>
          <a:ext cx="3524415" cy="961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6959" y="48959"/>
        <a:ext cx="3430497" cy="868037"/>
      </dsp:txXfrm>
    </dsp:sp>
    <dsp:sp modelId="{329ECF1A-78BE-41CB-B252-8011825B67CD}">
      <dsp:nvSpPr>
        <dsp:cNvPr id="0" name=""/>
        <dsp:cNvSpPr/>
      </dsp:nvSpPr>
      <dsp:spPr>
        <a:xfrm rot="5400000">
          <a:off x="6272446" y="-1639782"/>
          <a:ext cx="769564" cy="62656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24415" y="1145816"/>
        <a:ext cx="6228060" cy="694430"/>
      </dsp:txXfrm>
    </dsp:sp>
    <dsp:sp modelId="{8A3FE5E4-2689-4041-B2C5-C63BC276A3EF}">
      <dsp:nvSpPr>
        <dsp:cNvPr id="0" name=""/>
        <dsp:cNvSpPr/>
      </dsp:nvSpPr>
      <dsp:spPr>
        <a:xfrm>
          <a:off x="0" y="1012053"/>
          <a:ext cx="3524415" cy="961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6959" y="1059012"/>
        <a:ext cx="3430497" cy="868037"/>
      </dsp:txXfrm>
    </dsp:sp>
    <dsp:sp modelId="{A66EBD3D-E7C5-421C-B8B5-728648057DDC}">
      <dsp:nvSpPr>
        <dsp:cNvPr id="0" name=""/>
        <dsp:cNvSpPr/>
      </dsp:nvSpPr>
      <dsp:spPr>
        <a:xfrm rot="5400000">
          <a:off x="6272446" y="-629728"/>
          <a:ext cx="769564" cy="62656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24415" y="2155870"/>
        <a:ext cx="6228060" cy="694430"/>
      </dsp:txXfrm>
    </dsp:sp>
    <dsp:sp modelId="{1C763A21-352A-41D1-A2E2-E305DABA275D}">
      <dsp:nvSpPr>
        <dsp:cNvPr id="0" name=""/>
        <dsp:cNvSpPr/>
      </dsp:nvSpPr>
      <dsp:spPr>
        <a:xfrm>
          <a:off x="0" y="2022107"/>
          <a:ext cx="3524415" cy="961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6959" y="2069066"/>
        <a:ext cx="3430497" cy="868037"/>
      </dsp:txXfrm>
    </dsp:sp>
    <dsp:sp modelId="{95E0557D-F0A1-4F38-8083-55DE7503164F}">
      <dsp:nvSpPr>
        <dsp:cNvPr id="0" name=""/>
        <dsp:cNvSpPr/>
      </dsp:nvSpPr>
      <dsp:spPr>
        <a:xfrm rot="5400000">
          <a:off x="6272446" y="380325"/>
          <a:ext cx="769564" cy="62656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24415" y="3165924"/>
        <a:ext cx="6228060" cy="694430"/>
      </dsp:txXfrm>
    </dsp:sp>
    <dsp:sp modelId="{B9324B26-5FF5-4FF7-9073-66103CBE8481}">
      <dsp:nvSpPr>
        <dsp:cNvPr id="0" name=""/>
        <dsp:cNvSpPr/>
      </dsp:nvSpPr>
      <dsp:spPr>
        <a:xfrm>
          <a:off x="0" y="3032161"/>
          <a:ext cx="3524415" cy="961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6959" y="3079120"/>
        <a:ext cx="3430497" cy="868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296" y="22434"/>
          <a:ext cx="321428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296" y="22434"/>
        <a:ext cx="3214280" cy="604800"/>
      </dsp:txXfrm>
    </dsp:sp>
    <dsp:sp modelId="{17CA1487-CDD9-4364-92F6-A11DBDAFE16C}">
      <dsp:nvSpPr>
        <dsp:cNvPr id="0" name=""/>
        <dsp:cNvSpPr/>
      </dsp:nvSpPr>
      <dsp:spPr>
        <a:xfrm>
          <a:off x="3296" y="627234"/>
          <a:ext cx="3214280" cy="328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296" y="627234"/>
        <a:ext cx="3214280" cy="3285765"/>
      </dsp:txXfrm>
    </dsp:sp>
    <dsp:sp modelId="{055A5EAB-EAE0-4501-8649-31F112FF9AD5}">
      <dsp:nvSpPr>
        <dsp:cNvPr id="0" name=""/>
        <dsp:cNvSpPr/>
      </dsp:nvSpPr>
      <dsp:spPr>
        <a:xfrm>
          <a:off x="3667576" y="22434"/>
          <a:ext cx="321428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667576" y="22434"/>
        <a:ext cx="3214280" cy="604800"/>
      </dsp:txXfrm>
    </dsp:sp>
    <dsp:sp modelId="{E4FD5043-5612-43C5-B6AE-CCD431549399}">
      <dsp:nvSpPr>
        <dsp:cNvPr id="0" name=""/>
        <dsp:cNvSpPr/>
      </dsp:nvSpPr>
      <dsp:spPr>
        <a:xfrm>
          <a:off x="3667576" y="627234"/>
          <a:ext cx="3214280" cy="328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667576" y="627234"/>
        <a:ext cx="3214280" cy="3285765"/>
      </dsp:txXfrm>
    </dsp:sp>
    <dsp:sp modelId="{23D06E36-F688-4B37-8BB8-73015E665B0E}">
      <dsp:nvSpPr>
        <dsp:cNvPr id="0" name=""/>
        <dsp:cNvSpPr/>
      </dsp:nvSpPr>
      <dsp:spPr>
        <a:xfrm>
          <a:off x="7331855" y="22434"/>
          <a:ext cx="321428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331855" y="22434"/>
        <a:ext cx="3214280" cy="604800"/>
      </dsp:txXfrm>
    </dsp:sp>
    <dsp:sp modelId="{EA81ED6A-A7EA-4137-A3DC-D16E79F1B938}">
      <dsp:nvSpPr>
        <dsp:cNvPr id="0" name=""/>
        <dsp:cNvSpPr/>
      </dsp:nvSpPr>
      <dsp:spPr>
        <a:xfrm>
          <a:off x="7331855" y="627234"/>
          <a:ext cx="3214280" cy="328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331855" y="627234"/>
        <a:ext cx="3214280" cy="3285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25-Dec-23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24-Dec-23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DF03-B664-4765-FEE9-7DA48ECD9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6D5E4-8A86-87E0-D7DA-066D2B668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CD9-A5AD-1605-1910-2EF0452A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E62C-84DD-4918-9113-3FB65ABA3101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F7F8-A7FB-75C1-8F8D-654505F2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C547-A8AB-2267-1BAF-35F52583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54C6-E464-EA99-DC97-624234FC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89AF5-B6D9-7BCC-6131-63855814F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AE27-4EA9-9E8C-E56C-8118E488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5A9A-DFC0-486E-8232-17B9701C5D57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7028-0049-3269-E48B-F79E8ECF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03A8-056E-883C-26B3-4A209ED9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8386C-8693-0842-4B71-C8B46179A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D8747-7243-CB6B-AE69-6328C68A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7E80-173D-698D-B06E-2B8A4921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95A0-1D4B-471B-B5C2-B06319EF5A87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88DB-2E5D-C32C-58B1-5A6B1A21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600F-CC0F-99FB-67DA-AB632117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9035-47F6-1520-FBE6-BA97D3B4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43E6-85FF-02FC-318F-7709B49E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EAE6-51AF-ED8D-8845-CD4BCF7B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FB93-69C0-48FE-A4D3-265224AE7F4E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5643-42BB-2A14-24C4-22678164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1000-8E1D-CEC5-46CE-BC0C9D82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8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70C3-C0C8-B1AB-10D5-62F091BF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F6B7-4415-E8C0-255F-C77C8CC6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85C6-5B34-F36A-8F55-2BF4939E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CF2-E16A-4DDC-966F-5A823BA0F3B7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3261-3FF7-57A1-66A0-BA245DEA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1C5E-4A1C-FADA-5B5C-387F2CFB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3FE8-F558-EC14-FC85-8718B813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C67D-2021-8CB5-5013-04999FDD7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8902-8468-23AA-7C5A-965C96EB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934F-ABAF-B4B2-0F8E-6725DEB6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AF3-F8A1-437E-AA4C-3DF5E655F319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BEDD-FD81-821B-759A-75D82401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EC2C-9A23-C661-D924-C8D18AF0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CB26-3FA9-1CCB-BA33-4A76EC0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E65D-6729-87AE-4EBA-8A5F1E353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B0952-C9F6-21E2-25AF-28F0735C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A455-9D9B-7C03-7CB4-AF0A3B7AC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2794D-2D0F-85EC-2BD4-F916DB26D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9FD86-D788-EFC4-6995-6AE3B315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7DF7-6AEE-45A8-90E7-7F5225492713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A858-FBCC-FA9A-9C7D-F1471131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7222C-4155-03CD-8763-142D7CA8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2826-2148-47D6-AF9F-AFF1E06B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B0D3A-7077-B385-5E6D-D8581ADD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262-3BB4-49DD-B1B5-E9100F1F7AF5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BEBC1-4B45-309A-5848-08B9C8C7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066F9-A41E-F23F-DDD0-80265DDF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8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A65AC-06FF-48B3-7F96-DB9704C2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A2A3-8998-4FD7-A23D-7148D6DE579F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D8DD3-FE33-151E-461B-9483AA37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11E6B-2804-CCAE-6DBC-93594C1B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545E-FC44-9BA9-D9D9-4E323F4B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1C24-EC48-196D-6B21-C7629745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097CF-DCD5-AE02-C6CD-8E21D8301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3DFBA-C7E7-52FA-A116-114AE161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3206-D21D-46FC-97E2-7F633A28CDC0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82C47-23B9-5F05-6189-C1F4A955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BA80-62B2-E0AD-84E5-0D199F8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3388-13A3-3F79-8AC4-D439929F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F7C7A-2C1E-AEBB-FFE0-2DE4A571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3F6E3-4E97-601F-B680-8222A18D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3E12-90B7-A384-07DA-92F34F41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F24D-CBF6-47AF-8EEF-7FE3A2134B6B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820F-C9EB-8EC3-C74D-FBF385B2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795D1-654C-6659-37AF-A3992E4B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E9B7A-0407-9B63-A806-5162A159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ABA3C-C4F8-EEAD-5EB7-AE0E085C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9D25-DC2C-7A2E-F491-A7BE4275C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798F-5264-4330-9142-1E57278D3B7D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ED42-B649-913F-A9AA-2A89B177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8BDC-C996-8D90-0F2F-A850A1DDF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7871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Thesis/project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328" y="3008635"/>
            <a:ext cx="4033309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and Name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and Name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and Name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90FD8-1BD3-1DDA-C213-BF4B62A2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BA0A-0325-46FC-A401-B20DC93A1A96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5103-8BF1-8178-844D-D702E74D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C92E38-0101-05D4-BB37-9D4198CF0464}"/>
              </a:ext>
            </a:extLst>
          </p:cNvPr>
          <p:cNvSpPr txBox="1">
            <a:spLocks/>
          </p:cNvSpPr>
          <p:nvPr/>
        </p:nvSpPr>
        <p:spPr>
          <a:xfrm>
            <a:off x="7077511" y="3008635"/>
            <a:ext cx="403330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by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Supervisor’s Name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6E21D-FFAA-8880-B1B7-C0C04522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35727-40F8-771B-4D18-07A492B6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67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4750-3D5C-A690-0425-7E41C2D0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0" y="365125"/>
            <a:ext cx="9763539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70ED-3106-C52B-D031-A98249EB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0" y="2180845"/>
            <a:ext cx="9763540" cy="3996117"/>
          </a:xfrm>
        </p:spPr>
        <p:txBody>
          <a:bodyPr/>
          <a:lstStyle/>
          <a:p>
            <a:r>
              <a:rPr lang="en-US" dirty="0"/>
              <a:t>Explain in brief the possible outcome of your thesis/project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1F4B-0FAE-26E6-4C66-8C3FFED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68CF-BB7A-469E-A065-8DF401493AA8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868F7-BF75-C559-91C1-EDACCAF8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FFFA-B6C4-A08B-B6AE-03B37D0E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16F55-8764-666B-852E-AB7EC898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4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1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88FA-E2EB-B51C-A759-470CA244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356" y="365125"/>
            <a:ext cx="9180443" cy="1325563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AF97-5CB2-1D95-0236-18EED165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356" y="1825625"/>
            <a:ext cx="9180444" cy="4351338"/>
          </a:xfrm>
        </p:spPr>
        <p:txBody>
          <a:bodyPr/>
          <a:lstStyle/>
          <a:p>
            <a:pPr algn="just"/>
            <a:r>
              <a:rPr lang="en-US" dirty="0"/>
              <a:t>[1] Authors Name, “Title of the published paper”, Journal          Name/conference name, Volume, Page Number, Year of Publication.</a:t>
            </a:r>
          </a:p>
          <a:p>
            <a:pPr algn="just"/>
            <a:r>
              <a:rPr lang="en-US" dirty="0"/>
              <a:t>[</a:t>
            </a:r>
            <a:r>
              <a:rPr lang="en-US"/>
              <a:t>2]</a:t>
            </a:r>
            <a:r>
              <a:rPr lang="en-US" b="1" i="0">
                <a:solidFill>
                  <a:srgbClr val="FCFDFF"/>
                </a:solidFill>
                <a:effectLst/>
                <a:latin typeface="-apple-system"/>
              </a:rPr>
              <a:t> Page Load Time</a:t>
            </a:r>
          </a:p>
          <a:p>
            <a:pPr algn="just"/>
            <a:r>
              <a:rPr lang="en-US" b="1" i="0">
                <a:solidFill>
                  <a:srgbClr val="FCFDFF"/>
                </a:solidFill>
                <a:effectLst/>
                <a:latin typeface="-apple-system"/>
              </a:rPr>
              <a:t> Page Load Time</a:t>
            </a:r>
          </a:p>
          <a:p>
            <a:pPr algn="just"/>
            <a:r>
              <a:rPr lang="en-US" dirty="0"/>
              <a:t> www.sematext.com/glossary/page-load-time/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236B-FB40-E35B-1129-0FD44C0E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234-471F-4508-8278-3A9C3D91DDCF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D00A6-B0C7-D7B1-45F6-6F18B258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0FD86-DD41-DFD4-915C-62C167BF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44EBE-3CEA-C4AE-FB45-7476C5C0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7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6464-33D7-6AF8-7A82-3EA6BDE6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239651"/>
            <a:ext cx="10515600" cy="1325563"/>
          </a:xfrm>
        </p:spPr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DD64-B2A7-F2EC-8B39-45C6C97C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18" y="14817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Review of existing technology/methodology</a:t>
            </a:r>
          </a:p>
          <a:p>
            <a:r>
              <a:rPr lang="en-US" dirty="0"/>
              <a:t>Workable solutions</a:t>
            </a:r>
          </a:p>
          <a:p>
            <a:r>
              <a:rPr lang="en-US" dirty="0"/>
              <a:t>Required Tools</a:t>
            </a:r>
          </a:p>
          <a:p>
            <a:r>
              <a:rPr lang="en-US" dirty="0"/>
              <a:t>Time Frame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8B29D-B7F1-1004-DFF4-42816F09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C90-FEBB-4D44-BC92-3ADBA0D0B491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76CC-1FA0-08E7-1E60-640117C1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78C0D-B6A8-2E34-F43D-4914DAF7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C5537E-EBE4-0DFF-C787-21125920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14582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7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CF48-464A-50F4-991B-102BE0F3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278" y="681037"/>
            <a:ext cx="8759687" cy="1009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2232-09A2-C88A-C367-71BEA676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objective of your thesis/project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D4F5-45A7-89F2-B2EC-D43AB15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44A7-BD06-452F-BA5D-9227F52A727F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18774-D157-A544-1581-F1AE24FC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C6633-B18C-18B7-A1B7-23CB9334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246AD-8F1C-5203-03B5-35A2FD32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9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5" y="14476"/>
            <a:ext cx="6569765" cy="97434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 Statements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098323"/>
              </p:ext>
            </p:extLst>
          </p:nvPr>
        </p:nvGraphicFramePr>
        <p:xfrm>
          <a:off x="1563757" y="1627981"/>
          <a:ext cx="9790043" cy="399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78931-8A85-0CEA-A068-ED9A1703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60C7-FFF7-4E79-9EEC-34E7F7D527EC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F6E13-573A-3AA0-431E-1E20E88D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8F001-C364-13FF-193C-7A3B74BFE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956EE-0601-3BDE-F2A9-BC543FC21B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6157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2" y="877473"/>
            <a:ext cx="9611860" cy="123390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Rockwell" panose="02060603020205020403" pitchFamily="18" charset="0"/>
              </a:rPr>
              <a:t>Review of existing technology/methodology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7" y="2298372"/>
            <a:ext cx="9055269" cy="27265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the problems are solved in existing methodologies or projects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limitations that existing methodologies have.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53DB6-7FDA-EB47-8F7E-C1909779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90D2-70F6-466F-87C1-E404C5EAB052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94808-C08B-FF4B-A6BD-884C32F6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AED5A-61B3-11A2-A582-44CF3A7B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51EF9-F955-62C8-7107-DA29B71E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77" y="0"/>
            <a:ext cx="8476489" cy="117944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998420"/>
              </p:ext>
            </p:extLst>
          </p:nvPr>
        </p:nvGraphicFramePr>
        <p:xfrm>
          <a:off x="1228417" y="1842052"/>
          <a:ext cx="10549433" cy="393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C34E5-4A1D-6A8E-1748-FDBE10BB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7B94-C39D-4E70-A654-F31575A68E52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C9A4-1EFC-1CAE-AB92-D43BE5D8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5B73D-392A-9AF3-2E95-68FBDD22D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4769E-72D3-A8CC-35A1-235E8A89C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9286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847850"/>
            <a:ext cx="5181600" cy="4351338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may contain a data flow diagram or workflow diagram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you are going to use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4713" y="1993106"/>
            <a:ext cx="4290391" cy="412115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methodology&gt;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C60D6-4837-94B8-770A-3C3A9B29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CE5-BD5B-49A8-96A0-D9526B218470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8FB6-F71A-CFBE-351B-78299537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04" y="365125"/>
            <a:ext cx="9193696" cy="1325563"/>
          </a:xfrm>
        </p:spPr>
        <p:txBody>
          <a:bodyPr/>
          <a:lstStyle/>
          <a:p>
            <a:r>
              <a:rPr lang="en-US" dirty="0"/>
              <a:t>Required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DA36-28FE-040E-B7F6-FCD07080D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0104" y="2249486"/>
            <a:ext cx="8521148" cy="2985123"/>
          </a:xfrm>
        </p:spPr>
        <p:txBody>
          <a:bodyPr/>
          <a:lstStyle/>
          <a:p>
            <a:r>
              <a:rPr lang="en-US" dirty="0"/>
              <a:t>Mention the names of the tools also explain why you are using this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DA579-4307-F550-B95D-F9368D6D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F19B-5B7B-42B9-A6A9-4D9CA5F3DE52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10A4-8973-99F9-C909-82F9B832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327C8-03C8-BB9C-9533-9BB5DAF9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752583-1D1C-47E4-38B0-5EE1D188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1989-EB14-B49D-197F-29FBBFC6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088" y="-22159"/>
            <a:ext cx="3212354" cy="746456"/>
          </a:xfrm>
        </p:spPr>
        <p:txBody>
          <a:bodyPr/>
          <a:lstStyle/>
          <a:p>
            <a:r>
              <a:rPr lang="en-US" dirty="0"/>
              <a:t>Time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6DEB-AF1A-F284-4299-665616CD0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6088" y="606694"/>
            <a:ext cx="9709234" cy="1233902"/>
          </a:xfrm>
        </p:spPr>
        <p:txBody>
          <a:bodyPr>
            <a:normAutofit fontScale="92500"/>
          </a:bodyPr>
          <a:lstStyle/>
          <a:p>
            <a:r>
              <a:rPr lang="en-US" dirty="0"/>
              <a:t>You must mention the estimated time and plan when you are going to complete the specific steps of your thesis/project work. A sample time frame is added here. This is also called </a:t>
            </a:r>
            <a:r>
              <a:rPr lang="en-US" dirty="0" err="1"/>
              <a:t>Ghantt</a:t>
            </a:r>
            <a:r>
              <a:rPr lang="en-US" dirty="0"/>
              <a:t> Chart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D4AFD7-DA63-A62D-D338-4A38CAAF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E0E0-A1FF-4AA8-93AD-4465DAAC9761}" type="datetime1">
              <a:rPr lang="en-US" smtClean="0"/>
              <a:t>24-Dec-23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39AA-9141-56D6-DE7B-8A1CE442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8C0B9-D860-6612-E427-34F0C4C6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417F74-3D57-A55C-AAB6-C12761A8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09"/>
            <a:ext cx="1228418" cy="1233902"/>
          </a:xfrm>
          <a:prstGeom prst="rect">
            <a:avLst/>
          </a:prstGeom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4139EC4-EE88-A38F-C124-E18B0A997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098612"/>
              </p:ext>
            </p:extLst>
          </p:nvPr>
        </p:nvGraphicFramePr>
        <p:xfrm>
          <a:off x="1396088" y="1840596"/>
          <a:ext cx="10650142" cy="466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8524">
                  <a:extLst>
                    <a:ext uri="{9D8B030D-6E8A-4147-A177-3AD203B41FA5}">
                      <a16:colId xmlns:a16="http://schemas.microsoft.com/office/drawing/2014/main" val="155414544"/>
                    </a:ext>
                  </a:extLst>
                </a:gridCol>
                <a:gridCol w="299687">
                  <a:extLst>
                    <a:ext uri="{9D8B030D-6E8A-4147-A177-3AD203B41FA5}">
                      <a16:colId xmlns:a16="http://schemas.microsoft.com/office/drawing/2014/main" val="821930262"/>
                    </a:ext>
                  </a:extLst>
                </a:gridCol>
                <a:gridCol w="299687">
                  <a:extLst>
                    <a:ext uri="{9D8B030D-6E8A-4147-A177-3AD203B41FA5}">
                      <a16:colId xmlns:a16="http://schemas.microsoft.com/office/drawing/2014/main" val="3255518405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3156000374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2598317792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3356189248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1138413690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787915583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4129241895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2915923447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2059199185"/>
                    </a:ext>
                  </a:extLst>
                </a:gridCol>
                <a:gridCol w="267083">
                  <a:extLst>
                    <a:ext uri="{9D8B030D-6E8A-4147-A177-3AD203B41FA5}">
                      <a16:colId xmlns:a16="http://schemas.microsoft.com/office/drawing/2014/main" val="1332480297"/>
                    </a:ext>
                  </a:extLst>
                </a:gridCol>
                <a:gridCol w="267083">
                  <a:extLst>
                    <a:ext uri="{9D8B030D-6E8A-4147-A177-3AD203B41FA5}">
                      <a16:colId xmlns:a16="http://schemas.microsoft.com/office/drawing/2014/main" val="4067308593"/>
                    </a:ext>
                  </a:extLst>
                </a:gridCol>
                <a:gridCol w="316615">
                  <a:extLst>
                    <a:ext uri="{9D8B030D-6E8A-4147-A177-3AD203B41FA5}">
                      <a16:colId xmlns:a16="http://schemas.microsoft.com/office/drawing/2014/main" val="1295446568"/>
                    </a:ext>
                  </a:extLst>
                </a:gridCol>
                <a:gridCol w="316615">
                  <a:extLst>
                    <a:ext uri="{9D8B030D-6E8A-4147-A177-3AD203B41FA5}">
                      <a16:colId xmlns:a16="http://schemas.microsoft.com/office/drawing/2014/main" val="2255927269"/>
                    </a:ext>
                  </a:extLst>
                </a:gridCol>
                <a:gridCol w="267083">
                  <a:extLst>
                    <a:ext uri="{9D8B030D-6E8A-4147-A177-3AD203B41FA5}">
                      <a16:colId xmlns:a16="http://schemas.microsoft.com/office/drawing/2014/main" val="24627709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277981545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1292205138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406129070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3581296686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1766984391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1175678387"/>
                    </a:ext>
                  </a:extLst>
                </a:gridCol>
                <a:gridCol w="251912">
                  <a:extLst>
                    <a:ext uri="{9D8B030D-6E8A-4147-A177-3AD203B41FA5}">
                      <a16:colId xmlns:a16="http://schemas.microsoft.com/office/drawing/2014/main" val="2574094715"/>
                    </a:ext>
                  </a:extLst>
                </a:gridCol>
                <a:gridCol w="266457">
                  <a:extLst>
                    <a:ext uri="{9D8B030D-6E8A-4147-A177-3AD203B41FA5}">
                      <a16:colId xmlns:a16="http://schemas.microsoft.com/office/drawing/2014/main" val="1224078639"/>
                    </a:ext>
                  </a:extLst>
                </a:gridCol>
                <a:gridCol w="266457">
                  <a:extLst>
                    <a:ext uri="{9D8B030D-6E8A-4147-A177-3AD203B41FA5}">
                      <a16:colId xmlns:a16="http://schemas.microsoft.com/office/drawing/2014/main" val="2007283036"/>
                    </a:ext>
                  </a:extLst>
                </a:gridCol>
                <a:gridCol w="266457">
                  <a:extLst>
                    <a:ext uri="{9D8B030D-6E8A-4147-A177-3AD203B41FA5}">
                      <a16:colId xmlns:a16="http://schemas.microsoft.com/office/drawing/2014/main" val="4149168248"/>
                    </a:ext>
                  </a:extLst>
                </a:gridCol>
                <a:gridCol w="271473">
                  <a:extLst>
                    <a:ext uri="{9D8B030D-6E8A-4147-A177-3AD203B41FA5}">
                      <a16:colId xmlns:a16="http://schemas.microsoft.com/office/drawing/2014/main" val="3395511439"/>
                    </a:ext>
                  </a:extLst>
                </a:gridCol>
                <a:gridCol w="271473">
                  <a:extLst>
                    <a:ext uri="{9D8B030D-6E8A-4147-A177-3AD203B41FA5}">
                      <a16:colId xmlns:a16="http://schemas.microsoft.com/office/drawing/2014/main" val="4215162935"/>
                    </a:ext>
                  </a:extLst>
                </a:gridCol>
                <a:gridCol w="283384">
                  <a:extLst>
                    <a:ext uri="{9D8B030D-6E8A-4147-A177-3AD203B41FA5}">
                      <a16:colId xmlns:a16="http://schemas.microsoft.com/office/drawing/2014/main" val="606758057"/>
                    </a:ext>
                  </a:extLst>
                </a:gridCol>
                <a:gridCol w="283384">
                  <a:extLst>
                    <a:ext uri="{9D8B030D-6E8A-4147-A177-3AD203B41FA5}">
                      <a16:colId xmlns:a16="http://schemas.microsoft.com/office/drawing/2014/main" val="239623856"/>
                    </a:ext>
                  </a:extLst>
                </a:gridCol>
              </a:tblGrid>
              <a:tr h="24269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Activity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81912"/>
                  </a:ext>
                </a:extLst>
              </a:tr>
              <a:tr h="295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082501"/>
                  </a:ext>
                </a:extLst>
              </a:tr>
              <a:tr h="4707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2158145"/>
                  </a:ext>
                </a:extLst>
              </a:tr>
              <a:tr h="790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4379440"/>
                  </a:ext>
                </a:extLst>
              </a:tr>
              <a:tr h="950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Identifying and detecting the essential features for identification and position shifting of electrodes using different feature ranking methods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698138"/>
                  </a:ext>
                </a:extLst>
              </a:tr>
              <a:tr h="950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7880041"/>
                  </a:ext>
                </a:extLst>
              </a:tr>
              <a:tr h="4707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1060889"/>
                  </a:ext>
                </a:extLst>
              </a:tr>
              <a:tr h="4707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733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9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8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A42294DEC524FBE62DF7ACFDDF3BC" ma:contentTypeVersion="3" ma:contentTypeDescription="Create a new document." ma:contentTypeScope="" ma:versionID="c5f3ebb4c5b9daebdeb0cfc1550f2595">
  <xsd:schema xmlns:xsd="http://www.w3.org/2001/XMLSchema" xmlns:xs="http://www.w3.org/2001/XMLSchema" xmlns:p="http://schemas.microsoft.com/office/2006/metadata/properties" xmlns:ns2="23495dc1-4daf-438e-baae-d29123913ad9" targetNamespace="http://schemas.microsoft.com/office/2006/metadata/properties" ma:root="true" ma:fieldsID="f47ba122e5af70bebad92d9e2bdf9359" ns2:_="">
    <xsd:import namespace="23495dc1-4daf-438e-baae-d29123913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95dc1-4daf-438e-baae-d29123913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2322CB-01F3-4273-B7B0-9CED78BD3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95dc1-4daf-438e-baae-d29123913a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</TotalTime>
  <Words>642</Words>
  <Application>Microsoft Office PowerPoint</Application>
  <PresentationFormat>Widescreen</PresentationFormat>
  <Paragraphs>292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Rockwell</vt:lpstr>
      <vt:lpstr>Tahoma</vt:lpstr>
      <vt:lpstr>Wingdings</vt:lpstr>
      <vt:lpstr>Office Theme</vt:lpstr>
      <vt:lpstr>Thesis/project title</vt:lpstr>
      <vt:lpstr>Discussion topic</vt:lpstr>
      <vt:lpstr>Introduction</vt:lpstr>
      <vt:lpstr>Problem Statements</vt:lpstr>
      <vt:lpstr>Review of existing technology/methodology</vt:lpstr>
      <vt:lpstr>Workable Solutions </vt:lpstr>
      <vt:lpstr>Proposed Methodology</vt:lpstr>
      <vt:lpstr>Required Tools</vt:lpstr>
      <vt:lpstr>Time Frame</vt:lpstr>
      <vt:lpstr>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Thesis/project title</dc:title>
  <dc:creator>Arifa Ferdousi</dc:creator>
  <cp:lastModifiedBy>MD. ATIKUR RAHMAN</cp:lastModifiedBy>
  <cp:revision>10</cp:revision>
  <dcterms:created xsi:type="dcterms:W3CDTF">2023-05-22T16:55:14Z</dcterms:created>
  <dcterms:modified xsi:type="dcterms:W3CDTF">2023-12-24T18:39:31Z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0x0101007B7A42294DEC524FBE62DF7ACFDDF3BC</vt:lpwstr>
  </property>
</Properties>
</file>