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8" r:id="rId4"/>
    <p:sldId id="259" r:id="rId5"/>
    <p:sldId id="260" r:id="rId6"/>
    <p:sldId id="267" r:id="rId7"/>
    <p:sldId id="269" r:id="rId8"/>
    <p:sldId id="261" r:id="rId9"/>
    <p:sldId id="268"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11"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587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3077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671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5847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3324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5250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485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1003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639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512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283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391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64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324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800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449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46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12/29/2022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30911890"/>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908" y="1282207"/>
            <a:ext cx="8634504" cy="1398917"/>
          </a:xfrm>
        </p:spPr>
        <p:txBody>
          <a:bodyPr/>
          <a:lstStyle/>
          <a:p>
            <a:r>
              <a:rPr lang="en-US" sz="4000" dirty="0">
                <a:latin typeface="Calibri" panose="020F0502020204030204" pitchFamily="34" charset="0"/>
                <a:cs typeface="Calibri" panose="020F0502020204030204" pitchFamily="34" charset="0"/>
              </a:rPr>
              <a:t>Predicting customer satisfaction in fast- </a:t>
            </a:r>
            <a:r>
              <a:rPr lang="en-US" sz="4000" u="sng" dirty="0">
                <a:latin typeface="Calibri" panose="020F0502020204030204" pitchFamily="34" charset="0"/>
                <a:cs typeface="Calibri" panose="020F0502020204030204" pitchFamily="34" charset="0"/>
              </a:rPr>
              <a:t>food restaurant using data mining</a:t>
            </a:r>
          </a:p>
        </p:txBody>
      </p:sp>
      <p:sp>
        <p:nvSpPr>
          <p:cNvPr id="4" name="Rectangle 3"/>
          <p:cNvSpPr/>
          <p:nvPr/>
        </p:nvSpPr>
        <p:spPr>
          <a:xfrm>
            <a:off x="706381" y="4080294"/>
            <a:ext cx="3762102" cy="2035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3056" y="3528373"/>
            <a:ext cx="3908751" cy="2691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Calibri" panose="020F0502020204030204" pitchFamily="34" charset="0"/>
                <a:cs typeface="Calibri" panose="020F0502020204030204" pitchFamily="34" charset="0"/>
              </a:rPr>
              <a:t>Group: </a:t>
            </a:r>
            <a:r>
              <a:rPr lang="en-US" sz="2000" dirty="0">
                <a:latin typeface="Calibri" panose="020F0502020204030204" pitchFamily="34" charset="0"/>
                <a:cs typeface="Calibri" panose="020F0502020204030204" pitchFamily="34" charset="0"/>
              </a:rPr>
              <a:t>05</a:t>
            </a:r>
          </a:p>
          <a:p>
            <a:r>
              <a:rPr lang="en-US" sz="2000" b="1" dirty="0">
                <a:latin typeface="Calibri" panose="020F0502020204030204" pitchFamily="34" charset="0"/>
                <a:cs typeface="Calibri" panose="020F0502020204030204" pitchFamily="34" charset="0"/>
              </a:rPr>
              <a:t>Name: </a:t>
            </a:r>
            <a:r>
              <a:rPr lang="en-US" sz="2000" dirty="0">
                <a:latin typeface="Calibri" panose="020F0502020204030204" pitchFamily="34" charset="0"/>
                <a:cs typeface="Calibri" panose="020F0502020204030204" pitchFamily="34" charset="0"/>
              </a:rPr>
              <a:t>Md. Shaiful Islam </a:t>
            </a:r>
            <a:r>
              <a:rPr lang="en-US" sz="2000" dirty="0" err="1">
                <a:latin typeface="Calibri" panose="020F0502020204030204" pitchFamily="34" charset="0"/>
                <a:cs typeface="Calibri" panose="020F0502020204030204" pitchFamily="34" charset="0"/>
              </a:rPr>
              <a:t>Sabbir</a:t>
            </a: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Id: </a:t>
            </a:r>
            <a:r>
              <a:rPr lang="en-US" sz="2000" dirty="0">
                <a:latin typeface="Calibri" panose="020F0502020204030204" pitchFamily="34" charset="0"/>
                <a:cs typeface="Calibri" panose="020F0502020204030204" pitchFamily="34" charset="0"/>
              </a:rPr>
              <a:t>193311019</a:t>
            </a:r>
          </a:p>
          <a:p>
            <a:r>
              <a:rPr lang="en-US" sz="2000" b="1" dirty="0">
                <a:latin typeface="Calibri" panose="020F0502020204030204" pitchFamily="34" charset="0"/>
                <a:cs typeface="Calibri" panose="020F0502020204030204" pitchFamily="34" charset="0"/>
              </a:rPr>
              <a:t>Name: </a:t>
            </a:r>
            <a:r>
              <a:rPr lang="en-US" sz="2000" dirty="0">
                <a:latin typeface="Calibri" panose="020F0502020204030204" pitchFamily="34" charset="0"/>
                <a:cs typeface="Calibri" panose="020F0502020204030204" pitchFamily="34" charset="0"/>
              </a:rPr>
              <a:t>Most. </a:t>
            </a:r>
            <a:r>
              <a:rPr lang="en-US" sz="2000" dirty="0" err="1">
                <a:latin typeface="Calibri" panose="020F0502020204030204" pitchFamily="34" charset="0"/>
                <a:cs typeface="Calibri" panose="020F0502020204030204" pitchFamily="34" charset="0"/>
              </a:rPr>
              <a:t>Mohuya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Parvin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Mukty</a:t>
            </a: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Id: </a:t>
            </a:r>
            <a:r>
              <a:rPr lang="en-US" sz="2000" dirty="0">
                <a:latin typeface="Calibri" panose="020F0502020204030204" pitchFamily="34" charset="0"/>
                <a:cs typeface="Calibri" panose="020F0502020204030204" pitchFamily="34" charset="0"/>
              </a:rPr>
              <a:t>193311046</a:t>
            </a:r>
          </a:p>
          <a:p>
            <a:r>
              <a:rPr lang="en-US" sz="2000" b="1" dirty="0">
                <a:latin typeface="Calibri" panose="020F0502020204030204" pitchFamily="34" charset="0"/>
                <a:cs typeface="Calibri" panose="020F0502020204030204" pitchFamily="34" charset="0"/>
              </a:rPr>
              <a:t>Name: </a:t>
            </a:r>
            <a:r>
              <a:rPr lang="en-US" sz="2000" dirty="0">
                <a:latin typeface="Calibri" panose="020F0502020204030204" pitchFamily="34" charset="0"/>
                <a:cs typeface="Calibri" panose="020F0502020204030204" pitchFamily="34" charset="0"/>
              </a:rPr>
              <a:t>Most. Sathi </a:t>
            </a:r>
            <a:r>
              <a:rPr lang="en-US" sz="2000" dirty="0" err="1">
                <a:latin typeface="Calibri" panose="020F0502020204030204" pitchFamily="34" charset="0"/>
                <a:cs typeface="Calibri" panose="020F0502020204030204" pitchFamily="34" charset="0"/>
              </a:rPr>
              <a:t>Khatun</a:t>
            </a: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Id:</a:t>
            </a:r>
            <a:r>
              <a:rPr lang="en-US" sz="2000" dirty="0">
                <a:latin typeface="Calibri" panose="020F0502020204030204" pitchFamily="34" charset="0"/>
                <a:cs typeface="Calibri" panose="020F0502020204030204" pitchFamily="34" charset="0"/>
              </a:rPr>
              <a:t>192311012</a:t>
            </a:r>
          </a:p>
          <a:p>
            <a:r>
              <a:rPr lang="en-US" sz="2000" b="1" dirty="0">
                <a:latin typeface="Calibri" panose="020F0502020204030204" pitchFamily="34" charset="0"/>
                <a:cs typeface="Calibri" panose="020F0502020204030204" pitchFamily="34" charset="0"/>
              </a:rPr>
              <a:t>Semester: </a:t>
            </a:r>
            <a:r>
              <a:rPr lang="en-US" sz="2000" dirty="0">
                <a:latin typeface="Calibri" panose="020F0502020204030204" pitchFamily="34" charset="0"/>
                <a:cs typeface="Calibri" panose="020F0502020204030204" pitchFamily="34" charset="0"/>
              </a:rPr>
              <a:t>10</a:t>
            </a:r>
            <a:r>
              <a:rPr lang="en-US" sz="2000" baseline="30000" dirty="0">
                <a:latin typeface="Calibri" panose="020F0502020204030204" pitchFamily="34" charset="0"/>
                <a:cs typeface="Calibri" panose="020F0502020204030204" pitchFamily="34" charset="0"/>
              </a:rPr>
              <a:t>th</a:t>
            </a: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Section: </a:t>
            </a:r>
            <a:r>
              <a:rPr lang="en-US" sz="2000" dirty="0">
                <a:latin typeface="Calibri" panose="020F0502020204030204" pitchFamily="34" charset="0"/>
                <a:cs typeface="Calibri" panose="020F0502020204030204" pitchFamily="34" charset="0"/>
              </a:rPr>
              <a:t>A</a:t>
            </a:r>
          </a:p>
        </p:txBody>
      </p:sp>
      <p:sp>
        <p:nvSpPr>
          <p:cNvPr id="6" name="Rectangle 5"/>
          <p:cNvSpPr/>
          <p:nvPr/>
        </p:nvSpPr>
        <p:spPr>
          <a:xfrm>
            <a:off x="7299589" y="3528373"/>
            <a:ext cx="3847382" cy="1518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Calibri" panose="020F0502020204030204" pitchFamily="34" charset="0"/>
                <a:cs typeface="Calibri" panose="020F0502020204030204" pitchFamily="34" charset="0"/>
              </a:rPr>
              <a:t>Thesis Supervisor:</a:t>
            </a:r>
          </a:p>
          <a:p>
            <a:r>
              <a:rPr lang="en-US" sz="2000" b="1" dirty="0">
                <a:latin typeface="Calibri" panose="020F0502020204030204" pitchFamily="34" charset="0"/>
                <a:cs typeface="Calibri" panose="020F0502020204030204" pitchFamily="34" charset="0"/>
              </a:rPr>
              <a:t>Name: </a:t>
            </a:r>
            <a:r>
              <a:rPr lang="en-US" sz="2000" dirty="0">
                <a:latin typeface="Calibri" panose="020F0502020204030204" pitchFamily="34" charset="0"/>
                <a:cs typeface="Calibri" panose="020F0502020204030204" pitchFamily="34" charset="0"/>
              </a:rPr>
              <a:t>Ayesha </a:t>
            </a:r>
            <a:r>
              <a:rPr lang="en-US" sz="2000" dirty="0" err="1">
                <a:latin typeface="Calibri" panose="020F0502020204030204" pitchFamily="34" charset="0"/>
                <a:cs typeface="Calibri" panose="020F0502020204030204" pitchFamily="34" charset="0"/>
              </a:rPr>
              <a:t>Akter</a:t>
            </a:r>
            <a:r>
              <a:rPr lang="en-US" sz="2000" dirty="0">
                <a:latin typeface="Calibri" panose="020F0502020204030204" pitchFamily="34" charset="0"/>
                <a:cs typeface="Calibri" panose="020F0502020204030204" pitchFamily="34" charset="0"/>
              </a:rPr>
              <a:t> Lima</a:t>
            </a:r>
          </a:p>
          <a:p>
            <a:r>
              <a:rPr lang="en-US" sz="2000" dirty="0">
                <a:latin typeface="Calibri" panose="020F0502020204030204" pitchFamily="34" charset="0"/>
                <a:cs typeface="Calibri" panose="020F0502020204030204" pitchFamily="34" charset="0"/>
              </a:rPr>
              <a:t>Lecturer,</a:t>
            </a:r>
          </a:p>
          <a:p>
            <a:r>
              <a:rPr lang="en-US" sz="2000" dirty="0">
                <a:latin typeface="Calibri" panose="020F0502020204030204" pitchFamily="34" charset="0"/>
                <a:cs typeface="Calibri" panose="020F0502020204030204" pitchFamily="34" charset="0"/>
              </a:rPr>
              <a:t>Dept. of CSE</a:t>
            </a:r>
          </a:p>
          <a:p>
            <a:r>
              <a:rPr lang="en-US" sz="2000" dirty="0" err="1">
                <a:latin typeface="Calibri" panose="020F0502020204030204" pitchFamily="34" charset="0"/>
                <a:cs typeface="Calibri" panose="020F0502020204030204" pitchFamily="34" charset="0"/>
              </a:rPr>
              <a:t>Varendra</a:t>
            </a:r>
            <a:r>
              <a:rPr lang="en-US" sz="2000" dirty="0">
                <a:latin typeface="Calibri" panose="020F0502020204030204" pitchFamily="34" charset="0"/>
                <a:cs typeface="Calibri" panose="020F0502020204030204" pitchFamily="34" charset="0"/>
              </a:rPr>
              <a:t> University.</a:t>
            </a:r>
          </a:p>
        </p:txBody>
      </p:sp>
      <p:sp>
        <p:nvSpPr>
          <p:cNvPr id="7" name="Rectangle 6"/>
          <p:cNvSpPr/>
          <p:nvPr/>
        </p:nvSpPr>
        <p:spPr>
          <a:xfrm>
            <a:off x="10415451" y="0"/>
            <a:ext cx="731520" cy="1166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libri" panose="020F0502020204030204" pitchFamily="34" charset="0"/>
                <a:cs typeface="Calibri" panose="020F0502020204030204" pitchFamily="34" charset="0"/>
              </a:rPr>
              <a:t>1</a:t>
            </a:r>
          </a:p>
        </p:txBody>
      </p:sp>
    </p:spTree>
    <p:extLst>
      <p:ext uri="{BB962C8B-B14F-4D97-AF65-F5344CB8AC3E}">
        <p14:creationId xmlns:p14="http://schemas.microsoft.com/office/powerpoint/2010/main" val="1091067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4015" y="907928"/>
            <a:ext cx="10679502" cy="5760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Rectangle 2"/>
          <p:cNvSpPr/>
          <p:nvPr/>
        </p:nvSpPr>
        <p:spPr>
          <a:xfrm>
            <a:off x="10441578" y="0"/>
            <a:ext cx="696686" cy="907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10</a:t>
            </a:r>
          </a:p>
        </p:txBody>
      </p:sp>
      <p:sp>
        <p:nvSpPr>
          <p:cNvPr id="4" name="Rectangle 3"/>
          <p:cNvSpPr/>
          <p:nvPr/>
        </p:nvSpPr>
        <p:spPr>
          <a:xfrm>
            <a:off x="888521" y="925182"/>
            <a:ext cx="3709359" cy="5369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Methodology</a:t>
            </a:r>
          </a:p>
        </p:txBody>
      </p:sp>
      <p:sp>
        <p:nvSpPr>
          <p:cNvPr id="5" name="Rectangle 4"/>
          <p:cNvSpPr/>
          <p:nvPr/>
        </p:nvSpPr>
        <p:spPr>
          <a:xfrm>
            <a:off x="1293963" y="1643331"/>
            <a:ext cx="9799607" cy="1306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4">
                    <a:lumMod val="75000"/>
                  </a:schemeClr>
                </a:solidFill>
                <a:latin typeface="Calibri" panose="020F0502020204030204" pitchFamily="34" charset="0"/>
                <a:cs typeface="Calibri" panose="020F0502020204030204" pitchFamily="34" charset="0"/>
              </a:rPr>
              <a:t>Algorithms: </a:t>
            </a:r>
            <a:r>
              <a:rPr lang="en-US" sz="2000" dirty="0">
                <a:solidFill>
                  <a:schemeClr val="accent4">
                    <a:lumMod val="75000"/>
                  </a:schemeClr>
                </a:solidFill>
                <a:latin typeface="Calibri" panose="020F0502020204030204" pitchFamily="34" charset="0"/>
                <a:cs typeface="Calibri" panose="020F0502020204030204" pitchFamily="34" charset="0"/>
              </a:rPr>
              <a:t>C4.5 algorithm (decision tree)</a:t>
            </a:r>
          </a:p>
          <a:p>
            <a:r>
              <a:rPr lang="en-US" sz="2000" dirty="0">
                <a:solidFill>
                  <a:schemeClr val="accent4">
                    <a:lumMod val="75000"/>
                  </a:schemeClr>
                </a:solidFill>
                <a:latin typeface="Calibri" panose="020F0502020204030204" pitchFamily="34" charset="0"/>
                <a:cs typeface="Calibri" panose="020F0502020204030204" pitchFamily="34" charset="0"/>
              </a:rPr>
              <a:t>                       Artificial Neural Network (ANN)</a:t>
            </a:r>
          </a:p>
          <a:p>
            <a:endParaRPr lang="en-US" sz="2000" b="1" dirty="0">
              <a:solidFill>
                <a:schemeClr val="accent4">
                  <a:lumMod val="75000"/>
                </a:schemeClr>
              </a:solidFill>
              <a:latin typeface="Calibri" panose="020F0502020204030204" pitchFamily="34" charset="0"/>
              <a:cs typeface="Calibri" panose="020F0502020204030204" pitchFamily="34" charset="0"/>
            </a:endParaRPr>
          </a:p>
          <a:p>
            <a:r>
              <a:rPr lang="en-US" sz="2000" b="1" dirty="0">
                <a:solidFill>
                  <a:schemeClr val="accent4">
                    <a:lumMod val="75000"/>
                  </a:schemeClr>
                </a:solidFill>
                <a:latin typeface="Calibri" panose="020F0502020204030204" pitchFamily="34" charset="0"/>
                <a:cs typeface="Calibri" panose="020F0502020204030204" pitchFamily="34" charset="0"/>
              </a:rPr>
              <a:t>Framework:             </a:t>
            </a:r>
          </a:p>
          <a:p>
            <a:r>
              <a:rPr lang="en-US" sz="2000" b="1" dirty="0">
                <a:solidFill>
                  <a:schemeClr val="accent4">
                    <a:lumMod val="75000"/>
                  </a:schemeClr>
                </a:solidFill>
                <a:latin typeface="Calibri" panose="020F0502020204030204" pitchFamily="34" charset="0"/>
                <a:cs typeface="Calibri" panose="020F0502020204030204" pitchFamily="34" charset="0"/>
              </a:rPr>
              <a:t>          </a:t>
            </a:r>
          </a:p>
        </p:txBody>
      </p:sp>
      <p:sp>
        <p:nvSpPr>
          <p:cNvPr id="6" name="Rectangle 5"/>
          <p:cNvSpPr/>
          <p:nvPr/>
        </p:nvSpPr>
        <p:spPr>
          <a:xfrm>
            <a:off x="3433314" y="2570672"/>
            <a:ext cx="3579962" cy="3019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75000"/>
                  </a:schemeClr>
                </a:solidFill>
                <a:latin typeface="Calibri" panose="020F0502020204030204" pitchFamily="34" charset="0"/>
                <a:cs typeface="Calibri" panose="020F0502020204030204" pitchFamily="34" charset="0"/>
              </a:rPr>
              <a:t>Topic selection </a:t>
            </a:r>
          </a:p>
        </p:txBody>
      </p:sp>
      <p:cxnSp>
        <p:nvCxnSpPr>
          <p:cNvPr id="8" name="Straight Arrow Connector 7"/>
          <p:cNvCxnSpPr/>
          <p:nvPr/>
        </p:nvCxnSpPr>
        <p:spPr>
          <a:xfrm>
            <a:off x="5115464" y="2872596"/>
            <a:ext cx="8627" cy="3019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33314" y="3200400"/>
            <a:ext cx="3579962" cy="3666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75000"/>
                  </a:schemeClr>
                </a:solidFill>
                <a:latin typeface="Calibri" panose="020F0502020204030204" pitchFamily="34" charset="0"/>
                <a:cs typeface="Calibri" panose="020F0502020204030204" pitchFamily="34" charset="0"/>
              </a:rPr>
              <a:t>Literature study</a:t>
            </a:r>
          </a:p>
        </p:txBody>
      </p:sp>
      <p:cxnSp>
        <p:nvCxnSpPr>
          <p:cNvPr id="11" name="Straight Arrow Connector 10"/>
          <p:cNvCxnSpPr/>
          <p:nvPr/>
        </p:nvCxnSpPr>
        <p:spPr>
          <a:xfrm>
            <a:off x="5124091" y="3567021"/>
            <a:ext cx="0" cy="2803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433314" y="3873260"/>
            <a:ext cx="3579962" cy="37956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75000"/>
                  </a:schemeClr>
                </a:solidFill>
                <a:latin typeface="Calibri" panose="020F0502020204030204" pitchFamily="34" charset="0"/>
                <a:cs typeface="Calibri" panose="020F0502020204030204" pitchFamily="34" charset="0"/>
              </a:rPr>
              <a:t>Algorithms/tools selection</a:t>
            </a:r>
          </a:p>
        </p:txBody>
      </p:sp>
      <p:cxnSp>
        <p:nvCxnSpPr>
          <p:cNvPr id="14" name="Straight Arrow Connector 13"/>
          <p:cNvCxnSpPr/>
          <p:nvPr/>
        </p:nvCxnSpPr>
        <p:spPr>
          <a:xfrm>
            <a:off x="5115464" y="4252823"/>
            <a:ext cx="0" cy="2501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33314" y="4520243"/>
            <a:ext cx="3579962" cy="36230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75000"/>
                  </a:schemeClr>
                </a:solidFill>
                <a:latin typeface="Calibri" panose="020F0502020204030204" pitchFamily="34" charset="0"/>
                <a:cs typeface="Calibri" panose="020F0502020204030204" pitchFamily="34" charset="0"/>
              </a:rPr>
              <a:t>Data collection</a:t>
            </a:r>
          </a:p>
        </p:txBody>
      </p:sp>
      <p:cxnSp>
        <p:nvCxnSpPr>
          <p:cNvPr id="17" name="Straight Arrow Connector 16"/>
          <p:cNvCxnSpPr/>
          <p:nvPr/>
        </p:nvCxnSpPr>
        <p:spPr>
          <a:xfrm>
            <a:off x="5115464" y="4882552"/>
            <a:ext cx="0" cy="2329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433314" y="5115465"/>
            <a:ext cx="3579962" cy="5607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75000"/>
                  </a:schemeClr>
                </a:solidFill>
                <a:latin typeface="Calibri" panose="020F0502020204030204" pitchFamily="34" charset="0"/>
                <a:cs typeface="Calibri" panose="020F0502020204030204" pitchFamily="34" charset="0"/>
              </a:rPr>
              <a:t>Data processing analysis using C4.5  &amp; ANN  </a:t>
            </a:r>
          </a:p>
        </p:txBody>
      </p:sp>
      <p:cxnSp>
        <p:nvCxnSpPr>
          <p:cNvPr id="20" name="Straight Arrow Connector 19"/>
          <p:cNvCxnSpPr/>
          <p:nvPr/>
        </p:nvCxnSpPr>
        <p:spPr>
          <a:xfrm>
            <a:off x="5124091" y="5676181"/>
            <a:ext cx="0" cy="1811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433314" y="5857336"/>
            <a:ext cx="3579962" cy="5607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75000"/>
                  </a:schemeClr>
                </a:solidFill>
                <a:latin typeface="Calibri" panose="020F0502020204030204" pitchFamily="34" charset="0"/>
                <a:cs typeface="Calibri" panose="020F0502020204030204" pitchFamily="34" charset="0"/>
              </a:rPr>
              <a:t>Algorithm design &amp; implementation</a:t>
            </a:r>
          </a:p>
        </p:txBody>
      </p:sp>
    </p:spTree>
    <p:extLst>
      <p:ext uri="{BB962C8B-B14F-4D97-AF65-F5344CB8AC3E}">
        <p14:creationId xmlns:p14="http://schemas.microsoft.com/office/powerpoint/2010/main" val="269994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389" y="1026543"/>
            <a:ext cx="10627743" cy="51672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Rectangle 2"/>
          <p:cNvSpPr/>
          <p:nvPr/>
        </p:nvSpPr>
        <p:spPr>
          <a:xfrm>
            <a:off x="974784" y="1250830"/>
            <a:ext cx="2924355" cy="5089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Time Frame        </a:t>
            </a:r>
          </a:p>
        </p:txBody>
      </p:sp>
      <p:sp>
        <p:nvSpPr>
          <p:cNvPr id="4" name="Rectangle 3"/>
          <p:cNvSpPr/>
          <p:nvPr/>
        </p:nvSpPr>
        <p:spPr>
          <a:xfrm>
            <a:off x="10432869" y="0"/>
            <a:ext cx="705393" cy="1026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11</a:t>
            </a:r>
            <a:r>
              <a:rPr lang="en-US" dirty="0"/>
              <a:t>  </a:t>
            </a:r>
          </a:p>
        </p:txBody>
      </p:sp>
      <p:sp>
        <p:nvSpPr>
          <p:cNvPr id="6" name="Rectangle 5"/>
          <p:cNvSpPr/>
          <p:nvPr/>
        </p:nvSpPr>
        <p:spPr>
          <a:xfrm>
            <a:off x="1259457" y="1984075"/>
            <a:ext cx="9980762" cy="40975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aphicFrame>
        <p:nvGraphicFramePr>
          <p:cNvPr id="8" name="Table 7"/>
          <p:cNvGraphicFramePr>
            <a:graphicFrameLocks noGrp="1"/>
          </p:cNvGraphicFramePr>
          <p:nvPr>
            <p:extLst>
              <p:ext uri="{D42A27DB-BD31-4B8C-83A1-F6EECF244321}">
                <p14:modId xmlns:p14="http://schemas.microsoft.com/office/powerpoint/2010/main" val="487689905"/>
              </p:ext>
            </p:extLst>
          </p:nvPr>
        </p:nvGraphicFramePr>
        <p:xfrm>
          <a:off x="1423357" y="2229928"/>
          <a:ext cx="9566696" cy="2621280"/>
        </p:xfrm>
        <a:graphic>
          <a:graphicData uri="http://schemas.openxmlformats.org/drawingml/2006/table">
            <a:tbl>
              <a:tblPr firstRow="1" bandRow="1">
                <a:tableStyleId>{073A0DAA-6AF3-43AB-8588-CEC1D06C72B9}</a:tableStyleId>
              </a:tblPr>
              <a:tblGrid>
                <a:gridCol w="1532594">
                  <a:extLst>
                    <a:ext uri="{9D8B030D-6E8A-4147-A177-3AD203B41FA5}">
                      <a16:colId xmlns:a16="http://schemas.microsoft.com/office/drawing/2014/main" val="20000"/>
                    </a:ext>
                  </a:extLst>
                </a:gridCol>
                <a:gridCol w="8034102">
                  <a:extLst>
                    <a:ext uri="{9D8B030D-6E8A-4147-A177-3AD203B41FA5}">
                      <a16:colId xmlns:a16="http://schemas.microsoft.com/office/drawing/2014/main" val="20001"/>
                    </a:ext>
                  </a:extLst>
                </a:gridCol>
              </a:tblGrid>
              <a:tr h="370840">
                <a:tc>
                  <a:txBody>
                    <a:bodyPr/>
                    <a:lstStyle/>
                    <a:p>
                      <a:pPr algn="ctr"/>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Semester</a:t>
                      </a:r>
                      <a:endParaRPr lang="en-US"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Work   </a:t>
                      </a:r>
                    </a:p>
                    <a:p>
                      <a:pPr algn="ct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pPr algn="ctr"/>
                      <a:r>
                        <a:rPr lang="en-US" dirty="0">
                          <a:latin typeface="Calibri" panose="020F0502020204030204" pitchFamily="34" charset="0"/>
                          <a:cs typeface="Calibri" panose="020F0502020204030204" pitchFamily="34" charset="0"/>
                        </a:rPr>
                        <a:t>10</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a:t>
                      </a:r>
                    </a:p>
                  </a:txBody>
                  <a:tcPr/>
                </a:tc>
                <a:tc>
                  <a:txBody>
                    <a:bodyPr/>
                    <a:lstStyle/>
                    <a:p>
                      <a:r>
                        <a:rPr lang="en-US" dirty="0"/>
                        <a:t>Topic selection, literature</a:t>
                      </a:r>
                      <a:r>
                        <a:rPr lang="en-US" baseline="0" dirty="0"/>
                        <a:t> study, algorithm selection, attribute selection.</a:t>
                      </a:r>
                    </a:p>
                    <a:p>
                      <a:endParaRPr lang="en-US" dirty="0"/>
                    </a:p>
                  </a:txBody>
                  <a:tcPr/>
                </a:tc>
                <a:extLst>
                  <a:ext uri="{0D108BD9-81ED-4DB2-BD59-A6C34878D82A}">
                    <a16:rowId xmlns:a16="http://schemas.microsoft.com/office/drawing/2014/main" val="10001"/>
                  </a:ext>
                </a:extLst>
              </a:tr>
              <a:tr h="370840">
                <a:tc>
                  <a:txBody>
                    <a:bodyPr/>
                    <a:lstStyle/>
                    <a:p>
                      <a:pPr algn="ctr"/>
                      <a:r>
                        <a:rPr lang="en-US" dirty="0">
                          <a:latin typeface="Calibri" panose="020F0502020204030204" pitchFamily="34" charset="0"/>
                          <a:cs typeface="Calibri" panose="020F0502020204030204" pitchFamily="34" charset="0"/>
                        </a:rPr>
                        <a:t>11</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a:t>
                      </a:r>
                    </a:p>
                  </a:txBody>
                  <a:tcPr/>
                </a:tc>
                <a:tc>
                  <a:txBody>
                    <a:bodyPr/>
                    <a:lstStyle/>
                    <a:p>
                      <a:r>
                        <a:rPr lang="en-US" dirty="0"/>
                        <a:t>Will collect primary dataset and design algorithms.</a:t>
                      </a:r>
                    </a:p>
                    <a:p>
                      <a:endParaRPr lang="en-US" dirty="0"/>
                    </a:p>
                  </a:txBody>
                  <a:tcPr/>
                </a:tc>
                <a:extLst>
                  <a:ext uri="{0D108BD9-81ED-4DB2-BD59-A6C34878D82A}">
                    <a16:rowId xmlns:a16="http://schemas.microsoft.com/office/drawing/2014/main" val="10002"/>
                  </a:ext>
                </a:extLst>
              </a:tr>
              <a:tr h="370840">
                <a:tc>
                  <a:txBody>
                    <a:bodyPr/>
                    <a:lstStyle/>
                    <a:p>
                      <a:pPr algn="ctr"/>
                      <a:r>
                        <a:rPr lang="en-US" dirty="0">
                          <a:latin typeface="Calibri" panose="020F0502020204030204" pitchFamily="34" charset="0"/>
                          <a:cs typeface="Calibri" panose="020F0502020204030204" pitchFamily="34" charset="0"/>
                        </a:rPr>
                        <a:t>12</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a:t>
                      </a:r>
                    </a:p>
                  </a:txBody>
                  <a:tcPr/>
                </a:tc>
                <a:tc>
                  <a:txBody>
                    <a:bodyPr/>
                    <a:lstStyle/>
                    <a:p>
                      <a:r>
                        <a:rPr lang="en-US" dirty="0"/>
                        <a:t>Will</a:t>
                      </a:r>
                      <a:r>
                        <a:rPr lang="en-US" baseline="0" dirty="0"/>
                        <a:t> implement the algorithms and find results.</a:t>
                      </a:r>
                    </a:p>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5631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092" y="931658"/>
            <a:ext cx="10587815" cy="53138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Rectangle 2"/>
          <p:cNvSpPr/>
          <p:nvPr/>
        </p:nvSpPr>
        <p:spPr>
          <a:xfrm>
            <a:off x="1006499" y="1060437"/>
            <a:ext cx="3008153" cy="708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Conclusion</a:t>
            </a:r>
          </a:p>
        </p:txBody>
      </p:sp>
      <p:sp>
        <p:nvSpPr>
          <p:cNvPr id="4" name="Rectangle 3"/>
          <p:cNvSpPr/>
          <p:nvPr/>
        </p:nvSpPr>
        <p:spPr>
          <a:xfrm>
            <a:off x="10432869" y="0"/>
            <a:ext cx="687977" cy="9316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12</a:t>
            </a:r>
            <a:endParaRPr lang="en-US" dirty="0">
              <a:solidFill>
                <a:schemeClr val="bg1"/>
              </a:solidFill>
            </a:endParaRPr>
          </a:p>
        </p:txBody>
      </p:sp>
      <p:sp>
        <p:nvSpPr>
          <p:cNvPr id="5" name="Rectangle 4"/>
          <p:cNvSpPr/>
          <p:nvPr/>
        </p:nvSpPr>
        <p:spPr>
          <a:xfrm>
            <a:off x="1349829" y="1880562"/>
            <a:ext cx="9657477" cy="17770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accent4">
                  <a:lumMod val="75000"/>
                </a:schemeClr>
              </a:solidFill>
              <a:latin typeface="Calibri" panose="020F0502020204030204" pitchFamily="34" charset="0"/>
              <a:cs typeface="Calibri" panose="020F0502020204030204" pitchFamily="34" charset="0"/>
            </a:endParaRPr>
          </a:p>
          <a:p>
            <a:r>
              <a:rPr lang="en-US" sz="2000" dirty="0">
                <a:solidFill>
                  <a:schemeClr val="accent4">
                    <a:lumMod val="75000"/>
                  </a:schemeClr>
                </a:solidFill>
                <a:latin typeface="Calibri" panose="020F0502020204030204" pitchFamily="34" charset="0"/>
                <a:cs typeface="Calibri" panose="020F0502020204030204" pitchFamily="34" charset="0"/>
              </a:rPr>
              <a:t>This research is aimed to investigate and explore the most influential factor at fast food restaurants in </a:t>
            </a:r>
            <a:r>
              <a:rPr lang="en-US" sz="2000" dirty="0" err="1">
                <a:solidFill>
                  <a:schemeClr val="accent4">
                    <a:lumMod val="75000"/>
                  </a:schemeClr>
                </a:solidFill>
                <a:latin typeface="Calibri" panose="020F0502020204030204" pitchFamily="34" charset="0"/>
                <a:cs typeface="Calibri" panose="020F0502020204030204" pitchFamily="34" charset="0"/>
              </a:rPr>
              <a:t>Rajshahi</a:t>
            </a:r>
            <a:r>
              <a:rPr lang="en-US" sz="2000" dirty="0">
                <a:solidFill>
                  <a:schemeClr val="accent4">
                    <a:lumMod val="75000"/>
                  </a:schemeClr>
                </a:solidFill>
                <a:latin typeface="Calibri" panose="020F0502020204030204" pitchFamily="34" charset="0"/>
                <a:cs typeface="Calibri" panose="020F0502020204030204" pitchFamily="34" charset="0"/>
              </a:rPr>
              <a:t>, Bangladesh. </a:t>
            </a:r>
          </a:p>
          <a:p>
            <a:r>
              <a:rPr lang="en-US" sz="2000" dirty="0">
                <a:solidFill>
                  <a:schemeClr val="accent4">
                    <a:lumMod val="75000"/>
                  </a:schemeClr>
                </a:solidFill>
                <a:latin typeface="Calibri" panose="020F0502020204030204" pitchFamily="34" charset="0"/>
                <a:cs typeface="Calibri" panose="020F0502020204030204" pitchFamily="34" charset="0"/>
              </a:rPr>
              <a:t>Provides some findings that are useful for the marketers, policy makers who have interest in customer satisfaction research. </a:t>
            </a:r>
          </a:p>
          <a:p>
            <a:r>
              <a:rPr lang="en-US" sz="2000" dirty="0">
                <a:solidFill>
                  <a:schemeClr val="accent4">
                    <a:lumMod val="75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7982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752" y="897148"/>
            <a:ext cx="10679502" cy="5374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Rectangle 2"/>
          <p:cNvSpPr/>
          <p:nvPr/>
        </p:nvSpPr>
        <p:spPr>
          <a:xfrm>
            <a:off x="1224951" y="1026544"/>
            <a:ext cx="2656936" cy="3709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References  </a:t>
            </a:r>
          </a:p>
        </p:txBody>
      </p:sp>
      <p:sp>
        <p:nvSpPr>
          <p:cNvPr id="4" name="Rectangle 3"/>
          <p:cNvSpPr/>
          <p:nvPr/>
        </p:nvSpPr>
        <p:spPr>
          <a:xfrm>
            <a:off x="10450286" y="0"/>
            <a:ext cx="720921" cy="897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13</a:t>
            </a:r>
          </a:p>
        </p:txBody>
      </p:sp>
      <p:sp>
        <p:nvSpPr>
          <p:cNvPr id="5" name="Rectangle 4"/>
          <p:cNvSpPr/>
          <p:nvPr/>
        </p:nvSpPr>
        <p:spPr>
          <a:xfrm>
            <a:off x="1337094" y="1526876"/>
            <a:ext cx="9834113" cy="430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accent4">
                    <a:lumMod val="75000"/>
                  </a:schemeClr>
                </a:solidFill>
                <a:latin typeface="Calibri" panose="020F0502020204030204" pitchFamily="34" charset="0"/>
                <a:cs typeface="Calibri" panose="020F0502020204030204" pitchFamily="34" charset="0"/>
              </a:rPr>
              <a:t>1. Lima </a:t>
            </a:r>
            <a:r>
              <a:rPr lang="en-US" sz="2000" dirty="0" err="1">
                <a:solidFill>
                  <a:schemeClr val="accent4">
                    <a:lumMod val="75000"/>
                  </a:schemeClr>
                </a:solidFill>
                <a:latin typeface="Calibri" panose="020F0502020204030204" pitchFamily="34" charset="0"/>
                <a:cs typeface="Calibri" panose="020F0502020204030204" pitchFamily="34" charset="0"/>
              </a:rPr>
              <a:t>Nasrin</a:t>
            </a:r>
            <a:r>
              <a:rPr lang="en-US" sz="2000" dirty="0">
                <a:solidFill>
                  <a:schemeClr val="accent4">
                    <a:lumMod val="75000"/>
                  </a:schemeClr>
                </a:solidFill>
                <a:latin typeface="Calibri" panose="020F0502020204030204" pitchFamily="34" charset="0"/>
                <a:cs typeface="Calibri" panose="020F0502020204030204" pitchFamily="34" charset="0"/>
              </a:rPr>
              <a:t> Eni (2021). “</a:t>
            </a:r>
            <a:r>
              <a:rPr lang="en-US" sz="2000" i="1" dirty="0">
                <a:solidFill>
                  <a:schemeClr val="accent4">
                    <a:lumMod val="75000"/>
                  </a:schemeClr>
                </a:solidFill>
                <a:latin typeface="Calibri" panose="020F0502020204030204" pitchFamily="34" charset="0"/>
                <a:cs typeface="Calibri" panose="020F0502020204030204" pitchFamily="34" charset="0"/>
              </a:rPr>
              <a:t>Determinants of Customer Satisfaction at Fast Food Restaurants Located in </a:t>
            </a:r>
            <a:r>
              <a:rPr lang="en-US" sz="2000" i="1" dirty="0" err="1">
                <a:solidFill>
                  <a:schemeClr val="accent4">
                    <a:lumMod val="75000"/>
                  </a:schemeClr>
                </a:solidFill>
                <a:latin typeface="Calibri" panose="020F0502020204030204" pitchFamily="34" charset="0"/>
                <a:cs typeface="Calibri" panose="020F0502020204030204" pitchFamily="34" charset="0"/>
              </a:rPr>
              <a:t>Kishoreganj</a:t>
            </a:r>
            <a:r>
              <a:rPr lang="en-US" sz="2000" i="1" dirty="0">
                <a:solidFill>
                  <a:schemeClr val="accent4">
                    <a:lumMod val="75000"/>
                  </a:schemeClr>
                </a:solidFill>
                <a:latin typeface="Calibri" panose="020F0502020204030204" pitchFamily="34" charset="0"/>
                <a:cs typeface="Calibri" panose="020F0502020204030204" pitchFamily="34" charset="0"/>
              </a:rPr>
              <a:t> District of Bangladesh,” </a:t>
            </a:r>
            <a:r>
              <a:rPr lang="en-US" sz="2000" dirty="0">
                <a:solidFill>
                  <a:schemeClr val="accent4">
                    <a:lumMod val="75000"/>
                  </a:schemeClr>
                </a:solidFill>
                <a:latin typeface="Calibri" panose="020F0502020204030204" pitchFamily="34" charset="0"/>
                <a:cs typeface="Calibri" panose="020F0502020204030204" pitchFamily="34" charset="0"/>
              </a:rPr>
              <a:t>(IJSAB).</a:t>
            </a:r>
          </a:p>
          <a:p>
            <a:pPr algn="just"/>
            <a:r>
              <a:rPr lang="en-US" sz="2000" dirty="0">
                <a:solidFill>
                  <a:schemeClr val="accent4">
                    <a:lumMod val="75000"/>
                  </a:schemeClr>
                </a:solidFill>
                <a:latin typeface="Calibri" panose="020F0502020204030204" pitchFamily="34" charset="0"/>
                <a:cs typeface="Calibri" panose="020F0502020204030204" pitchFamily="34" charset="0"/>
              </a:rPr>
              <a:t>2. </a:t>
            </a:r>
            <a:r>
              <a:rPr lang="en-US" sz="2000" dirty="0" err="1">
                <a:solidFill>
                  <a:schemeClr val="accent4">
                    <a:lumMod val="75000"/>
                  </a:schemeClr>
                </a:solidFill>
                <a:latin typeface="Calibri" panose="020F0502020204030204" pitchFamily="34" charset="0"/>
                <a:cs typeface="Calibri" panose="020F0502020204030204" pitchFamily="34" charset="0"/>
              </a:rPr>
              <a:t>Muhardi</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saputra</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Fahri</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Chairullah</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Nahla</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Lubis</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Dedi</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Andika</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Sihombing</a:t>
            </a:r>
            <a:r>
              <a:rPr lang="en-US" sz="2000" dirty="0">
                <a:solidFill>
                  <a:schemeClr val="accent4">
                    <a:lumMod val="75000"/>
                  </a:schemeClr>
                </a:solidFill>
                <a:latin typeface="Calibri" panose="020F0502020204030204" pitchFamily="34" charset="0"/>
                <a:cs typeface="Calibri" panose="020F0502020204030204" pitchFamily="34" charset="0"/>
              </a:rPr>
              <a:t>, Palma </a:t>
            </a:r>
            <a:r>
              <a:rPr lang="en-US" sz="2000" dirty="0" err="1">
                <a:solidFill>
                  <a:schemeClr val="accent4">
                    <a:lumMod val="75000"/>
                  </a:schemeClr>
                </a:solidFill>
                <a:latin typeface="Calibri" panose="020F0502020204030204" pitchFamily="34" charset="0"/>
                <a:cs typeface="Calibri" panose="020F0502020204030204" pitchFamily="34" charset="0"/>
              </a:rPr>
              <a:t>Juanta</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i="1" dirty="0">
                <a:solidFill>
                  <a:schemeClr val="accent4">
                    <a:lumMod val="75000"/>
                  </a:schemeClr>
                </a:solidFill>
                <a:latin typeface="Calibri" panose="020F0502020204030204" pitchFamily="34" charset="0"/>
                <a:cs typeface="Calibri" panose="020F0502020204030204" pitchFamily="34" charset="0"/>
              </a:rPr>
              <a:t>ANALYSIS OF SATISFACTION THE FAST FOOD RESTAURANTS USING THE C4.5 METHOD IN MEDAN.” </a:t>
            </a:r>
            <a:r>
              <a:rPr lang="en-US" sz="2000" dirty="0">
                <a:solidFill>
                  <a:schemeClr val="accent4">
                    <a:lumMod val="75000"/>
                  </a:schemeClr>
                </a:solidFill>
                <a:latin typeface="Calibri" panose="020F0502020204030204" pitchFamily="34" charset="0"/>
                <a:cs typeface="Calibri" panose="020F0502020204030204" pitchFamily="34" charset="0"/>
              </a:rPr>
              <a:t>(SEAN INSTITUTE, JURNAL INFOKUM), Volume 10, No.2</a:t>
            </a:r>
          </a:p>
          <a:p>
            <a:pPr algn="just"/>
            <a:endParaRPr lang="en-US" sz="2000" dirty="0">
              <a:solidFill>
                <a:schemeClr val="accent4">
                  <a:lumMod val="75000"/>
                </a:schemeClr>
              </a:solidFill>
              <a:latin typeface="Calibri" panose="020F0502020204030204" pitchFamily="34" charset="0"/>
              <a:cs typeface="Calibri" panose="020F0502020204030204" pitchFamily="34" charset="0"/>
            </a:endParaRPr>
          </a:p>
          <a:p>
            <a:pPr algn="just"/>
            <a:r>
              <a:rPr lang="en-US" sz="2000" dirty="0">
                <a:solidFill>
                  <a:schemeClr val="accent4">
                    <a:lumMod val="75000"/>
                  </a:schemeClr>
                </a:solidFill>
                <a:latin typeface="Calibri" panose="020F0502020204030204" pitchFamily="34" charset="0"/>
                <a:cs typeface="Calibri" panose="020F0502020204030204" pitchFamily="34" charset="0"/>
              </a:rPr>
              <a:t>3. </a:t>
            </a:r>
            <a:r>
              <a:rPr lang="en-US" sz="2000" dirty="0" err="1">
                <a:solidFill>
                  <a:schemeClr val="accent4">
                    <a:lumMod val="75000"/>
                  </a:schemeClr>
                </a:solidFill>
                <a:latin typeface="Calibri" panose="020F0502020204030204" pitchFamily="34" charset="0"/>
                <a:cs typeface="Calibri" panose="020F0502020204030204" pitchFamily="34" charset="0"/>
              </a:rPr>
              <a:t>Shahzad</a:t>
            </a:r>
            <a:r>
              <a:rPr lang="en-US" sz="2000" dirty="0">
                <a:solidFill>
                  <a:schemeClr val="accent4">
                    <a:lumMod val="75000"/>
                  </a:schemeClr>
                </a:solidFill>
                <a:latin typeface="Calibri" panose="020F0502020204030204" pitchFamily="34" charset="0"/>
                <a:cs typeface="Calibri" panose="020F0502020204030204" pitchFamily="34" charset="0"/>
              </a:rPr>
              <a:t> Khan, Syed Majid Hussain, Fahad </a:t>
            </a:r>
            <a:r>
              <a:rPr lang="en-US" sz="2000" dirty="0" err="1">
                <a:solidFill>
                  <a:schemeClr val="accent4">
                    <a:lumMod val="75000"/>
                  </a:schemeClr>
                </a:solidFill>
                <a:latin typeface="Calibri" panose="020F0502020204030204" pitchFamily="34" charset="0"/>
                <a:cs typeface="Calibri" panose="020F0502020204030204" pitchFamily="34" charset="0"/>
              </a:rPr>
              <a:t>Yaqoob</a:t>
            </a:r>
            <a:r>
              <a:rPr lang="en-US" sz="2000" dirty="0">
                <a:solidFill>
                  <a:schemeClr val="accent4">
                    <a:lumMod val="75000"/>
                  </a:schemeClr>
                </a:solidFill>
                <a:latin typeface="Calibri" panose="020F0502020204030204" pitchFamily="34" charset="0"/>
                <a:cs typeface="Calibri" panose="020F0502020204030204" pitchFamily="34" charset="0"/>
              </a:rPr>
              <a:t> (2013)</a:t>
            </a:r>
            <a:r>
              <a:rPr lang="en-US" sz="2000" i="1" dirty="0">
                <a:solidFill>
                  <a:schemeClr val="accent4">
                    <a:lumMod val="75000"/>
                  </a:schemeClr>
                </a:solidFill>
                <a:latin typeface="Calibri" panose="020F0502020204030204" pitchFamily="34" charset="0"/>
                <a:cs typeface="Calibri" panose="020F0502020204030204" pitchFamily="34" charset="0"/>
              </a:rPr>
              <a:t>. “Determinants of customer satisfaction in fast food restaurants Peshawar Pakistan.”</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Studia</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Commercialia</a:t>
            </a:r>
            <a:r>
              <a:rPr lang="en-US" sz="2000" dirty="0">
                <a:solidFill>
                  <a:schemeClr val="accent4">
                    <a:lumMod val="75000"/>
                  </a:schemeClr>
                </a:solidFill>
                <a:latin typeface="Calibri" panose="020F0502020204030204" pitchFamily="34" charset="0"/>
                <a:cs typeface="Calibri" panose="020F0502020204030204" pitchFamily="34" charset="0"/>
              </a:rPr>
              <a:t> </a:t>
            </a:r>
            <a:r>
              <a:rPr lang="en-US" sz="2000" dirty="0" err="1">
                <a:solidFill>
                  <a:schemeClr val="accent4">
                    <a:lumMod val="75000"/>
                  </a:schemeClr>
                </a:solidFill>
                <a:latin typeface="Calibri" panose="020F0502020204030204" pitchFamily="34" charset="0"/>
                <a:cs typeface="Calibri" panose="020F0502020204030204" pitchFamily="34" charset="0"/>
              </a:rPr>
              <a:t>Bratislavensia</a:t>
            </a:r>
            <a:r>
              <a:rPr lang="en-US" sz="2000" dirty="0">
                <a:solidFill>
                  <a:schemeClr val="accent4">
                    <a:lumMod val="75000"/>
                  </a:schemeClr>
                </a:solidFill>
                <a:latin typeface="Calibri" panose="020F0502020204030204" pitchFamily="34" charset="0"/>
                <a:cs typeface="Calibri" panose="020F0502020204030204" pitchFamily="34" charset="0"/>
              </a:rPr>
              <a:t> 6 (21), 56.</a:t>
            </a:r>
          </a:p>
          <a:p>
            <a:pPr algn="just"/>
            <a:r>
              <a:rPr lang="en-US" sz="2000" dirty="0">
                <a:solidFill>
                  <a:schemeClr val="accent4">
                    <a:lumMod val="75000"/>
                  </a:schemeClr>
                </a:solidFill>
                <a:latin typeface="Calibri" panose="020F0502020204030204" pitchFamily="34" charset="0"/>
                <a:cs typeface="Calibri" panose="020F0502020204030204" pitchFamily="34" charset="0"/>
              </a:rPr>
              <a:t>4. BAYU ADHI TAMA (2015). </a:t>
            </a:r>
            <a:r>
              <a:rPr lang="en-US" sz="2000" i="1" dirty="0">
                <a:solidFill>
                  <a:schemeClr val="accent4">
                    <a:lumMod val="75000"/>
                  </a:schemeClr>
                </a:solidFill>
                <a:latin typeface="Calibri" panose="020F0502020204030204" pitchFamily="34" charset="0"/>
                <a:cs typeface="Calibri" panose="020F0502020204030204" pitchFamily="34" charset="0"/>
              </a:rPr>
              <a:t>“DATA MINING FOR PREDICTING CUSTOMER SATISFACTION IN FAST-FOOD RESTAURANT.” </a:t>
            </a:r>
            <a:r>
              <a:rPr lang="en-US" sz="2000" dirty="0">
                <a:solidFill>
                  <a:schemeClr val="accent4">
                    <a:lumMod val="75000"/>
                  </a:schemeClr>
                </a:solidFill>
                <a:latin typeface="Calibri" panose="020F0502020204030204" pitchFamily="34" charset="0"/>
                <a:cs typeface="Calibri" panose="020F0502020204030204" pitchFamily="34" charset="0"/>
              </a:rPr>
              <a:t>Journal of Theoretical and Applied Information Technology. Vol.75, No.1  </a:t>
            </a:r>
          </a:p>
          <a:p>
            <a:pPr algn="just"/>
            <a:r>
              <a:rPr lang="en-US" sz="2000" dirty="0">
                <a:solidFill>
                  <a:schemeClr val="accent4">
                    <a:lumMod val="75000"/>
                  </a:schemeClr>
                </a:solidFill>
                <a:latin typeface="Calibri" panose="020F0502020204030204" pitchFamily="34" charset="0"/>
                <a:cs typeface="Calibri" panose="020F0502020204030204" pitchFamily="34" charset="0"/>
              </a:rPr>
              <a:t>5. Ahmed, A. (2019). “</a:t>
            </a:r>
            <a:r>
              <a:rPr lang="en-US" sz="2000" i="1" dirty="0">
                <a:solidFill>
                  <a:schemeClr val="accent4">
                    <a:lumMod val="75000"/>
                  </a:schemeClr>
                </a:solidFill>
                <a:latin typeface="Calibri" panose="020F0502020204030204" pitchFamily="34" charset="0"/>
                <a:cs typeface="Calibri" panose="020F0502020204030204" pitchFamily="34" charset="0"/>
              </a:rPr>
              <a:t>Factors affecting Customer Retention in the Restaurant Industry, Moderating Role of Restaurant Location.” </a:t>
            </a:r>
            <a:r>
              <a:rPr lang="en-US" sz="2000" dirty="0">
                <a:solidFill>
                  <a:schemeClr val="accent4">
                    <a:lumMod val="75000"/>
                  </a:schemeClr>
                </a:solidFill>
                <a:latin typeface="Calibri" panose="020F0502020204030204" pitchFamily="34" charset="0"/>
                <a:cs typeface="Calibri" panose="020F0502020204030204" pitchFamily="34" charset="0"/>
              </a:rPr>
              <a:t>(IBTJBS), 15(2).     </a:t>
            </a:r>
          </a:p>
        </p:txBody>
      </p:sp>
    </p:spTree>
    <p:extLst>
      <p:ext uri="{BB962C8B-B14F-4D97-AF65-F5344CB8AC3E}">
        <p14:creationId xmlns:p14="http://schemas.microsoft.com/office/powerpoint/2010/main" val="95861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488" y="2087591"/>
            <a:ext cx="10058399" cy="1802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0"/>
                <a:solidFill>
                  <a:schemeClr val="tx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THANK YOU    </a:t>
            </a:r>
          </a:p>
          <a:p>
            <a:pPr algn="ctr"/>
            <a:r>
              <a:rPr lang="en-US" sz="4000" dirty="0">
                <a:ln w="0"/>
                <a:solidFill>
                  <a:schemeClr val="tx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       </a:t>
            </a:r>
          </a:p>
        </p:txBody>
      </p:sp>
      <p:sp>
        <p:nvSpPr>
          <p:cNvPr id="4" name="Rectangle 3"/>
          <p:cNvSpPr/>
          <p:nvPr/>
        </p:nvSpPr>
        <p:spPr>
          <a:xfrm>
            <a:off x="10441577" y="0"/>
            <a:ext cx="687977" cy="11669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14</a:t>
            </a:r>
          </a:p>
        </p:txBody>
      </p:sp>
      <p:cxnSp>
        <p:nvCxnSpPr>
          <p:cNvPr id="6" name="Straight Connector 5"/>
          <p:cNvCxnSpPr/>
          <p:nvPr/>
        </p:nvCxnSpPr>
        <p:spPr>
          <a:xfrm flipV="1">
            <a:off x="2544792" y="3260785"/>
            <a:ext cx="5917721" cy="690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52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4161" y="0"/>
            <a:ext cx="714102" cy="11041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2</a:t>
            </a:r>
          </a:p>
        </p:txBody>
      </p:sp>
      <p:sp>
        <p:nvSpPr>
          <p:cNvPr id="5" name="Rectangle 4"/>
          <p:cNvSpPr/>
          <p:nvPr/>
        </p:nvSpPr>
        <p:spPr>
          <a:xfrm>
            <a:off x="698740" y="940279"/>
            <a:ext cx="10783018" cy="53742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905775" y="1104182"/>
            <a:ext cx="3338422" cy="5779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Introduction</a:t>
            </a:r>
            <a:r>
              <a:rPr lang="en-US" sz="4000" dirty="0">
                <a:latin typeface="Calibri" panose="020F0502020204030204" pitchFamily="34" charset="0"/>
                <a:cs typeface="Calibri" panose="020F0502020204030204" pitchFamily="34" charset="0"/>
              </a:rPr>
              <a:t>      </a:t>
            </a:r>
          </a:p>
        </p:txBody>
      </p:sp>
      <p:sp>
        <p:nvSpPr>
          <p:cNvPr id="7" name="Rectangle 6"/>
          <p:cNvSpPr/>
          <p:nvPr/>
        </p:nvSpPr>
        <p:spPr>
          <a:xfrm>
            <a:off x="1199072" y="1104182"/>
            <a:ext cx="10049772" cy="4977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4">
                    <a:lumMod val="75000"/>
                  </a:schemeClr>
                </a:solidFill>
                <a:latin typeface="Calibri" panose="020F0502020204030204" pitchFamily="34" charset="0"/>
                <a:cs typeface="Calibri" panose="020F0502020204030204" pitchFamily="34" charset="0"/>
              </a:rPr>
              <a:t>Managing customer satisfaction has become a crucial issue in fast-food industry. </a:t>
            </a:r>
          </a:p>
          <a:p>
            <a:r>
              <a:rPr lang="en-US" sz="2000" dirty="0">
                <a:solidFill>
                  <a:schemeClr val="accent4">
                    <a:lumMod val="75000"/>
                  </a:schemeClr>
                </a:solidFill>
                <a:latin typeface="Calibri" panose="020F0502020204030204" pitchFamily="34" charset="0"/>
                <a:cs typeface="Calibri" panose="020F0502020204030204" pitchFamily="34" charset="0"/>
              </a:rPr>
              <a:t>This study aims at identifying determinant factor related to customer satisfaction in fast-food restaurant. </a:t>
            </a:r>
          </a:p>
          <a:p>
            <a:r>
              <a:rPr lang="en-US" sz="2000" dirty="0">
                <a:solidFill>
                  <a:schemeClr val="accent4">
                    <a:lumMod val="75000"/>
                  </a:schemeClr>
                </a:solidFill>
                <a:latin typeface="Calibri" panose="020F0502020204030204" pitchFamily="34" charset="0"/>
                <a:cs typeface="Calibri" panose="020F0502020204030204" pitchFamily="34" charset="0"/>
              </a:rPr>
              <a:t>Customer data can be analyzed by using data mining method with two classification techniques such as decision tree and neural network. </a:t>
            </a:r>
          </a:p>
          <a:p>
            <a:r>
              <a:rPr lang="en-US" sz="2000" dirty="0">
                <a:solidFill>
                  <a:schemeClr val="accent4">
                    <a:lumMod val="75000"/>
                  </a:schemeClr>
                </a:solidFill>
                <a:latin typeface="Calibri" panose="020F0502020204030204" pitchFamily="34" charset="0"/>
                <a:cs typeface="Calibri" panose="020F0502020204030204" pitchFamily="34" charset="0"/>
              </a:rPr>
              <a:t>Classification models can be developed using decision tree and neural network to determine underlying attributes of customer satisfaction.</a:t>
            </a:r>
          </a:p>
          <a:p>
            <a:r>
              <a:rPr lang="en-US" sz="2000" dirty="0">
                <a:solidFill>
                  <a:schemeClr val="accent4">
                    <a:lumMod val="75000"/>
                  </a:schemeClr>
                </a:solidFill>
                <a:latin typeface="Calibri" panose="020F0502020204030204" pitchFamily="34" charset="0"/>
                <a:cs typeface="Calibri" panose="020F0502020204030204" pitchFamily="34" charset="0"/>
              </a:rPr>
              <a:t>Generated rules are beneficial for managerial and practical implementation in fast-food industry.  </a:t>
            </a:r>
          </a:p>
        </p:txBody>
      </p:sp>
    </p:spTree>
    <p:extLst>
      <p:ext uri="{BB962C8B-B14F-4D97-AF65-F5344CB8AC3E}">
        <p14:creationId xmlns:p14="http://schemas.microsoft.com/office/powerpoint/2010/main" val="29109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996" y="1078303"/>
            <a:ext cx="10714007" cy="51154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p:cNvSpPr/>
          <p:nvPr/>
        </p:nvSpPr>
        <p:spPr>
          <a:xfrm>
            <a:off x="842678" y="1410418"/>
            <a:ext cx="3183148" cy="500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Motivation </a:t>
            </a:r>
          </a:p>
        </p:txBody>
      </p:sp>
      <p:sp>
        <p:nvSpPr>
          <p:cNvPr id="5" name="Rectangle 4"/>
          <p:cNvSpPr/>
          <p:nvPr/>
        </p:nvSpPr>
        <p:spPr>
          <a:xfrm>
            <a:off x="10424161" y="0"/>
            <a:ext cx="703914" cy="1078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3</a:t>
            </a:r>
          </a:p>
        </p:txBody>
      </p:sp>
      <p:sp>
        <p:nvSpPr>
          <p:cNvPr id="6" name="Rectangle 5"/>
          <p:cNvSpPr/>
          <p:nvPr/>
        </p:nvSpPr>
        <p:spPr>
          <a:xfrm>
            <a:off x="1227908" y="2333898"/>
            <a:ext cx="9900167" cy="16981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4">
                    <a:lumMod val="75000"/>
                  </a:schemeClr>
                </a:solidFill>
                <a:latin typeface="Calibri" panose="020F0502020204030204" pitchFamily="34" charset="0"/>
                <a:cs typeface="Calibri" panose="020F0502020204030204" pitchFamily="34" charset="0"/>
              </a:rPr>
              <a:t>This research can allow the owners to know which factor leads to customers satisfaction that they can make crucial decisions for their restaurant.  </a:t>
            </a:r>
          </a:p>
          <a:p>
            <a:r>
              <a:rPr lang="en-US" sz="2000" dirty="0">
                <a:solidFill>
                  <a:schemeClr val="accent4">
                    <a:lumMod val="75000"/>
                  </a:schemeClr>
                </a:solidFill>
                <a:latin typeface="Calibri" panose="020F0502020204030204" pitchFamily="34" charset="0"/>
                <a:cs typeface="Calibri" panose="020F0502020204030204" pitchFamily="34" charset="0"/>
              </a:rPr>
              <a:t> </a:t>
            </a:r>
          </a:p>
          <a:p>
            <a:endParaRPr lang="en-US" dirty="0">
              <a:solidFill>
                <a:schemeClr val="accent4">
                  <a:lumMod val="75000"/>
                </a:schemeClr>
              </a:solidFill>
              <a:latin typeface="Calibri" panose="020F0502020204030204" pitchFamily="34" charset="0"/>
              <a:cs typeface="Calibri" panose="020F0502020204030204" pitchFamily="34" charset="0"/>
            </a:endParaRPr>
          </a:p>
          <a:p>
            <a:r>
              <a:rPr lang="en-US" dirty="0">
                <a:solidFill>
                  <a:schemeClr val="accent4">
                    <a:lumMod val="75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94752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223" y="923026"/>
            <a:ext cx="10946920" cy="540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Rectangle 2"/>
          <p:cNvSpPr/>
          <p:nvPr/>
        </p:nvSpPr>
        <p:spPr>
          <a:xfrm>
            <a:off x="1017424" y="1233577"/>
            <a:ext cx="3071004" cy="776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Objectives</a:t>
            </a:r>
          </a:p>
        </p:txBody>
      </p:sp>
      <p:sp>
        <p:nvSpPr>
          <p:cNvPr id="4" name="Rectangle 3"/>
          <p:cNvSpPr/>
          <p:nvPr/>
        </p:nvSpPr>
        <p:spPr>
          <a:xfrm>
            <a:off x="10432869" y="0"/>
            <a:ext cx="687977" cy="9230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4</a:t>
            </a:r>
          </a:p>
        </p:txBody>
      </p:sp>
      <p:sp>
        <p:nvSpPr>
          <p:cNvPr id="5" name="Rectangle 4"/>
          <p:cNvSpPr/>
          <p:nvPr/>
        </p:nvSpPr>
        <p:spPr>
          <a:xfrm>
            <a:off x="1492370" y="2320506"/>
            <a:ext cx="9376913" cy="32090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000" dirty="0">
                <a:solidFill>
                  <a:schemeClr val="accent4">
                    <a:lumMod val="75000"/>
                  </a:schemeClr>
                </a:solidFill>
                <a:latin typeface="Calibri" panose="020F0502020204030204" pitchFamily="34" charset="0"/>
                <a:cs typeface="Calibri" panose="020F0502020204030204" pitchFamily="34" charset="0"/>
              </a:rPr>
              <a:t>To identify the customers’ satisfaction in the fast food restaurant.</a:t>
            </a:r>
          </a:p>
          <a:p>
            <a:pPr marL="342900" indent="-342900">
              <a:buFont typeface="Wingdings" panose="05000000000000000000" pitchFamily="2" charset="2"/>
              <a:buChar char="v"/>
            </a:pPr>
            <a:endParaRPr lang="en-US" sz="2000" dirty="0">
              <a:solidFill>
                <a:schemeClr val="accent4">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a:solidFill>
                  <a:schemeClr val="accent4">
                    <a:lumMod val="75000"/>
                  </a:schemeClr>
                </a:solidFill>
                <a:latin typeface="Calibri" panose="020F0502020204030204" pitchFamily="34" charset="0"/>
                <a:cs typeface="Calibri" panose="020F0502020204030204" pitchFamily="34" charset="0"/>
              </a:rPr>
              <a:t>The core objectives of this research is to discover what factors make customers satisfied.</a:t>
            </a:r>
          </a:p>
          <a:p>
            <a:pPr marL="342900" indent="-342900">
              <a:buFont typeface="Wingdings" panose="05000000000000000000" pitchFamily="2" charset="2"/>
              <a:buChar char="v"/>
            </a:pPr>
            <a:endParaRPr lang="en-US" sz="2000" dirty="0">
              <a:solidFill>
                <a:schemeClr val="accent4">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a:solidFill>
                  <a:schemeClr val="accent4">
                    <a:lumMod val="75000"/>
                  </a:schemeClr>
                </a:solidFill>
                <a:latin typeface="Calibri" panose="020F0502020204030204" pitchFamily="34" charset="0"/>
                <a:cs typeface="Calibri" panose="020F0502020204030204" pitchFamily="34" charset="0"/>
              </a:rPr>
              <a:t>To explore and to examine the utilization of information-based marketing strategy by extracting useful data using DT and NN. </a:t>
            </a:r>
          </a:p>
          <a:p>
            <a:endParaRPr lang="en-US" sz="2000" dirty="0">
              <a:solidFill>
                <a:schemeClr val="accent4">
                  <a:lumMod val="75000"/>
                </a:schemeClr>
              </a:solidFill>
              <a:latin typeface="Calibri" panose="020F0502020204030204" pitchFamily="34" charset="0"/>
              <a:cs typeface="Calibri" panose="020F0502020204030204" pitchFamily="34" charset="0"/>
            </a:endParaRPr>
          </a:p>
          <a:p>
            <a:endParaRPr lang="en-US" sz="2000" dirty="0">
              <a:solidFill>
                <a:schemeClr val="accent4">
                  <a:lumMod val="75000"/>
                </a:schemeClr>
              </a:solidFill>
              <a:latin typeface="Calibri" panose="020F0502020204030204" pitchFamily="34" charset="0"/>
              <a:cs typeface="Calibri" panose="020F0502020204030204" pitchFamily="34" charset="0"/>
            </a:endParaRPr>
          </a:p>
          <a:p>
            <a:endParaRPr lang="en-US" sz="2000" dirty="0">
              <a:solidFill>
                <a:schemeClr val="accent4">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069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064" y="982565"/>
            <a:ext cx="10668000" cy="52802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study aims at identifying determinant factor related to customer satisfaction n in fast restaurant. Customer data are analyzed by using data mining method with t  o techniques such as decision tree and neural network.        </a:t>
            </a:r>
          </a:p>
        </p:txBody>
      </p:sp>
      <p:sp>
        <p:nvSpPr>
          <p:cNvPr id="3" name="Rectangle 2"/>
          <p:cNvSpPr/>
          <p:nvPr/>
        </p:nvSpPr>
        <p:spPr>
          <a:xfrm>
            <a:off x="1052506" y="1423051"/>
            <a:ext cx="4252822" cy="4054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Literature Review</a:t>
            </a:r>
          </a:p>
        </p:txBody>
      </p:sp>
      <p:sp>
        <p:nvSpPr>
          <p:cNvPr id="4" name="Rectangle 3"/>
          <p:cNvSpPr/>
          <p:nvPr/>
        </p:nvSpPr>
        <p:spPr>
          <a:xfrm>
            <a:off x="10432870" y="0"/>
            <a:ext cx="696684" cy="982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5</a:t>
            </a:r>
          </a:p>
        </p:txBody>
      </p:sp>
      <p:sp>
        <p:nvSpPr>
          <p:cNvPr id="6" name="Rectangle 5"/>
          <p:cNvSpPr/>
          <p:nvPr/>
        </p:nvSpPr>
        <p:spPr>
          <a:xfrm>
            <a:off x="1362635" y="1828494"/>
            <a:ext cx="9697252" cy="4046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4">
                    <a:lumMod val="75000"/>
                  </a:schemeClr>
                </a:solidFill>
                <a:latin typeface="Calibri" panose="020F0502020204030204" pitchFamily="34" charset="0"/>
                <a:cs typeface="Calibri" panose="020F0502020204030204" pitchFamily="34" charset="0"/>
              </a:rPr>
              <a:t>The research is to examine the predictors of customer satisfaction in restaurant sector in the context of </a:t>
            </a:r>
            <a:r>
              <a:rPr lang="en-US" sz="2000" dirty="0" err="1">
                <a:solidFill>
                  <a:schemeClr val="accent4">
                    <a:lumMod val="75000"/>
                  </a:schemeClr>
                </a:solidFill>
                <a:latin typeface="Calibri" panose="020F0502020204030204" pitchFamily="34" charset="0"/>
                <a:cs typeface="Calibri" panose="020F0502020204030204" pitchFamily="34" charset="0"/>
              </a:rPr>
              <a:t>kishoreganj</a:t>
            </a:r>
            <a:r>
              <a:rPr lang="en-US" sz="2000" dirty="0">
                <a:solidFill>
                  <a:schemeClr val="accent4">
                    <a:lumMod val="75000"/>
                  </a:schemeClr>
                </a:solidFill>
                <a:latin typeface="Calibri" panose="020F0502020204030204" pitchFamily="34" charset="0"/>
                <a:cs typeface="Calibri" panose="020F0502020204030204" pitchFamily="34" charset="0"/>
              </a:rPr>
              <a:t>, Bangladesh.</a:t>
            </a:r>
          </a:p>
          <a:p>
            <a:r>
              <a:rPr lang="en-US" sz="2000" dirty="0">
                <a:solidFill>
                  <a:schemeClr val="accent4">
                    <a:lumMod val="75000"/>
                  </a:schemeClr>
                </a:solidFill>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v"/>
            </a:pPr>
            <a:r>
              <a:rPr lang="en-US" sz="2000" dirty="0">
                <a:solidFill>
                  <a:schemeClr val="accent4">
                    <a:lumMod val="75000"/>
                  </a:schemeClr>
                </a:solidFill>
                <a:latin typeface="Calibri" panose="020F0502020204030204" pitchFamily="34" charset="0"/>
                <a:cs typeface="Calibri" panose="020F0502020204030204" pitchFamily="34" charset="0"/>
              </a:rPr>
              <a:t>Tools: Used Linear Regression method, statistical software SPSS, MS Excel and frequency distribution table.</a:t>
            </a:r>
          </a:p>
          <a:p>
            <a:pPr marL="285750" indent="-285750">
              <a:buFont typeface="Wingdings" panose="05000000000000000000" pitchFamily="2" charset="2"/>
              <a:buChar char="v"/>
            </a:pPr>
            <a:r>
              <a:rPr lang="en-US" sz="2000" dirty="0">
                <a:solidFill>
                  <a:schemeClr val="accent4">
                    <a:lumMod val="75000"/>
                  </a:schemeClr>
                </a:solidFill>
                <a:latin typeface="Calibri" panose="020F0502020204030204" pitchFamily="34" charset="0"/>
                <a:cs typeface="Calibri" panose="020F0502020204030204" pitchFamily="34" charset="0"/>
              </a:rPr>
              <a:t>Limitations: It is limited to small sample size and is not conclusive research in nature. The study conducted survey over online, denoting the customers might not have real-time experience at fast food restaurants while fulfilling the questionnaires. </a:t>
            </a:r>
          </a:p>
          <a:p>
            <a:r>
              <a:rPr lang="en-US" sz="2000" dirty="0">
                <a:solidFill>
                  <a:schemeClr val="accent4">
                    <a:lumMod val="75000"/>
                  </a:schemeClr>
                </a:solidFill>
                <a:latin typeface="Calibri" panose="020F0502020204030204" pitchFamily="34" charset="0"/>
                <a:cs typeface="Calibri" panose="020F0502020204030204" pitchFamily="34" charset="0"/>
              </a:rPr>
              <a:t>     Finally, this research is conducted only in perspective of Kishoreganj.  [Ref-1]</a:t>
            </a:r>
          </a:p>
          <a:p>
            <a:endParaRPr lang="en-US" sz="1400" dirty="0">
              <a:solidFill>
                <a:schemeClr val="accent4">
                  <a:lumMod val="75000"/>
                </a:schemeClr>
              </a:solidFill>
              <a:latin typeface="Calibri" panose="020F0502020204030204" pitchFamily="34" charset="0"/>
              <a:cs typeface="Calibri" panose="020F0502020204030204" pitchFamily="34" charset="0"/>
            </a:endParaRPr>
          </a:p>
          <a:p>
            <a:r>
              <a:rPr lang="en-US" sz="1100" dirty="0">
                <a:solidFill>
                  <a:schemeClr val="accent4">
                    <a:lumMod val="75000"/>
                  </a:schemeClr>
                </a:solidFill>
              </a:rPr>
              <a:t>  </a:t>
            </a:r>
          </a:p>
          <a:p>
            <a:endParaRPr lang="en-US" sz="1100" dirty="0">
              <a:solidFill>
                <a:schemeClr val="accent4">
                  <a:lumMod val="75000"/>
                </a:schemeClr>
              </a:solidFill>
            </a:endParaRPr>
          </a:p>
        </p:txBody>
      </p:sp>
    </p:spTree>
    <p:extLst>
      <p:ext uri="{BB962C8B-B14F-4D97-AF65-F5344CB8AC3E}">
        <p14:creationId xmlns:p14="http://schemas.microsoft.com/office/powerpoint/2010/main" val="197048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0183C0-1806-FF37-6E02-B4297BE4B876}"/>
              </a:ext>
            </a:extLst>
          </p:cNvPr>
          <p:cNvSpPr/>
          <p:nvPr/>
        </p:nvSpPr>
        <p:spPr>
          <a:xfrm>
            <a:off x="849086" y="1088571"/>
            <a:ext cx="10493828" cy="50335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F62B377-DF69-318B-46E3-D7A37B90E0E9}"/>
              </a:ext>
            </a:extLst>
          </p:cNvPr>
          <p:cNvSpPr/>
          <p:nvPr/>
        </p:nvSpPr>
        <p:spPr>
          <a:xfrm>
            <a:off x="10389326" y="0"/>
            <a:ext cx="757646" cy="10885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6</a:t>
            </a:r>
          </a:p>
        </p:txBody>
      </p:sp>
      <p:sp>
        <p:nvSpPr>
          <p:cNvPr id="4" name="Rectangle 3">
            <a:extLst>
              <a:ext uri="{FF2B5EF4-FFF2-40B4-BE49-F238E27FC236}">
                <a16:creationId xmlns:a16="http://schemas.microsoft.com/office/drawing/2014/main" id="{24EDC929-0FA9-ABB9-A77D-CFE23742BAB9}"/>
              </a:ext>
            </a:extLst>
          </p:cNvPr>
          <p:cNvSpPr/>
          <p:nvPr/>
        </p:nvSpPr>
        <p:spPr>
          <a:xfrm>
            <a:off x="957942" y="1201783"/>
            <a:ext cx="4197531" cy="6879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Literature Review</a:t>
            </a:r>
          </a:p>
        </p:txBody>
      </p:sp>
      <p:sp>
        <p:nvSpPr>
          <p:cNvPr id="5" name="Rectangle 4">
            <a:extLst>
              <a:ext uri="{FF2B5EF4-FFF2-40B4-BE49-F238E27FC236}">
                <a16:creationId xmlns:a16="http://schemas.microsoft.com/office/drawing/2014/main" id="{0B63E779-8386-A154-C606-093A8714DD22}"/>
              </a:ext>
            </a:extLst>
          </p:cNvPr>
          <p:cNvSpPr/>
          <p:nvPr/>
        </p:nvSpPr>
        <p:spPr>
          <a:xfrm>
            <a:off x="1184367" y="2081349"/>
            <a:ext cx="9823268" cy="22816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6AAC90">
                    <a:lumMod val="75000"/>
                  </a:srgbClr>
                </a:solidFill>
                <a:effectLst/>
                <a:uLnTx/>
                <a:uFillTx/>
                <a:latin typeface="Calibri" panose="020F0502020204030204" pitchFamily="34" charset="0"/>
                <a:ea typeface="+mn-ea"/>
                <a:cs typeface="Calibri" panose="020F0502020204030204" pitchFamily="34" charset="0"/>
              </a:rPr>
              <a:t>Analysis of customer satisfaction with fast food restaurants at one of the fast food restaurants, namely KFC in the city of Medan, Indonesia.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6AAC90">
                    <a:lumMod val="75000"/>
                  </a:srgbClr>
                </a:solidFill>
                <a:effectLst/>
                <a:uLnTx/>
                <a:uFillTx/>
                <a:latin typeface="Calibri" panose="020F0502020204030204" pitchFamily="34" charset="0"/>
                <a:ea typeface="+mn-ea"/>
                <a:cs typeface="Calibri" panose="020F0502020204030204" pitchFamily="34" charset="0"/>
              </a:rPr>
              <a: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6AAC90">
                    <a:lumMod val="75000"/>
                  </a:srgbClr>
                </a:solidFill>
                <a:effectLst/>
                <a:uLnTx/>
                <a:uFillTx/>
                <a:latin typeface="Calibri" panose="020F0502020204030204" pitchFamily="34" charset="0"/>
                <a:ea typeface="+mn-ea"/>
                <a:cs typeface="Calibri" panose="020F0502020204030204" pitchFamily="34" charset="0"/>
              </a:rPr>
              <a:t>Tools: C4.5 algorithm (data mining algorithm)</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6AAC90">
                    <a:lumMod val="75000"/>
                  </a:srgbClr>
                </a:solidFill>
                <a:effectLst/>
                <a:uLnTx/>
                <a:uFillTx/>
                <a:latin typeface="Calibri" panose="020F0502020204030204" pitchFamily="34" charset="0"/>
                <a:ea typeface="+mn-ea"/>
                <a:cs typeface="Calibri" panose="020F0502020204030204" pitchFamily="34" charset="0"/>
              </a:rPr>
              <a:t>Limitation: Conducted only in perspective of Medan.  Conducted only based on KFC restaurant.  [Ref-2]</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6AAC90">
                  <a:lumMod val="75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72752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763A7C-C294-9B1E-CCE9-E1E8C81DB83A}"/>
              </a:ext>
            </a:extLst>
          </p:cNvPr>
          <p:cNvSpPr/>
          <p:nvPr/>
        </p:nvSpPr>
        <p:spPr>
          <a:xfrm>
            <a:off x="748938" y="1001487"/>
            <a:ext cx="10598332" cy="52425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B412A89-96DE-3B1B-00C6-28C063DA3F20}"/>
              </a:ext>
            </a:extLst>
          </p:cNvPr>
          <p:cNvSpPr/>
          <p:nvPr/>
        </p:nvSpPr>
        <p:spPr>
          <a:xfrm>
            <a:off x="844731" y="1140823"/>
            <a:ext cx="4180115" cy="8186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6AAC90">
                    <a:lumMod val="75000"/>
                  </a:srgbClr>
                </a:solidFill>
                <a:effectLst/>
                <a:uLnTx/>
                <a:uFillTx/>
                <a:latin typeface="Calibri" panose="020F0502020204030204" pitchFamily="34" charset="0"/>
                <a:ea typeface="+mn-ea"/>
                <a:cs typeface="Calibri" panose="020F0502020204030204" pitchFamily="34" charset="0"/>
              </a:rPr>
              <a:t>Literature Review</a:t>
            </a:r>
          </a:p>
        </p:txBody>
      </p:sp>
      <p:sp>
        <p:nvSpPr>
          <p:cNvPr id="4" name="Rectangle 3">
            <a:extLst>
              <a:ext uri="{FF2B5EF4-FFF2-40B4-BE49-F238E27FC236}">
                <a16:creationId xmlns:a16="http://schemas.microsoft.com/office/drawing/2014/main" id="{9B14481E-8720-2D5E-3685-CC8726909234}"/>
              </a:ext>
            </a:extLst>
          </p:cNvPr>
          <p:cNvSpPr/>
          <p:nvPr/>
        </p:nvSpPr>
        <p:spPr>
          <a:xfrm>
            <a:off x="10432869" y="1"/>
            <a:ext cx="705394" cy="10014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7</a:t>
            </a:r>
          </a:p>
        </p:txBody>
      </p:sp>
      <p:sp>
        <p:nvSpPr>
          <p:cNvPr id="5" name="Rectangle 4">
            <a:extLst>
              <a:ext uri="{FF2B5EF4-FFF2-40B4-BE49-F238E27FC236}">
                <a16:creationId xmlns:a16="http://schemas.microsoft.com/office/drawing/2014/main" id="{E4B4576A-787A-4DB8-5E16-01258110078E}"/>
              </a:ext>
            </a:extLst>
          </p:cNvPr>
          <p:cNvSpPr/>
          <p:nvPr/>
        </p:nvSpPr>
        <p:spPr>
          <a:xfrm>
            <a:off x="1097281" y="1828800"/>
            <a:ext cx="9831976" cy="43368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4">
                    <a:lumMod val="75000"/>
                  </a:schemeClr>
                </a:solidFill>
                <a:latin typeface="Calibri" panose="020F0502020204030204" pitchFamily="34" charset="0"/>
                <a:cs typeface="Calibri" panose="020F0502020204030204" pitchFamily="34" charset="0"/>
              </a:rPr>
              <a:t>This research is focused to find what are the key success factors for fast food industry in region of Pakistan. </a:t>
            </a:r>
          </a:p>
          <a:p>
            <a:endParaRPr lang="en-US" sz="2000" dirty="0">
              <a:solidFill>
                <a:schemeClr val="accent4">
                  <a:lumMod val="75000"/>
                </a:schemeClr>
              </a:solidFill>
              <a:latin typeface="Calibri" panose="020F0502020204030204" pitchFamily="34" charset="0"/>
              <a:cs typeface="Calibri" panose="020F0502020204030204" pitchFamily="34" charset="0"/>
            </a:endParaRPr>
          </a:p>
          <a:p>
            <a:r>
              <a:rPr lang="en-US" sz="2000" dirty="0">
                <a:solidFill>
                  <a:schemeClr val="accent4">
                    <a:lumMod val="75000"/>
                  </a:schemeClr>
                </a:solidFill>
                <a:latin typeface="Calibri" panose="020F0502020204030204" pitchFamily="34" charset="0"/>
                <a:cs typeface="Calibri" panose="020F0502020204030204" pitchFamily="34" charset="0"/>
              </a:rPr>
              <a:t>❖ Tools: Theoretical Frame work, multiple linear regressions, ANOVA, Regression Co-efficient. </a:t>
            </a:r>
          </a:p>
          <a:p>
            <a:r>
              <a:rPr lang="en-US" sz="2000" dirty="0">
                <a:solidFill>
                  <a:schemeClr val="accent4">
                    <a:lumMod val="75000"/>
                  </a:schemeClr>
                </a:solidFill>
                <a:latin typeface="Calibri" panose="020F0502020204030204" pitchFamily="34" charset="0"/>
                <a:cs typeface="Calibri" panose="020F0502020204030204" pitchFamily="34" charset="0"/>
              </a:rPr>
              <a:t>❖ Limitations: The research is not based on full area of Pakistan; some customers can give the wrong data in that case the output will be different. </a:t>
            </a:r>
          </a:p>
          <a:p>
            <a:r>
              <a:rPr lang="en-US" sz="2000" dirty="0">
                <a:solidFill>
                  <a:schemeClr val="accent4">
                    <a:lumMod val="75000"/>
                  </a:schemeClr>
                </a:solidFill>
                <a:latin typeface="Calibri" panose="020F0502020204030204" pitchFamily="34" charset="0"/>
                <a:cs typeface="Calibri" panose="020F0502020204030204" pitchFamily="34" charset="0"/>
              </a:rPr>
              <a:t>❖ Result: 1st table shows Promotion, Service quality, Customer expectations, Brand, Physical Environment, Price, and Taste of the product factors are responsible for satisfying customers. 2nd table shows comparative figures of the satisfaction and the factors causing satisfaction in the purchase of fast food. 3rd table shows positive values and sub factors are significant and it is concluded that the entire list of hypotheses is endorsed. [Ref-3]</a:t>
            </a:r>
          </a:p>
        </p:txBody>
      </p:sp>
    </p:spTree>
    <p:extLst>
      <p:ext uri="{BB962C8B-B14F-4D97-AF65-F5344CB8AC3E}">
        <p14:creationId xmlns:p14="http://schemas.microsoft.com/office/powerpoint/2010/main" val="377927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278" y="966651"/>
            <a:ext cx="10494076" cy="51844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Rectangle 2"/>
          <p:cNvSpPr/>
          <p:nvPr/>
        </p:nvSpPr>
        <p:spPr>
          <a:xfrm>
            <a:off x="10441577" y="0"/>
            <a:ext cx="705394" cy="10351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8</a:t>
            </a:r>
          </a:p>
        </p:txBody>
      </p:sp>
      <p:sp>
        <p:nvSpPr>
          <p:cNvPr id="4" name="Rectangle 3"/>
          <p:cNvSpPr/>
          <p:nvPr/>
        </p:nvSpPr>
        <p:spPr>
          <a:xfrm>
            <a:off x="1129322" y="1217969"/>
            <a:ext cx="3743864" cy="610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75000"/>
                  </a:schemeClr>
                </a:solidFill>
                <a:latin typeface="Calibri" panose="020F0502020204030204" pitchFamily="34" charset="0"/>
                <a:cs typeface="Calibri" panose="020F0502020204030204" pitchFamily="34" charset="0"/>
              </a:rPr>
              <a:t>Dataset Analysis</a:t>
            </a:r>
          </a:p>
        </p:txBody>
      </p:sp>
      <p:sp>
        <p:nvSpPr>
          <p:cNvPr id="5" name="Rectangle 4"/>
          <p:cNvSpPr/>
          <p:nvPr/>
        </p:nvSpPr>
        <p:spPr>
          <a:xfrm>
            <a:off x="1380226" y="966651"/>
            <a:ext cx="9920377" cy="510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accent4">
                  <a:lumMod val="75000"/>
                </a:schemeClr>
              </a:solidFill>
              <a:latin typeface="Calibri" panose="020F0502020204030204" pitchFamily="34" charset="0"/>
              <a:cs typeface="Calibri" panose="020F0502020204030204" pitchFamily="34" charset="0"/>
            </a:endParaRPr>
          </a:p>
          <a:p>
            <a:r>
              <a:rPr lang="en-US" sz="2000" dirty="0">
                <a:solidFill>
                  <a:schemeClr val="accent4">
                    <a:lumMod val="75000"/>
                  </a:schemeClr>
                </a:solidFill>
                <a:latin typeface="Calibri" panose="020F0502020204030204" pitchFamily="34" charset="0"/>
                <a:cs typeface="Calibri" panose="020F0502020204030204" pitchFamily="34" charset="0"/>
              </a:rPr>
              <a:t>Demographic item:</a:t>
            </a:r>
          </a:p>
          <a:p>
            <a:endParaRPr lang="en-US" sz="2000" dirty="0">
              <a:solidFill>
                <a:schemeClr val="accent4">
                  <a:lumMod val="75000"/>
                </a:schemeClr>
              </a:solidFill>
              <a:latin typeface="Calibri" panose="020F0502020204030204" pitchFamily="34" charset="0"/>
              <a:cs typeface="Calibri" panose="020F0502020204030204" pitchFamily="34" charset="0"/>
            </a:endParaRPr>
          </a:p>
          <a:p>
            <a:r>
              <a:rPr lang="en-US" sz="2000" dirty="0">
                <a:solidFill>
                  <a:schemeClr val="accent4">
                    <a:lumMod val="75000"/>
                  </a:schemeClr>
                </a:solidFill>
                <a:latin typeface="Calibri" panose="020F0502020204030204" pitchFamily="34" charset="0"/>
                <a:cs typeface="Calibri" panose="020F0502020204030204" pitchFamily="34" charset="0"/>
              </a:rPr>
              <a:t>    ❖ Name</a:t>
            </a:r>
          </a:p>
          <a:p>
            <a:r>
              <a:rPr lang="en-US" sz="2000" dirty="0">
                <a:solidFill>
                  <a:schemeClr val="accent4">
                    <a:lumMod val="75000"/>
                  </a:schemeClr>
                </a:solidFill>
                <a:latin typeface="Calibri" panose="020F0502020204030204" pitchFamily="34" charset="0"/>
                <a:cs typeface="Calibri" panose="020F0502020204030204" pitchFamily="34" charset="0"/>
              </a:rPr>
              <a:t>    ❖ Email</a:t>
            </a:r>
          </a:p>
          <a:p>
            <a:r>
              <a:rPr lang="en-US" sz="2000" dirty="0">
                <a:solidFill>
                  <a:schemeClr val="accent4">
                    <a:lumMod val="75000"/>
                  </a:schemeClr>
                </a:solidFill>
                <a:latin typeface="Calibri" panose="020F0502020204030204" pitchFamily="34" charset="0"/>
                <a:cs typeface="Calibri" panose="020F0502020204030204" pitchFamily="34" charset="0"/>
              </a:rPr>
              <a:t>    ❖ Gender (Male, Female, others)</a:t>
            </a:r>
          </a:p>
          <a:p>
            <a:r>
              <a:rPr lang="en-US" sz="2000" dirty="0">
                <a:solidFill>
                  <a:schemeClr val="accent4">
                    <a:lumMod val="75000"/>
                  </a:schemeClr>
                </a:solidFill>
                <a:latin typeface="Calibri" panose="020F0502020204030204" pitchFamily="34" charset="0"/>
                <a:cs typeface="Calibri" panose="020F0502020204030204" pitchFamily="34" charset="0"/>
              </a:rPr>
              <a:t>    ❖ Age (from 10-17, 18-26, 26-40 and above 40)</a:t>
            </a:r>
          </a:p>
          <a:p>
            <a:r>
              <a:rPr lang="en-US" sz="2000" dirty="0">
                <a:solidFill>
                  <a:schemeClr val="accent4">
                    <a:lumMod val="75000"/>
                  </a:schemeClr>
                </a:solidFill>
                <a:latin typeface="Calibri" panose="020F0502020204030204" pitchFamily="34" charset="0"/>
                <a:cs typeface="Calibri" panose="020F0502020204030204" pitchFamily="34" charset="0"/>
              </a:rPr>
              <a:t>    ❖ Monthly Income (Below 10k, 10-25k, 25k-40k, above 40k)</a:t>
            </a:r>
          </a:p>
          <a:p>
            <a:r>
              <a:rPr lang="en-US" sz="2000" dirty="0">
                <a:solidFill>
                  <a:schemeClr val="accent4">
                    <a:lumMod val="75000"/>
                  </a:schemeClr>
                </a:solidFill>
                <a:latin typeface="Calibri" panose="020F0502020204030204" pitchFamily="34" charset="0"/>
                <a:cs typeface="Calibri" panose="020F0502020204030204" pitchFamily="34" charset="0"/>
              </a:rPr>
              <a:t>    ❖ Occupation (Students, job-holders, others)</a:t>
            </a:r>
          </a:p>
          <a:p>
            <a:r>
              <a:rPr lang="en-US" sz="2000" dirty="0">
                <a:solidFill>
                  <a:schemeClr val="accent4">
                    <a:lumMod val="75000"/>
                  </a:schemeClr>
                </a:solidFill>
                <a:latin typeface="Calibri" panose="020F0502020204030204" pitchFamily="34" charset="0"/>
                <a:cs typeface="Calibri" panose="020F0502020204030204" pitchFamily="34" charset="0"/>
              </a:rPr>
              <a:t>    ❖ No. of items order per month</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669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BEE-6C53-C88F-A145-38D8D7998772}"/>
              </a:ext>
            </a:extLst>
          </p:cNvPr>
          <p:cNvSpPr>
            <a:spLocks noGrp="1"/>
          </p:cNvSpPr>
          <p:nvPr>
            <p:ph type="title"/>
          </p:nvPr>
        </p:nvSpPr>
        <p:spPr>
          <a:xfrm>
            <a:off x="896982" y="975360"/>
            <a:ext cx="10467703" cy="5338354"/>
          </a:xfrm>
          <a:solidFill>
            <a:schemeClr val="tx1"/>
          </a:solidFill>
          <a:ln>
            <a:solidFill>
              <a:schemeClr val="tx1"/>
            </a:solidFill>
          </a:ln>
        </p:spPr>
        <p:txBody>
          <a:bodyPr/>
          <a:lstStyle/>
          <a:p>
            <a:r>
              <a:rPr lang="en-US" dirty="0"/>
              <a:t>  </a:t>
            </a:r>
            <a:r>
              <a:rPr lang="en-US" dirty="0">
                <a:solidFill>
                  <a:schemeClr val="accent4">
                    <a:lumMod val="75000"/>
                  </a:schemeClr>
                </a:solidFill>
                <a:latin typeface="Calibri" panose="020F0502020204030204" pitchFamily="34" charset="0"/>
                <a:cs typeface="Calibri" panose="020F0502020204030204" pitchFamily="34" charset="0"/>
              </a:rPr>
              <a:t>Dataset Analysis</a:t>
            </a:r>
            <a:br>
              <a:rPr lang="en-US" dirty="0">
                <a:solidFill>
                  <a:schemeClr val="accent4">
                    <a:lumMod val="75000"/>
                  </a:schemeClr>
                </a:solidFill>
                <a:latin typeface="Calibri" panose="020F0502020204030204" pitchFamily="34" charset="0"/>
                <a:cs typeface="Calibri" panose="020F0502020204030204" pitchFamily="34" charset="0"/>
              </a:rPr>
            </a:br>
            <a:endParaRPr lang="en-US" dirty="0">
              <a:solidFill>
                <a:schemeClr val="accent4">
                  <a:lumMod val="75000"/>
                </a:schemeClr>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5D9A3174-2E1C-EF6C-7C39-D9ADA4E7DB1F}"/>
              </a:ext>
            </a:extLst>
          </p:cNvPr>
          <p:cNvSpPr/>
          <p:nvPr/>
        </p:nvSpPr>
        <p:spPr>
          <a:xfrm>
            <a:off x="1262743" y="1767840"/>
            <a:ext cx="9849394" cy="2743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4">
                    <a:lumMod val="75000"/>
                  </a:schemeClr>
                </a:solidFill>
                <a:latin typeface="Calibri" panose="020F0502020204030204" pitchFamily="34" charset="0"/>
                <a:cs typeface="Calibri" panose="020F0502020204030204" pitchFamily="34" charset="0"/>
              </a:rPr>
              <a:t>Variables:</a:t>
            </a:r>
          </a:p>
          <a:p>
            <a:endParaRPr lang="en-US" sz="2000" dirty="0">
              <a:solidFill>
                <a:schemeClr val="accent4">
                  <a:lumMod val="75000"/>
                </a:schemeClr>
              </a:solidFill>
              <a:latin typeface="Calibri" panose="020F0502020204030204" pitchFamily="34" charset="0"/>
              <a:cs typeface="Calibri" panose="020F0502020204030204" pitchFamily="34" charset="0"/>
            </a:endParaRPr>
          </a:p>
          <a:p>
            <a:r>
              <a:rPr lang="en-US" sz="2000" dirty="0">
                <a:solidFill>
                  <a:schemeClr val="accent4">
                    <a:lumMod val="75000"/>
                  </a:schemeClr>
                </a:solidFill>
                <a:latin typeface="Calibri" panose="020F0502020204030204" pitchFamily="34" charset="0"/>
                <a:cs typeface="Calibri" panose="020F0502020204030204" pitchFamily="34" charset="0"/>
              </a:rPr>
              <a:t>    ❖ Price fairness (Inexpensive, expensive, fair)</a:t>
            </a:r>
          </a:p>
          <a:p>
            <a:r>
              <a:rPr lang="en-US" sz="2000" dirty="0">
                <a:solidFill>
                  <a:schemeClr val="accent4">
                    <a:lumMod val="75000"/>
                  </a:schemeClr>
                </a:solidFill>
                <a:latin typeface="Calibri" panose="020F0502020204030204" pitchFamily="34" charset="0"/>
                <a:cs typeface="Calibri" panose="020F0502020204030204" pitchFamily="34" charset="0"/>
              </a:rPr>
              <a:t>    ❖ Ambience (very good, well, bad)</a:t>
            </a:r>
          </a:p>
          <a:p>
            <a:r>
              <a:rPr lang="en-US" sz="2000" dirty="0">
                <a:solidFill>
                  <a:schemeClr val="accent4">
                    <a:lumMod val="75000"/>
                  </a:schemeClr>
                </a:solidFill>
                <a:latin typeface="Calibri" panose="020F0502020204030204" pitchFamily="34" charset="0"/>
                <a:cs typeface="Calibri" panose="020F0502020204030204" pitchFamily="34" charset="0"/>
              </a:rPr>
              <a:t>    ❖ Service quality (very good, bad, average)</a:t>
            </a:r>
          </a:p>
          <a:p>
            <a:r>
              <a:rPr lang="en-US" sz="2000" dirty="0">
                <a:solidFill>
                  <a:schemeClr val="accent4">
                    <a:lumMod val="75000"/>
                  </a:schemeClr>
                </a:solidFill>
                <a:latin typeface="Calibri" panose="020F0502020204030204" pitchFamily="34" charset="0"/>
                <a:cs typeface="Calibri" panose="020F0502020204030204" pitchFamily="34" charset="0"/>
              </a:rPr>
              <a:t>    ❖ Food quality/flavor/taste (very good, well, average, bad)</a:t>
            </a:r>
          </a:p>
          <a:p>
            <a:r>
              <a:rPr lang="en-US" sz="2000" dirty="0">
                <a:solidFill>
                  <a:schemeClr val="accent4">
                    <a:lumMod val="75000"/>
                  </a:schemeClr>
                </a:solidFill>
                <a:latin typeface="Calibri" panose="020F0502020204030204" pitchFamily="34" charset="0"/>
                <a:cs typeface="Calibri" panose="020F0502020204030204" pitchFamily="34" charset="0"/>
              </a:rPr>
              <a:t>    ❖ Restaurant location</a:t>
            </a:r>
          </a:p>
          <a:p>
            <a:r>
              <a:rPr lang="en-US" sz="2000" dirty="0">
                <a:solidFill>
                  <a:schemeClr val="accent4">
                    <a:lumMod val="75000"/>
                  </a:schemeClr>
                </a:solidFill>
                <a:latin typeface="Calibri" panose="020F0502020204030204" pitchFamily="34" charset="0"/>
                <a:cs typeface="Calibri" panose="020F0502020204030204" pitchFamily="34" charset="0"/>
              </a:rPr>
              <a:t>    ❖ Level of satisfaction (Satisfied, Not satisfied)</a:t>
            </a:r>
          </a:p>
        </p:txBody>
      </p:sp>
      <p:sp>
        <p:nvSpPr>
          <p:cNvPr id="4" name="Rectangle 3">
            <a:extLst>
              <a:ext uri="{FF2B5EF4-FFF2-40B4-BE49-F238E27FC236}">
                <a16:creationId xmlns:a16="http://schemas.microsoft.com/office/drawing/2014/main" id="{44054862-1CC2-FE03-FB32-ED73969E161D}"/>
              </a:ext>
            </a:extLst>
          </p:cNvPr>
          <p:cNvSpPr/>
          <p:nvPr/>
        </p:nvSpPr>
        <p:spPr>
          <a:xfrm>
            <a:off x="10450287" y="0"/>
            <a:ext cx="661850" cy="9753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9</a:t>
            </a:r>
          </a:p>
        </p:txBody>
      </p:sp>
    </p:spTree>
    <p:extLst>
      <p:ext uri="{BB962C8B-B14F-4D97-AF65-F5344CB8AC3E}">
        <p14:creationId xmlns:p14="http://schemas.microsoft.com/office/powerpoint/2010/main" val="326040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407</TotalTime>
  <Words>1024</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Predicting customer satisfaction in fast- food restaurant using data mining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Dataset Analysis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Sabbir Hassan</cp:lastModifiedBy>
  <cp:revision>38</cp:revision>
  <dcterms:created xsi:type="dcterms:W3CDTF">2022-12-28T07:03:29Z</dcterms:created>
  <dcterms:modified xsi:type="dcterms:W3CDTF">2022-12-29T05:35:46Z</dcterms:modified>
</cp:coreProperties>
</file>