
<file path=[Content_Types].xml><?xml version="1.0" encoding="utf-8"?>
<Types xmlns="http://schemas.openxmlformats.org/package/2006/content-types"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12192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Slide de Título">
    <p:bg>
      <p:bgPr shadeToTitle="0">
        <a:gradFill>
          <a:gsLst>
            <a:gs pos="0">
              <a:srgbClr val="D9D9D9"/>
            </a:gs>
            <a:gs pos="100000">
              <a:schemeClr val="bg1"/>
            </a:gs>
          </a:gsLst>
          <a:lin ang="8100000" scaled="0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626224" y="1828800"/>
            <a:ext cx="4098175" cy="317738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5" name="Subtítulo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626224" y="5181600"/>
            <a:ext cx="4098175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pt-BR"/>
              <a:t>Clique para editar o estilo do subtítulo mestre</a:t>
            </a:r>
            <a:endParaRPr lang="pt-BR"/>
          </a:p>
        </p:txBody>
      </p:sp>
      <p:pic>
        <p:nvPicPr>
          <p:cNvPr id="6" name="Imagem 6" descr="Linha EKG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188688" y="-1"/>
            <a:ext cx="7000137" cy="6858001"/>
          </a:xfrm>
          <a:prstGeom prst="rect">
            <a:avLst/>
          </a:prstGeom>
        </p:spPr>
      </p:pic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ítulo e Texto Vertica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5" name="Espaço Reservado para Texto Vertical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 rtlCol="0"/>
          <a:lstStyle/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Dat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 rtlCol="0"/>
          <a:lstStyle/>
          <a:p>
            <a:pPr>
              <a:defRPr/>
            </a:pPr>
            <a:fld id="{2B95B1F9-604F-4CF7-87B7-0079681CB724}" type="datetime1">
              <a:t>10/05/2018</a:t>
            </a:fld>
            <a:endParaRPr lang="pt-BR"/>
          </a:p>
        </p:txBody>
      </p:sp>
      <p:sp>
        <p:nvSpPr>
          <p:cNvPr id="8" name="Espaço Reservado para Número de Slide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 rtlCol="0"/>
          <a:lstStyle/>
          <a:p>
            <a:pPr>
              <a:defRPr/>
            </a:pPr>
            <a:fld id="{E31375A4-56A4-47D6-9801-1991572033F7}" type="slidenum">
              <a:t>‹nº›</a:t>
            </a:fld>
            <a:endParaRPr lang="pt-BR"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vertTitleAndTx" userDrawn="1">
  <p:cSld name="Texto e Título Vertica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tângulo 6" descr="Retângulo" hidden="0"/>
          <p:cNvSpPr/>
          <p:nvPr isPhoto="0" userDrawn="0"/>
        </p:nvSpPr>
        <p:spPr bwMode="auto">
          <a:xfrm>
            <a:off x="9982200" y="0"/>
            <a:ext cx="22098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" name="Título Vertical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10058399" y="457201"/>
            <a:ext cx="2057401" cy="5943600"/>
          </a:xfrm>
        </p:spPr>
        <p:txBody>
          <a:bodyPr vert="eaVert" rtlCol="0"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6" name="Espaço Reservado para Texto Vertical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600" y="457200"/>
            <a:ext cx="9067800" cy="5943599"/>
          </a:xfrm>
        </p:spPr>
        <p:txBody>
          <a:bodyPr vert="eaVert" rtlCol="0"/>
          <a:lstStyle/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Rodapé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8" name="Espaço Reservado para Dat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 rtlCol="0"/>
          <a:lstStyle/>
          <a:p>
            <a:pPr>
              <a:defRPr/>
            </a:pPr>
            <a:fld id="{32C0EB1E-546A-458E-88BA-3CE205201793}" type="datetime1">
              <a:t>10/05/2018</a:t>
            </a:fld>
            <a:endParaRPr lang="pt-BR"/>
          </a:p>
        </p:txBody>
      </p:sp>
      <p:sp>
        <p:nvSpPr>
          <p:cNvPr id="9" name="Espaço Reservado para Número de Slide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 rtlCol="0"/>
          <a:lstStyle/>
          <a:p>
            <a:pPr>
              <a:defRPr/>
            </a:pPr>
            <a:fld id="{E31375A4-56A4-47D6-9801-1991572033F7}" type="slidenum">
              <a:t>‹nº›</a:t>
            </a:fld>
            <a:endParaRPr lang="pt-BR"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ítulo e Conteúd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5" name="Espaço Reservado para Conteúdo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rtlCol="0"/>
          <a:lstStyle>
            <a:lvl5pPr>
              <a:defRPr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Dat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 rtlCol="0"/>
          <a:lstStyle/>
          <a:p>
            <a:pPr>
              <a:defRPr/>
            </a:pPr>
            <a:fld id="{E00A4D40-3DE8-4EFA-9164-F4E268E9BEEE}" type="datetime1">
              <a:t>10/05/2018</a:t>
            </a:fld>
            <a:endParaRPr lang="pt-BR"/>
          </a:p>
        </p:txBody>
      </p:sp>
      <p:sp>
        <p:nvSpPr>
          <p:cNvPr id="8" name="Espaço Reservado para Número de Slide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 rtlCol="0"/>
          <a:lstStyle/>
          <a:p>
            <a:pPr>
              <a:defRPr/>
            </a:pPr>
            <a:fld id="{E31375A4-56A4-47D6-9801-1991572033F7}" type="slidenum">
              <a:t>‹nº›</a:t>
            </a:fld>
            <a:endParaRPr lang="pt-BR"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Cabeçalho da Seção">
    <p:bg>
      <p:bgPr shadeToTitle="0">
        <a:gradFill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tângulo 6" descr="Retângulo" hidden="0"/>
          <p:cNvSpPr/>
          <p:nvPr isPhoto="0" userDrawn="0"/>
        </p:nvSpPr>
        <p:spPr bwMode="auto"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66800" y="1828800"/>
            <a:ext cx="7772400" cy="317738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6" name="Espaço Reservado para Texto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066800" y="5181600"/>
            <a:ext cx="7772400" cy="685800"/>
          </a:xfrm>
        </p:spPr>
        <p:txBody>
          <a:bodyPr rtlCol="0">
            <a:normAutofit/>
          </a:bodyPr>
          <a:lstStyle>
            <a:lvl1pPr marL="0" indent="0">
              <a:buNone/>
              <a:defRPr sz="2000" cap="all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ois Conteúdo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5" name="Espaço Reservado para Conteúdo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10668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Conteúdo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3246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Rodapé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8" name="Espaço Reservado para Data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 rtlCol="0"/>
          <a:lstStyle/>
          <a:p>
            <a:pPr>
              <a:defRPr/>
            </a:pPr>
            <a:fld id="{A0E0CEA4-2DCC-42ED-AE16-7B8BFF3F3544}" type="datetime1">
              <a:t>10/05/2018</a:t>
            </a:fld>
            <a:endParaRPr lang="pt-BR"/>
          </a:p>
        </p:txBody>
      </p:sp>
      <p:sp>
        <p:nvSpPr>
          <p:cNvPr id="9" name="Espaço Reservado para Número de Slide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 rtlCol="0"/>
          <a:lstStyle/>
          <a:p>
            <a:pPr>
              <a:defRPr/>
            </a:pPr>
            <a:fld id="{E31375A4-56A4-47D6-9801-1991572033F7}" type="slidenum">
              <a:t>‹nº›</a:t>
            </a:fld>
            <a:endParaRPr lang="pt-BR"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açã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5" name="Espaço Reservado para Texto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0668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</p:txBody>
      </p:sp>
      <p:sp>
        <p:nvSpPr>
          <p:cNvPr id="6" name="Espaço Reservado para Conteúdo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10668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Texto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3246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</p:txBody>
      </p:sp>
      <p:sp>
        <p:nvSpPr>
          <p:cNvPr id="8" name="Espaço Reservado para Conteúdo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3246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9" name="Espaço Reservado para Rodapé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10" name="Espaço Reservado para Data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 rtlCol="0"/>
          <a:lstStyle/>
          <a:p>
            <a:pPr>
              <a:defRPr/>
            </a:pPr>
            <a:fld id="{47591FEB-8904-40BC-AA2B-3E42FBDCE77D}" type="datetime1">
              <a:t>10/05/2018</a:t>
            </a:fld>
            <a:endParaRPr lang="pt-BR"/>
          </a:p>
        </p:txBody>
      </p:sp>
      <p:sp>
        <p:nvSpPr>
          <p:cNvPr id="11" name="Espaço Reservado para Número do Slide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 rtlCol="0"/>
          <a:lstStyle/>
          <a:p>
            <a:pPr>
              <a:defRPr/>
            </a:pPr>
            <a:fld id="{E31375A4-56A4-47D6-9801-1991572033F7}" type="slidenum">
              <a:t>‹nº›</a:t>
            </a:fld>
            <a:endParaRPr lang="pt-BR"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Somente Títul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5" name="Espaço Reservado para Rodapé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Data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 rtlCol="0"/>
          <a:lstStyle/>
          <a:p>
            <a:pPr>
              <a:defRPr/>
            </a:pPr>
            <a:fld id="{D5CE7CE3-F7B9-486D-A6A1-BA5AED982C04}" type="datetime1">
              <a:t>10/05/2018</a:t>
            </a:fld>
            <a:endParaRPr lang="pt-BR"/>
          </a:p>
        </p:txBody>
      </p:sp>
      <p:sp>
        <p:nvSpPr>
          <p:cNvPr id="7" name="Espaço Reservado para Número de Slide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 rtlCol="0"/>
          <a:lstStyle/>
          <a:p>
            <a:pPr>
              <a:defRPr/>
            </a:pPr>
            <a:fld id="{E31375A4-56A4-47D6-9801-1991572033F7}" type="slidenum">
              <a:t>‹nº›</a:t>
            </a:fld>
            <a:endParaRPr lang="pt-BR"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blank" userDrawn="1">
  <p:cSld name="Em branc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Data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 rtlCol="0"/>
          <a:lstStyle/>
          <a:p>
            <a:pPr>
              <a:defRPr/>
            </a:pPr>
            <a:fld id="{0754462E-1B43-4CA6-916C-67DBFFE46A3A}" type="datetime1">
              <a:t>10/05/2018</a:t>
            </a:fld>
            <a:endParaRPr lang="pt-BR"/>
          </a:p>
        </p:txBody>
      </p:sp>
      <p:sp>
        <p:nvSpPr>
          <p:cNvPr id="6" name="Espaço Reservado para Número de Slide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 rtlCol="0"/>
          <a:lstStyle/>
          <a:p>
            <a:pPr>
              <a:defRPr/>
            </a:pPr>
            <a:fld id="{E31375A4-56A4-47D6-9801-1991572033F7}" type="slidenum">
              <a:t>‹nº›</a:t>
            </a:fld>
            <a:endParaRPr lang="pt-BR"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Tx" userDrawn="1">
  <p:cSld name="Conteúdo com Legenda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tângulo 7" descr="Retângulo" hidden="0"/>
          <p:cNvSpPr/>
          <p:nvPr isPhoto="0" userDrawn="0"/>
        </p:nvSpPr>
        <p:spPr bwMode="auto">
          <a:xfrm>
            <a:off x="7008812" y="0"/>
            <a:ext cx="5180013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" name="Retângulo 8" descr="Retângulo" hidden="0"/>
          <p:cNvSpPr/>
          <p:nvPr isPhoto="0" userDrawn="0"/>
        </p:nvSpPr>
        <p:spPr bwMode="auto"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632700" y="3200400"/>
            <a:ext cx="3932237" cy="1752599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7" name="Espaço Reservado para Conteúdo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600" y="457201"/>
            <a:ext cx="5943600" cy="5943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8" name="Espaço Reservado para Texto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7632699" y="5029200"/>
            <a:ext cx="3932237" cy="1371600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picTx" userDrawn="1">
  <p:cSld name="Imagem com Legenda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tângulo 7" descr="Retângulo" hidden="0"/>
          <p:cNvSpPr/>
          <p:nvPr isPhoto="0" userDrawn="0"/>
        </p:nvSpPr>
        <p:spPr bwMode="auto">
          <a:xfrm>
            <a:off x="7008812" y="0"/>
            <a:ext cx="5180013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" name="Retângulo 8" descr="Retângulo" hidden="0"/>
          <p:cNvSpPr/>
          <p:nvPr isPhoto="0" userDrawn="0"/>
        </p:nvSpPr>
        <p:spPr bwMode="auto"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635240" y="3200400"/>
            <a:ext cx="3932237" cy="1752599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7" name="Espaço Reservado para Imagem 2" descr="Um espaço reservado vazio para adicionar uma imagem. Clique no espaço reservado e selecione a imagem que você deseja adicionar.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1" y="0"/>
            <a:ext cx="7008810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8" name="Espaço Reservado para Texto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7635240" y="5029200"/>
            <a:ext cx="3932237" cy="1374648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>
          <a:gsLst>
            <a:gs pos="0">
              <a:srgbClr val="D9D9D9"/>
            </a:gs>
            <a:gs pos="100000">
              <a:schemeClr val="bg1"/>
            </a:gs>
          </a:gsLst>
          <a:lin ang="162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arra vermelha" descr="Barra vermelha" hidden="0"/>
          <p:cNvSpPr/>
          <p:nvPr isPhoto="0" userDrawn="0"/>
        </p:nvSpPr>
        <p:spPr bwMode="auto">
          <a:xfrm>
            <a:off x="1" y="1"/>
            <a:ext cx="12188824" cy="152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" name="Espaço Reservado para 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6" name="Espaço Reservado para Texto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pt-BR"/>
              <a:t>Editar estilos de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Rodapé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Data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135DF4C-E7D3-48B1-9E56-BE0A5A02CA2F}" type="datetime1">
              <a:t>10/05/2018</a:t>
            </a:fld>
            <a:endParaRPr lang="pt-BR"/>
          </a:p>
        </p:txBody>
      </p:sp>
      <p:sp>
        <p:nvSpPr>
          <p:cNvPr id="9" name="Espaço Reservado para Número de Slide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31375A4-56A4-47D6-9801-1991572033F7}" type="slidenum">
              <a:t>‹nº›</a:t>
            </a:fld>
            <a:endParaRPr lang="pt-BR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sz="36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800"/>
        </a:spcBef>
        <a:buSzPct val="100000"/>
        <a:buFont typeface="Arial"/>
        <a:buChar char="▪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>
        <a:lnSpc>
          <a:spcPct val="90000"/>
        </a:lnSpc>
        <a:spcBef>
          <a:spcPts val="600"/>
        </a:spcBef>
        <a:buSzPct val="100000"/>
        <a:buFont typeface="Arial"/>
        <a:buChar char="▪"/>
        <a:defRPr sz="2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>
        <a:lnSpc>
          <a:spcPct val="90000"/>
        </a:lnSpc>
        <a:spcBef>
          <a:spcPts val="600"/>
        </a:spcBef>
        <a:buSzPct val="100000"/>
        <a:buFont typeface="Arial"/>
        <a:buChar char="▪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>
        <a:lnSpc>
          <a:spcPct val="90000"/>
        </a:lnSpc>
        <a:spcBef>
          <a:spcPts val="600"/>
        </a:spcBef>
        <a:buSzPct val="100000"/>
        <a:buFont typeface="Arial"/>
        <a:buChar char="▪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>
        <a:lnSpc>
          <a:spcPct val="90000"/>
        </a:lnSpc>
        <a:spcBef>
          <a:spcPts val="600"/>
        </a:spcBef>
        <a:buSzPct val="100000"/>
        <a:buFont typeface="Arial"/>
        <a:buChar char="▪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>
        <a:lnSpc>
          <a:spcPct val="90000"/>
        </a:lnSpc>
        <a:spcBef>
          <a:spcPts val="400"/>
        </a:spcBef>
        <a:buSzPct val="100000"/>
        <a:buFont typeface="Arial"/>
        <a:buChar char="▪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>
        <a:lnSpc>
          <a:spcPct val="90000"/>
        </a:lnSpc>
        <a:spcBef>
          <a:spcPts val="400"/>
        </a:spcBef>
        <a:buSzPct val="100000"/>
        <a:buFont typeface="Arial"/>
        <a:buChar char="▪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>
        <a:lnSpc>
          <a:spcPct val="90000"/>
        </a:lnSpc>
        <a:spcBef>
          <a:spcPts val="400"/>
        </a:spcBef>
        <a:buSzPct val="100000"/>
        <a:buFont typeface="Arial"/>
        <a:buChar char="▪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>
        <a:lnSpc>
          <a:spcPct val="90000"/>
        </a:lnSpc>
        <a:spcBef>
          <a:spcPts val="400"/>
        </a:spcBef>
        <a:buSzPct val="100000"/>
        <a:buFont typeface="Arial"/>
        <a:buChar char="▪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91344" y="1196752"/>
            <a:ext cx="4098175" cy="785092"/>
          </a:xfrm>
        </p:spPr>
        <p:txBody>
          <a:bodyPr rtlCol="0"/>
          <a:lstStyle/>
          <a:p>
            <a:pPr>
              <a:defRPr/>
            </a:pPr>
            <a:r>
              <a:rPr lang="pt-BR"/>
              <a:t>Zabbix</a:t>
            </a:r>
            <a:endParaRPr lang="pt-BR"/>
          </a:p>
        </p:txBody>
      </p:sp>
      <p:sp>
        <p:nvSpPr>
          <p:cNvPr id="5" name="Subtítulo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222575" y="1981844"/>
            <a:ext cx="5037344" cy="685800"/>
          </a:xfrm>
        </p:spPr>
        <p:txBody>
          <a:bodyPr rtlCol="0"/>
          <a:lstStyle/>
          <a:p>
            <a:pPr>
              <a:defRPr/>
            </a:pPr>
            <a:r>
              <a:rPr lang="pt-BR" sz="1300">
                <a:solidFill>
                  <a:schemeClr val="tx1"/>
                </a:solidFill>
              </a:rPr>
              <a:t>Instalação em cluster </a:t>
            </a:r>
            <a:r>
              <a:rPr lang="pt-BR" sz="1300">
                <a:solidFill>
                  <a:schemeClr val="tx1"/>
                </a:solidFill>
              </a:rPr>
              <a:t>Docker</a:t>
            </a:r>
            <a:r>
              <a:rPr lang="pt-BR" sz="1300">
                <a:solidFill>
                  <a:schemeClr val="tx1"/>
                </a:solidFill>
              </a:rPr>
              <a:t>/</a:t>
            </a:r>
            <a:r>
              <a:rPr lang="pt-BR" sz="1300">
                <a:solidFill>
                  <a:schemeClr val="tx1"/>
                </a:solidFill>
              </a:rPr>
              <a:t>Swarm</a:t>
            </a:r>
            <a:r>
              <a:rPr lang="pt-BR" sz="1300">
                <a:solidFill>
                  <a:schemeClr val="tx1"/>
                </a:solidFill>
              </a:rPr>
              <a:t>/</a:t>
            </a:r>
            <a:r>
              <a:rPr lang="pt-BR" sz="1300">
                <a:solidFill>
                  <a:schemeClr val="tx1"/>
                </a:solidFill>
              </a:rPr>
              <a:t>GlusterFs</a:t>
            </a:r>
            <a:endParaRPr sz="1300">
              <a:solidFill>
                <a:schemeClr val="tx1"/>
              </a:solidFill>
            </a:endParaRPr>
          </a:p>
          <a:p>
            <a:pPr>
              <a:defRPr/>
            </a:pPr>
            <a:r>
              <a:rPr lang="pt-BR" sz="1300">
                <a:solidFill>
                  <a:schemeClr val="tx1"/>
                </a:solidFill>
              </a:rPr>
              <a:t>		</a:t>
            </a:r>
            <a:r>
              <a:rPr lang="pt-BR" sz="1300">
                <a:solidFill>
                  <a:schemeClr val="tx1"/>
                </a:solidFill>
              </a:rPr>
              <a:t>	Case de sucesso: TCE/RO</a:t>
            </a:r>
            <a:endParaRPr sz="1300">
              <a:solidFill>
                <a:schemeClr val="tx1"/>
              </a:solidFill>
            </a:endParaRPr>
          </a:p>
        </p:txBody>
      </p:sp>
      <p:sp>
        <p:nvSpPr>
          <p:cNvPr id="6" name="CaixaDeTexto 3" hidden="0"/>
          <p:cNvSpPr>
            <a:spLocks noAdjustHandles="0" noChangeArrowheads="0"/>
          </p:cNvSpPr>
          <p:nvPr isPhoto="0" userDrawn="0"/>
        </p:nvSpPr>
        <p:spPr bwMode="auto">
          <a:xfrm>
            <a:off x="222574" y="4725143"/>
            <a:ext cx="4897839" cy="1463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/>
              <a:t>Atila Aloise de Almeida </a:t>
            </a:r>
            <a:endParaRPr/>
          </a:p>
          <a:p>
            <a:pPr>
              <a:defRPr/>
            </a:pPr>
            <a:endParaRPr lang="pt-BR"/>
          </a:p>
          <a:p>
            <a:pPr>
              <a:defRPr/>
            </a:pPr>
            <a:r>
              <a:rPr lang="pt-BR"/>
              <a:t>Mail: atila.aloise@tce.ro.gov.br</a:t>
            </a:r>
            <a:endParaRPr/>
          </a:p>
          <a:p>
            <a:pPr>
              <a:defRPr/>
            </a:pPr>
            <a:endParaRPr lang="pt-BR"/>
          </a:p>
          <a:p>
            <a:pPr>
              <a:defRPr/>
            </a:pPr>
            <a:r>
              <a:rPr lang="pt-BR"/>
              <a:t>github.com/</a:t>
            </a:r>
            <a:r>
              <a:rPr lang="pt-BR"/>
              <a:t>atilaloise</a:t>
            </a: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6957" y="99217"/>
            <a:ext cx="10058397" cy="1325560"/>
          </a:xfrm>
        </p:spPr>
        <p:txBody>
          <a:bodyPr rtlCol="0"/>
          <a:lstStyle/>
          <a:p>
            <a:pPr>
              <a:defRPr/>
            </a:pPr>
            <a:r>
              <a:rPr lang="pt-BR"/>
              <a:t>Componentes do Zabbix como micro serviços</a:t>
            </a:r>
            <a:endParaRPr lang="pt-BR"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316235" y="1839573"/>
            <a:ext cx="11577292" cy="42146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514800" indent="-514800">
              <a:buFont typeface="Wingdings"/>
              <a:buChar char="§"/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Criando Swarm Service  de SNMP TRAPPER para o Zabbix </a:t>
            </a:r>
            <a:endParaRPr lang="pt-BR" sz="18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 marL="514800" indent="-514800">
              <a:buFont typeface="Wingdings"/>
              <a:buChar char="§"/>
              <a:defRPr/>
            </a:pPr>
            <a:endParaRPr/>
          </a:p>
          <a:p>
            <a:pPr marL="514800" indent="-514800">
              <a:buFont typeface="Wingdings"/>
              <a:buChar char="§"/>
              <a:defRPr/>
            </a:pPr>
            <a:endParaRPr/>
          </a:p>
          <a:p>
            <a:pPr marL="514800" indent="-514800">
              <a:buFont typeface="Wingdings"/>
              <a:buChar char="§"/>
              <a:defRPr/>
            </a:pPr>
            <a:endParaRPr/>
          </a:p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docker service create --name ZabbixTrapper -t --network zabbix 	\</a:t>
            </a:r>
            <a:endParaRPr lang="pt-BR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--mount type=bind,source=/mnt/infra/logs/zabbixtraps,destination=/var/lib/zabbix/snmptraps  \</a:t>
            </a:r>
            <a:endParaRPr lang="pt-BR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--mount type=bind,source=/mnt/infra/MIBS,destination=/var/lib/zabbix/mibs 		\</a:t>
            </a:r>
            <a:endParaRPr lang="pt-BR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-p 162:162/udp 	</a:t>
            </a:r>
            <a:r>
              <a:rPr lang="pt-B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-d zabbix/zabbix-snmptraps:ubuntu-trunk</a:t>
            </a:r>
            <a:endParaRPr lang="pt-BR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6957" y="99217"/>
            <a:ext cx="10058397" cy="1325560"/>
          </a:xfrm>
        </p:spPr>
        <p:txBody>
          <a:bodyPr rtlCol="0"/>
          <a:lstStyle/>
          <a:p>
            <a:pPr>
              <a:defRPr/>
            </a:pPr>
            <a:r>
              <a:rPr lang="pt-BR"/>
              <a:t>Componentes do Zabbix como micro serviços</a:t>
            </a:r>
            <a:endParaRPr lang="pt-BR"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316235" y="1839573"/>
            <a:ext cx="11577292" cy="42146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514800" indent="-514800">
              <a:buFont typeface="Wingdings"/>
              <a:buChar char="§"/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Criando Swarm Service  de JAVA GATEWAY para o Zabbix </a:t>
            </a:r>
            <a:endParaRPr lang="pt-BR" sz="18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>
              <a:defRPr/>
            </a:pPr>
            <a:endParaRPr/>
          </a:p>
          <a:p>
            <a:pPr marL="514800" indent="-514800">
              <a:buFont typeface="Wingdings"/>
              <a:buChar char="§"/>
              <a:defRPr/>
            </a:pPr>
            <a:endParaRPr/>
          </a:p>
          <a:p>
            <a:pPr marL="514800" indent="-514800">
              <a:buFont typeface="Wingdings"/>
              <a:buChar char="§"/>
              <a:defRPr/>
            </a:pPr>
            <a:endParaRPr/>
          </a:p>
          <a:p>
            <a:pPr marL="514800" indent="-514800">
              <a:buFont typeface="Wingdings"/>
              <a:buChar char="§"/>
              <a:defRPr/>
            </a:pPr>
            <a:endParaRPr/>
          </a:p>
          <a:p>
            <a:pPr marL="514800" indent="-514800">
              <a:buFont typeface="Wingdings"/>
              <a:buChar char="§"/>
              <a:defRPr/>
            </a:pPr>
            <a:endParaRPr/>
          </a:p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docker service create --name Zabbix-java-GW -t --network zabbix \</a:t>
            </a:r>
            <a:endParaRPr lang="pt-BR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-e TZ="America/Porto_Velho" \</a:t>
            </a:r>
            <a:endParaRPr lang="pt-BR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-p 10052:10052 				\</a:t>
            </a:r>
            <a:endParaRPr lang="pt-BR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	 -d zabbix/zabbix-java-gateway:latest</a:t>
            </a:r>
            <a:endParaRPr lang="pt-BR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6959" y="99219"/>
            <a:ext cx="10058399" cy="1325562"/>
          </a:xfrm>
        </p:spPr>
        <p:txBody>
          <a:bodyPr rtlCol="0"/>
          <a:lstStyle/>
          <a:p>
            <a:pPr>
              <a:defRPr/>
            </a:pPr>
            <a:r>
              <a:rPr lang="pt-BR"/>
              <a:t>Componentes do Zabbix como micro serviços</a:t>
            </a:r>
            <a:endParaRPr lang="pt-BR"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518854" y="1839573"/>
            <a:ext cx="10771625" cy="338331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Zabbix Server:</a:t>
            </a:r>
            <a:endParaRPr/>
          </a:p>
          <a:p>
            <a:pPr>
              <a:defRPr/>
            </a:pPr>
            <a:r>
              <a:rPr/>
              <a:t>	</a:t>
            </a:r>
            <a:endParaRPr/>
          </a:p>
          <a:p>
            <a:pPr>
              <a:defRPr/>
            </a:pPr>
            <a:r>
              <a:rPr/>
              <a:t>Integrações:</a:t>
            </a:r>
            <a:endParaRPr/>
          </a:p>
          <a:p>
            <a:pPr marL="514800" indent="-514800">
              <a:buFont typeface="Arial"/>
              <a:buChar char="•"/>
              <a:defRPr/>
            </a:pPr>
            <a:endParaRPr/>
          </a:p>
          <a:p>
            <a:pPr marL="514800" indent="-514800">
              <a:buFont typeface="Arial"/>
              <a:buChar char="•"/>
              <a:defRPr/>
            </a:pPr>
            <a:r>
              <a:rPr/>
              <a:t>Traps Snmp</a:t>
            </a:r>
            <a:endParaRPr/>
          </a:p>
          <a:p>
            <a:pPr marL="514800" indent="-514800">
              <a:buFont typeface="Arial"/>
              <a:buChar char="•"/>
              <a:defRPr/>
            </a:pPr>
            <a:endParaRPr/>
          </a:p>
          <a:p>
            <a:pPr marL="514800" indent="-514800">
              <a:buFont typeface="Arial"/>
              <a:buChar char="•"/>
              <a:defRPr/>
            </a:pPr>
            <a:r>
              <a:rPr/>
              <a:t>Mibs</a:t>
            </a:r>
            <a:endParaRPr/>
          </a:p>
          <a:p>
            <a:pPr marL="514800" indent="-514800">
              <a:buFont typeface="Arial"/>
              <a:buChar char="•"/>
              <a:defRPr/>
            </a:pPr>
            <a:endParaRPr/>
          </a:p>
          <a:p>
            <a:pPr marL="514800" indent="-514800">
              <a:buFont typeface="Arial"/>
              <a:buChar char="•"/>
              <a:defRPr/>
            </a:pPr>
            <a:r>
              <a:rPr/>
              <a:t>External scripts:</a:t>
            </a:r>
            <a:endParaRPr/>
          </a:p>
          <a:p>
            <a:pPr marL="514800" indent="-514800">
              <a:buFont typeface="Arial"/>
              <a:buChar char="•"/>
              <a:defRPr/>
            </a:pPr>
            <a:endParaRPr/>
          </a:p>
          <a:p>
            <a:pPr marL="514800" indent="-514800">
              <a:buFont typeface="Arial"/>
              <a:buChar char="•"/>
              <a:defRPr/>
            </a:pPr>
            <a:r>
              <a:rPr/>
              <a:t>Suporte a integração com Vmware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6957" y="99217"/>
            <a:ext cx="10058398" cy="1325561"/>
          </a:xfrm>
        </p:spPr>
        <p:txBody>
          <a:bodyPr rtlCol="0"/>
          <a:lstStyle/>
          <a:p>
            <a:pPr>
              <a:defRPr/>
            </a:pPr>
            <a:r>
              <a:rPr lang="pt-BR"/>
              <a:t>Componentes do Zabbix como micro serviços</a:t>
            </a:r>
            <a:endParaRPr lang="pt-BR"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90386" y="1564625"/>
            <a:ext cx="12058453" cy="530742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514800" indent="-514800">
              <a:buFont typeface="Arial"/>
              <a:buChar char="•"/>
              <a:defRPr/>
            </a:pPr>
            <a:r>
              <a:rPr/>
              <a:t>Criando Micro serviço no swarm:</a:t>
            </a:r>
            <a:endParaRPr/>
          </a:p>
          <a:p>
            <a:pPr marL="514800" indent="-514800">
              <a:buFont typeface="Arial"/>
              <a:buChar char="•"/>
              <a:defRPr/>
            </a:pPr>
            <a:endParaRPr/>
          </a:p>
          <a:p>
            <a:pPr>
              <a:defRPr/>
            </a:pPr>
            <a:r>
              <a:rPr lang="pt-BR" sz="14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docker service create --name ZabbixSRV -t --network zabbix --constraint 'node.id == ryo63cacq6jz9edban96ntjta' \</a:t>
            </a:r>
            <a:endParaRPr sz="14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>
              <a:defRPr/>
            </a:pPr>
            <a:r>
              <a:rPr lang="pt-BR" sz="14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    -e DB_SERVER_HOST="ZabbixDB-mysql"    </a:t>
            </a:r>
            <a:r>
              <a:rPr lang="pt-BR" sz="14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 -e MYSQL_DATABASE="zabbix"       		\</a:t>
            </a:r>
            <a:endParaRPr sz="14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>
              <a:defRPr/>
            </a:pPr>
            <a:r>
              <a:rPr lang="pt-BR" sz="14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    -e MYSQL_USER="zabbix"  </a:t>
            </a:r>
            <a:r>
              <a:rPr lang="pt-BR" sz="14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 -e MYSQL_PASSWORD="zabbix"  		\</a:t>
            </a:r>
            <a:endParaRPr sz="14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>
              <a:defRPr/>
            </a:pPr>
            <a:r>
              <a:rPr lang="pt-BR" sz="14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    -e MYSQL_ROOT_PASSWORD="root"     </a:t>
            </a:r>
            <a:r>
              <a:rPr lang="pt-BR" sz="14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-e ZBX_JAVAGATEWAY="Zabbix-java-GW"   	\</a:t>
            </a:r>
            <a:endParaRPr sz="14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>
              <a:defRPr/>
            </a:pPr>
            <a:r>
              <a:rPr lang="pt-BR" sz="14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    -e ZBX_TIMEOUT="30" </a:t>
            </a:r>
            <a:r>
              <a:rPr lang="pt-BR" sz="14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-e ZBX_STARTVMWARECOLLECTORS=1       	\</a:t>
            </a:r>
            <a:endParaRPr sz="14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>
              <a:defRPr/>
            </a:pPr>
            <a:r>
              <a:rPr lang="pt-BR" sz="14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    -e ZBX_VMWAREFREQUENCY=60       </a:t>
            </a:r>
            <a:r>
              <a:rPr lang="pt-BR" sz="14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-e ZBX_VMWAREPERFFREQUENCY=60       	\</a:t>
            </a:r>
            <a:endParaRPr sz="14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>
              <a:defRPr/>
            </a:pPr>
            <a:r>
              <a:rPr lang="pt-BR" sz="14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    -e ZBX_VMWARECACHESIZE=128M  </a:t>
            </a:r>
            <a:r>
              <a:rPr lang="pt-BR" sz="14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-e ZBX_VMWARETIMEOUT=10 				\</a:t>
            </a:r>
            <a:endParaRPr sz="14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>
              <a:defRPr/>
            </a:pPr>
            <a:r>
              <a:rPr lang="pt-BR" sz="14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    -e StartPollers="80" 	</a:t>
            </a:r>
            <a:r>
              <a:rPr lang="pt-BR" sz="14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-e StartPingers="10" 				\</a:t>
            </a:r>
            <a:endParaRPr sz="14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>
              <a:defRPr/>
            </a:pPr>
            <a:r>
              <a:rPr lang="pt-BR" sz="14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    -e SetartPollersUnreachable="80"   </a:t>
            </a:r>
            <a:r>
              <a:rPr lang="pt-BR" sz="14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-e StartIPMIPollers="10" 				\</a:t>
            </a:r>
            <a:endParaRPr sz="14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>
              <a:defRPr/>
            </a:pPr>
            <a:r>
              <a:rPr lang="pt-BR" sz="14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    -e StartTrappers="20" 		</a:t>
            </a:r>
            <a:r>
              <a:rPr lang="pt-BR" sz="14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-e StartDBSyncers="8" 					\</a:t>
            </a:r>
            <a:endParaRPr sz="14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>
              <a:defRPr/>
            </a:pPr>
            <a:r>
              <a:rPr lang="pt-BR" sz="14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    -e ZBX_CACHESIZE="32M"   	-</a:t>
            </a:r>
            <a:r>
              <a:rPr lang="pt-BR" sz="14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e ZBX_TRENDCACHESIZE="64M"    		\</a:t>
            </a:r>
            <a:endParaRPr sz="14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>
              <a:defRPr/>
            </a:pPr>
            <a:r>
              <a:rPr lang="pt-BR" sz="14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    -e ZBX_ENABLE_SNMP_TRAPS="true" 		\</a:t>
            </a:r>
            <a:endParaRPr sz="14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>
              <a:defRPr/>
            </a:pPr>
            <a:r>
              <a:rPr lang="pt-BR" sz="14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     --mount type=bind,source=/mnt/infra/logs/zabbixtraps,destination=/var/lib/zabbix/snmptraps  			\</a:t>
            </a:r>
            <a:endParaRPr sz="14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>
              <a:defRPr/>
            </a:pPr>
            <a:r>
              <a:rPr lang="pt-BR" sz="14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     --mount type=bind,source=/mnt/infra/MIBS,destination=/var/lib/zabbix/mibs 				\   </a:t>
            </a:r>
            <a:endParaRPr lang="pt-BR" sz="14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>
              <a:defRPr/>
            </a:pPr>
            <a:r>
              <a:rPr lang="pt-BR" sz="14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     </a:t>
            </a:r>
            <a:r>
              <a:rPr lang="pt-BR" sz="14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--mount type=bind,source=/mnt/infra/zabbix/externalscripts,destination=/usr/lib/zabbix/externalscripts 	\</a:t>
            </a:r>
            <a:endParaRPr sz="14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>
              <a:defRPr/>
            </a:pPr>
            <a:r>
              <a:rPr lang="pt-BR" sz="14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      -p 10051:10051       -d zabbix/zabbix-server-mysql:latest</a:t>
            </a:r>
            <a:endParaRPr sz="14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6959" y="99219"/>
            <a:ext cx="10058399" cy="1325562"/>
          </a:xfrm>
        </p:spPr>
        <p:txBody>
          <a:bodyPr rtlCol="0"/>
          <a:lstStyle/>
          <a:p>
            <a:pPr>
              <a:defRPr/>
            </a:pPr>
            <a:r>
              <a:rPr lang="pt-BR"/>
              <a:t>Componentes do Zabbix como micro serviços</a:t>
            </a:r>
            <a:endParaRPr lang="pt-BR"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518854" y="1839573"/>
            <a:ext cx="10772201" cy="28346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Zabbix Web App (NGINX):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Integrações:</a:t>
            </a:r>
            <a:endParaRPr/>
          </a:p>
          <a:p>
            <a:pPr marL="514800" indent="-514800">
              <a:buFont typeface="Arial"/>
              <a:buChar char="•"/>
              <a:defRPr/>
            </a:pPr>
            <a:endParaRPr/>
          </a:p>
          <a:p>
            <a:pPr marL="514800" indent="-514800">
              <a:buFont typeface="Arial"/>
              <a:buChar char="•"/>
              <a:defRPr/>
            </a:pPr>
            <a:r>
              <a:rPr/>
              <a:t>Traps Snmp</a:t>
            </a:r>
            <a:endParaRPr/>
          </a:p>
          <a:p>
            <a:pPr marL="514800" indent="-514800">
              <a:buFont typeface="Arial"/>
              <a:buChar char="•"/>
              <a:defRPr/>
            </a:pPr>
            <a:endParaRPr/>
          </a:p>
          <a:p>
            <a:pPr marL="514800" indent="-514800">
              <a:buFont typeface="Arial"/>
              <a:buChar char="•"/>
              <a:defRPr/>
            </a:pPr>
            <a:r>
              <a:rPr/>
              <a:t>Mibs</a:t>
            </a:r>
            <a:endParaRPr/>
          </a:p>
          <a:p>
            <a:pPr marL="514800" indent="-514800">
              <a:buFont typeface="Arial"/>
              <a:buChar char="•"/>
              <a:defRPr/>
            </a:pPr>
            <a:endParaRPr/>
          </a:p>
          <a:p>
            <a:pPr marL="514800" indent="-514800">
              <a:buFont typeface="Arial"/>
              <a:buChar char="•"/>
              <a:defRPr/>
            </a:pPr>
            <a:r>
              <a:rPr/>
              <a:t>TRAEFIK FRONTEND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6958" y="99218"/>
            <a:ext cx="10058398" cy="1325561"/>
          </a:xfrm>
        </p:spPr>
        <p:txBody>
          <a:bodyPr rtlCol="0"/>
          <a:lstStyle/>
          <a:p>
            <a:pPr>
              <a:defRPr/>
            </a:pPr>
            <a:r>
              <a:rPr lang="pt-BR"/>
              <a:t>Componentes do Zabbix como micro serviços</a:t>
            </a:r>
            <a:endParaRPr lang="pt-BR"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51108" y="1556829"/>
            <a:ext cx="12127190" cy="503765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Zabbix Web App (NGINX):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d</a:t>
            </a:r>
            <a:r>
              <a:rPr lang="pt-BR" sz="18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ocker service create --name ZabbixWEB -t --network zabbix   \</a:t>
            </a:r>
            <a:endParaRPr lang="pt-BR" sz="18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	-e PHP_TZ="America/Porto_Velho"				\</a:t>
            </a:r>
            <a:endParaRPr lang="pt-BR" sz="18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	-e DB_SERVER_HOST="ZabbixDB-mysql"      	\</a:t>
            </a:r>
            <a:endParaRPr lang="pt-BR" sz="18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	-e MYSQL_DATABASE="zabbix"       			\</a:t>
            </a:r>
            <a:endParaRPr lang="pt-BR" sz="18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	-e MYSQL_USER="zabbix"       				\</a:t>
            </a:r>
            <a:endParaRPr lang="pt-BR" sz="18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	-e MYSQL_PASSWORD="zabbix"      		\</a:t>
            </a:r>
            <a:endParaRPr lang="pt-BR" sz="18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	-e MYSQL_ROOT_PASSWORD="root"     		\</a:t>
            </a:r>
            <a:endParaRPr lang="pt-BR" sz="18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	-e ZBX_SERVER_HOST="ZabbixSRV"   			\</a:t>
            </a:r>
            <a:endParaRPr lang="pt-BR" sz="18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	-e ZBX_SERVER_NAME="MONITORAMENTO TCE-RO"	\</a:t>
            </a:r>
            <a:endParaRPr lang="pt-BR" sz="18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	-e ZBX_MEMORYLIMIT="1024M"    				\</a:t>
            </a:r>
            <a:endParaRPr lang="pt-BR" sz="18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	-e ZBX_MAXEXECUTIONTIME="1000" 				\</a:t>
            </a:r>
            <a:endParaRPr lang="pt-BR" sz="18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	-e ZBX_MAXINPUTTIME="1000"   				\</a:t>
            </a:r>
            <a:endParaRPr lang="pt-BR" sz="18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	-l "traefik.port=80" -l "traefik.frontend.rule=Host:zabbix.tce.ro.gov.br" \</a:t>
            </a:r>
            <a:endParaRPr lang="pt-BR" sz="18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	-l "traefik.docker.network=zabbix" -l "traefik.frontend.redirect.entryPoint=https" \</a:t>
            </a:r>
            <a:endParaRPr lang="pt-BR" sz="18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	-d zabbix/zabbix-web-nginx-mysql:latest</a:t>
            </a:r>
            <a:endParaRPr lang="pt-BR" sz="18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pt-BR"/>
              <a:t>Instalação e configuração dos agentes</a:t>
            </a:r>
            <a:endParaRPr lang="pt-BR"/>
          </a:p>
        </p:txBody>
      </p:sp>
      <p:sp>
        <p:nvSpPr>
          <p:cNvPr id="5" name="Espaço Reservado para Conteúdo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pt-BR"/>
              <a:t>Nada que um apt-get não resolva;</a:t>
            </a:r>
            <a:endParaRPr lang="pt-BR"/>
          </a:p>
          <a:p>
            <a:pPr>
              <a:defRPr/>
            </a:pPr>
            <a:r>
              <a:rPr lang="pt-BR"/>
              <a:t>Exemplo de template Puppet;</a:t>
            </a:r>
            <a:endParaRPr lang="pt-BR"/>
          </a:p>
          <a:p>
            <a:pPr>
              <a:defRPr/>
            </a:pPr>
            <a:endParaRPr lang="pt-BR"/>
          </a:p>
          <a:p>
            <a:pPr marL="0" indent="0">
              <a:buNone/>
              <a:defRPr/>
            </a:pPr>
            <a:r>
              <a:rPr lang="pt-BR" sz="2000"/>
              <a:t>EnableRemoteCommands=1</a:t>
            </a:r>
            <a:r>
              <a:rPr lang="pt-BR" sz="2000"/>
              <a:t> </a:t>
            </a:r>
            <a:endParaRPr sz="2000"/>
          </a:p>
          <a:p>
            <a:pPr marL="0" indent="0">
              <a:buNone/>
              <a:defRPr/>
            </a:pPr>
            <a:r>
              <a:rPr lang="pt-BR" sz="2000"/>
              <a:t>LogRemoteCommands=1</a:t>
            </a:r>
            <a:endParaRPr sz="2000"/>
          </a:p>
          <a:p>
            <a:pPr marL="0" indent="0">
              <a:buNone/>
              <a:defRPr/>
            </a:pPr>
            <a:r>
              <a:rPr lang="pt-BR" sz="2000"/>
              <a:t>AllowRoot=1</a:t>
            </a:r>
            <a:endParaRPr sz="2000"/>
          </a:p>
          <a:p>
            <a:pPr marL="0" indent="0">
              <a:buNone/>
              <a:defRPr/>
            </a:pPr>
            <a:r>
              <a:rPr lang="pt-BR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/>
                <a:ea typeface="Franklin Gothic Medium"/>
                <a:cs typeface="Franklin Gothic Medium"/>
              </a:rPr>
              <a:t>Server=&lt;%= zabbix_server %&gt;</a:t>
            </a:r>
            <a:endParaRPr sz="20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 marL="0" indent="0">
              <a:buNone/>
              <a:defRPr/>
            </a:pPr>
            <a:r>
              <a:rPr lang="pt-BR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/>
                <a:ea typeface="Franklin Gothic Medium"/>
                <a:cs typeface="Franklin Gothic Medium"/>
              </a:rPr>
              <a:t>Hostname=&lt;%= hostname.split('.').first%&gt;</a:t>
            </a:r>
            <a:endParaRPr sz="20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 marL="0" indent="0">
              <a:buNone/>
              <a:defRPr/>
            </a:pPr>
            <a:r>
              <a:rPr lang="pt-BR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/>
                <a:ea typeface="Franklin Gothic Medium"/>
                <a:cs typeface="Franklin Gothic Medium"/>
              </a:rPr>
              <a:t>Include=&lt;%= config_dir %&gt;/zabbix_agentd.d/</a:t>
            </a:r>
            <a:endParaRPr sz="20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 marL="0" indent="0">
              <a:buNone/>
              <a:defRPr/>
            </a:pPr>
            <a:r>
              <a:rPr lang="pt-BR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/>
                <a:ea typeface="Franklin Gothic Medium"/>
                <a:cs typeface="Franklin Gothic Medium"/>
              </a:rPr>
              <a:t>ServerActive=&lt;%= zabbix_server %&gt;</a:t>
            </a:r>
            <a:endParaRPr lang="pt-BR"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Franklin Gothic Medium"/>
              <a:ea typeface="Franklin Gothic Medium"/>
              <a:cs typeface="Franklin Gothic Medium"/>
            </a:endParaRPr>
          </a:p>
        </p:txBody>
      </p:sp>
      <p:sp>
        <p:nvSpPr>
          <p:cNvPr id="6" name="Espaço Reservado para Texto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pt-BR"/>
              <a:t>Adaptações necessárias</a:t>
            </a:r>
            <a:endParaRPr lang="pt-BR"/>
          </a:p>
        </p:txBody>
      </p:sp>
      <p:sp>
        <p:nvSpPr>
          <p:cNvPr id="5" name="Espaço Reservado para Imagem 2" descr="Um espaço reservado vazio para adicionar uma imagem. Clique no espaço reservado e selecione a imagem que você deseja adicionar." hidden="0"/>
          <p:cNvSpPr>
            <a:spLocks noGrp="1"/>
          </p:cNvSpPr>
          <p:nvPr isPhoto="0" userDrawn="0">
            <p:ph type="pic" idx="1" hasCustomPrompt="0"/>
          </p:nvPr>
        </p:nvSpPr>
        <p:spPr bwMode="auto"/>
      </p:sp>
      <p:sp>
        <p:nvSpPr>
          <p:cNvPr id="6" name="Espaço Reservado para Texto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/>
        <p:txBody>
          <a:bodyPr rtlCol="0"/>
          <a:lstStyle/>
          <a:p>
            <a:pPr algn="just">
              <a:defRPr/>
            </a:pPr>
            <a:r>
              <a:rPr lang="pt-BR"/>
              <a:t>O Zabbix Server em contêiner se comporta de forma diferente em relação a rede.</a:t>
            </a:r>
            <a:endParaRPr lang="pt-BR"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41288" y="152628"/>
            <a:ext cx="6942448" cy="514546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514800" indent="-514800" algn="just">
              <a:buFont typeface="Arial"/>
              <a:buChar char="•"/>
              <a:defRPr/>
            </a:pPr>
            <a:r>
              <a:rPr/>
              <a:t>O contêiner ZabbixSRV deve ser visto pelos agentes com o IP do Docker Host que o estiver rodando;</a:t>
            </a:r>
            <a:endParaRPr/>
          </a:p>
          <a:p>
            <a:pPr>
              <a:defRPr/>
            </a:pPr>
            <a:endParaRPr sz="1600"/>
          </a:p>
          <a:p>
            <a:pPr>
              <a:defRPr/>
            </a:pPr>
            <a:r>
              <a:rPr lang="pt-BR" sz="12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iptables -t nat -I POSTROUTING -s $(ip_CONTEINER) -j SNAT --to-source $(ip_HOSTDOCKER)</a:t>
            </a:r>
            <a:endParaRPr lang="pt-BR" sz="12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>
              <a:defRPr/>
            </a:pPr>
            <a:endParaRPr lang="pt-BR" sz="12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>
              <a:defRPr/>
            </a:pPr>
            <a:endParaRPr lang="pt-BR" sz="12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>
              <a:defRPr/>
            </a:pPr>
            <a:endParaRPr lang="pt-BR" sz="12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 marL="514800" indent="-514800">
              <a:buFont typeface="Arial"/>
              <a:buChar char="•"/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No agente zabbix do Host docker que rodar o contêiner do ZabbixSrv, a conf "</a:t>
            </a:r>
            <a:r>
              <a:rPr lang="pt-BR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/>
                <a:ea typeface="Franklin Gothic Medium"/>
                <a:cs typeface="Franklin Gothic Medium"/>
              </a:rPr>
              <a:t>Server=" deve apontar pro ip do contêiner;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pt-BR"/>
              <a:t>To do List:</a:t>
            </a:r>
            <a:endParaRPr lang="pt-BR"/>
          </a:p>
        </p:txBody>
      </p:sp>
      <p:sp>
        <p:nvSpPr>
          <p:cNvPr id="5" name="Espaço Reservado para Imagem 2" descr="Um espaço reservado vazio para adicionar uma imagem. Clique no espaço reservado e selecione a imagem que você deseja adicionar." hidden="0"/>
          <p:cNvSpPr>
            <a:spLocks noGrp="1"/>
          </p:cNvSpPr>
          <p:nvPr isPhoto="0" userDrawn="0">
            <p:ph type="pic" idx="1" hasCustomPrompt="0"/>
          </p:nvPr>
        </p:nvSpPr>
        <p:spPr bwMode="auto"/>
      </p:sp>
      <p:sp>
        <p:nvSpPr>
          <p:cNvPr id="6" name="" hidden="0"/>
          <p:cNvSpPr/>
          <p:nvPr isPhoto="0" userDrawn="0"/>
        </p:nvSpPr>
        <p:spPr bwMode="auto">
          <a:xfrm flipH="0" flipV="0">
            <a:off x="595217" y="2072639"/>
            <a:ext cx="5923381" cy="2712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514800" indent="-514800">
              <a:buFont typeface="Wingdings"/>
              <a:buChar char="§"/>
              <a:defRPr/>
            </a:pPr>
            <a:r>
              <a:rPr sz="2200"/>
              <a:t>Permitir flutuação do Zabbix Server pelos nós do cluster sem precisar alterar configurações dos agentes;</a:t>
            </a:r>
            <a:endParaRPr sz="2200"/>
          </a:p>
          <a:p>
            <a:pPr marL="514800" indent="-514800">
              <a:buFont typeface="Wingdings"/>
              <a:buChar char="§"/>
              <a:defRPr/>
            </a:pPr>
            <a:endParaRPr sz="2200"/>
          </a:p>
          <a:p>
            <a:pPr marL="514800" indent="-514800">
              <a:buFont typeface="Wingdings"/>
              <a:buChar char="§"/>
              <a:defRPr/>
            </a:pPr>
            <a:r>
              <a:rPr sz="2200"/>
              <a:t>Perguntas?</a:t>
            </a:r>
            <a:endParaRPr sz="2200"/>
          </a:p>
          <a:p>
            <a:pPr marL="514800" indent="-514800">
              <a:buFont typeface="Wingdings"/>
              <a:buChar char="§"/>
              <a:defRPr/>
            </a:pPr>
            <a:endParaRPr sz="2200"/>
          </a:p>
          <a:p>
            <a:pPr marL="514800" indent="-514800">
              <a:buFont typeface="Wingdings"/>
              <a:buChar char="§"/>
              <a:defRPr/>
            </a:pPr>
            <a:r>
              <a:rPr sz="2200"/>
              <a:t>Sugestões?</a:t>
            </a:r>
            <a:endParaRPr sz="2200"/>
          </a:p>
          <a:p>
            <a:pPr marL="514800" indent="-514800">
              <a:buFont typeface="Wingdings"/>
              <a:buChar char="§"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1199999" y="1252421"/>
            <a:ext cx="9161674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2967525" y="2676262"/>
            <a:ext cx="5174922" cy="1188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7200"/>
              <a:t>OBRIGADO!</a:t>
            </a:r>
            <a:endParaRPr sz="7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35360" y="116632"/>
            <a:ext cx="10058400" cy="1325563"/>
          </a:xfrm>
        </p:spPr>
        <p:txBody>
          <a:bodyPr rtlCol="0"/>
          <a:lstStyle/>
          <a:p>
            <a:pPr>
              <a:defRPr/>
            </a:pPr>
            <a:r>
              <a:rPr lang="pt-BR"/>
              <a:t>Quem sou eu?</a:t>
            </a:r>
            <a:endParaRPr lang="pt-BR"/>
          </a:p>
        </p:txBody>
      </p:sp>
      <p:sp>
        <p:nvSpPr>
          <p:cNvPr id="5" name="Espaço Reservado para Conteúdo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07368" y="1700808"/>
            <a:ext cx="9144000" cy="4572001"/>
          </a:xfrm>
        </p:spPr>
        <p:txBody>
          <a:bodyPr rtlCol="0"/>
          <a:lstStyle/>
          <a:p>
            <a:pPr>
              <a:defRPr/>
            </a:pPr>
            <a:r>
              <a:rPr lang="pt-BR">
                <a:solidFill>
                  <a:schemeClr val="tx1"/>
                </a:solidFill>
              </a:rPr>
              <a:t>Pai do Eduardo e da </a:t>
            </a:r>
            <a:r>
              <a:rPr lang="pt-BR">
                <a:solidFill>
                  <a:schemeClr val="tx1"/>
                </a:solidFill>
              </a:rPr>
              <a:t>Luisa</a:t>
            </a:r>
            <a:r>
              <a:rPr lang="pt-BR">
                <a:solidFill>
                  <a:schemeClr val="tx1"/>
                </a:solidFill>
              </a:rPr>
              <a:t>;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lang="pt-BR">
                <a:solidFill>
                  <a:schemeClr val="tx1"/>
                </a:solidFill>
              </a:rPr>
              <a:t>Assistente de TI – Tribunal de Contas do Estado de Rondônia;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lang="pt-BR">
                <a:solidFill>
                  <a:schemeClr val="tx1"/>
                </a:solidFill>
              </a:rPr>
              <a:t>Consultor de Infraestrutura de TI – Foco em software livre;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lang="pt-BR">
                <a:solidFill>
                  <a:schemeClr val="tx1"/>
                </a:solidFill>
              </a:rPr>
              <a:t>Entusiasta/Evangelizador Open </a:t>
            </a:r>
            <a:r>
              <a:rPr lang="pt-BR">
                <a:solidFill>
                  <a:schemeClr val="tx1"/>
                </a:solidFill>
              </a:rPr>
              <a:t>Source</a:t>
            </a:r>
            <a:r>
              <a:rPr lang="pt-BR">
                <a:solidFill>
                  <a:schemeClr val="tx1"/>
                </a:solidFill>
              </a:rPr>
              <a:t>/</a:t>
            </a:r>
            <a:r>
              <a:rPr lang="pt-BR">
                <a:solidFill>
                  <a:schemeClr val="tx1"/>
                </a:solidFill>
              </a:rPr>
              <a:t>Devops</a:t>
            </a:r>
            <a:r>
              <a:rPr lang="pt-BR">
                <a:solidFill>
                  <a:schemeClr val="tx1"/>
                </a:solidFill>
              </a:rPr>
              <a:t>;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lang="pt-BR">
                <a:solidFill>
                  <a:schemeClr val="tx1"/>
                </a:solidFill>
              </a:rPr>
              <a:t>Músico;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lang="pt-BR">
                <a:solidFill>
                  <a:schemeClr val="tx1"/>
                </a:solidFill>
              </a:rPr>
              <a:t>Eterno aprendiz ;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6" name="Imagem 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686037" y="3273552"/>
            <a:ext cx="3314618" cy="32847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91344" y="116632"/>
            <a:ext cx="10058400" cy="1325563"/>
          </a:xfrm>
        </p:spPr>
        <p:txBody>
          <a:bodyPr rtlCol="0"/>
          <a:lstStyle/>
          <a:p>
            <a:pPr>
              <a:defRPr/>
            </a:pPr>
            <a:r>
              <a:rPr lang="pt-BR"/>
              <a:t>Experiências com </a:t>
            </a:r>
            <a:r>
              <a:rPr lang="pt-BR"/>
              <a:t>Zabbix</a:t>
            </a:r>
            <a:endParaRPr lang="pt-BR"/>
          </a:p>
        </p:txBody>
      </p:sp>
      <p:sp>
        <p:nvSpPr>
          <p:cNvPr id="5" name="Espaço Reservado para Conteúdo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07368" y="1700808"/>
            <a:ext cx="10657183" cy="4572001"/>
          </a:xfrm>
        </p:spPr>
        <p:txBody>
          <a:bodyPr rtlCol="0"/>
          <a:lstStyle/>
          <a:p>
            <a:pPr>
              <a:defRPr/>
            </a:pPr>
            <a:r>
              <a:rPr lang="pt-BR">
                <a:solidFill>
                  <a:schemeClr val="tx1"/>
                </a:solidFill>
              </a:rPr>
              <a:t>Primeiro contato em 2012;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lang="pt-BR">
                <a:solidFill>
                  <a:schemeClr val="tx1"/>
                </a:solidFill>
              </a:rPr>
              <a:t>Case de sucesso: Tribunal de Contas do Estado de Rondônia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lang="pt-BR">
                <a:solidFill>
                  <a:schemeClr val="tx1"/>
                </a:solidFill>
              </a:rPr>
              <a:t>Instalação como Micro Serviço em cluster </a:t>
            </a:r>
            <a:r>
              <a:rPr lang="pt-BR">
                <a:solidFill>
                  <a:schemeClr val="tx1"/>
                </a:solidFill>
              </a:rPr>
              <a:t>Docker</a:t>
            </a:r>
            <a:r>
              <a:rPr lang="pt-BR">
                <a:solidFill>
                  <a:schemeClr val="tx1"/>
                </a:solidFill>
              </a:rPr>
              <a:t>/</a:t>
            </a:r>
            <a:r>
              <a:rPr lang="pt-BR">
                <a:solidFill>
                  <a:schemeClr val="tx1"/>
                </a:solidFill>
              </a:rPr>
              <a:t>Swarm</a:t>
            </a:r>
            <a:r>
              <a:rPr lang="pt-BR">
                <a:solidFill>
                  <a:schemeClr val="tx1"/>
                </a:solidFill>
              </a:rPr>
              <a:t> + </a:t>
            </a:r>
            <a:r>
              <a:rPr lang="pt-BR">
                <a:solidFill>
                  <a:schemeClr val="tx1"/>
                </a:solidFill>
              </a:rPr>
              <a:t>GlusterFS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lang="pt-BR">
                <a:solidFill>
                  <a:schemeClr val="tx1"/>
                </a:solidFill>
              </a:rPr>
              <a:t>Monitoramento de infraestrutura “Convencional”:</a:t>
            </a:r>
            <a:endParaRPr>
              <a:solidFill>
                <a:schemeClr val="tx1"/>
              </a:solidFill>
            </a:endParaRPr>
          </a:p>
          <a:p>
            <a:pPr lvl="3">
              <a:defRPr/>
            </a:pPr>
            <a:r>
              <a:rPr lang="pt-BR">
                <a:solidFill>
                  <a:schemeClr val="tx1"/>
                </a:solidFill>
              </a:rPr>
              <a:t>Bancos de Dados;</a:t>
            </a:r>
            <a:endParaRPr>
              <a:solidFill>
                <a:schemeClr val="tx1"/>
              </a:solidFill>
            </a:endParaRPr>
          </a:p>
          <a:p>
            <a:pPr lvl="3">
              <a:defRPr/>
            </a:pPr>
            <a:r>
              <a:rPr lang="pt-BR">
                <a:solidFill>
                  <a:schemeClr val="tx1"/>
                </a:solidFill>
              </a:rPr>
              <a:t>Windows, Linux;</a:t>
            </a:r>
            <a:endParaRPr>
              <a:solidFill>
                <a:schemeClr val="tx1"/>
              </a:solidFill>
            </a:endParaRPr>
          </a:p>
          <a:p>
            <a:pPr lvl="3">
              <a:defRPr/>
            </a:pPr>
            <a:r>
              <a:rPr lang="pt-BR">
                <a:solidFill>
                  <a:schemeClr val="tx1"/>
                </a:solidFill>
              </a:rPr>
              <a:t>Dispositivos de rede (links, </a:t>
            </a:r>
            <a:r>
              <a:rPr lang="pt-BR">
                <a:solidFill>
                  <a:schemeClr val="tx1"/>
                </a:solidFill>
              </a:rPr>
              <a:t>switch,etc</a:t>
            </a:r>
            <a:r>
              <a:rPr lang="pt-BR">
                <a:solidFill>
                  <a:schemeClr val="tx1"/>
                </a:solidFill>
              </a:rPr>
              <a:t>);</a:t>
            </a:r>
            <a:endParaRPr>
              <a:solidFill>
                <a:schemeClr val="tx1"/>
              </a:solidFill>
            </a:endParaRPr>
          </a:p>
          <a:p>
            <a:pPr marL="285750" lvl="3" indent="-285750">
              <a:defRPr/>
            </a:pPr>
            <a:r>
              <a:rPr lang="pt-BR">
                <a:solidFill>
                  <a:schemeClr val="tx1"/>
                </a:solidFill>
              </a:rPr>
              <a:t>Monitoramento de Micro serviços;</a:t>
            </a:r>
            <a:endParaRPr>
              <a:solidFill>
                <a:schemeClr val="tx1"/>
              </a:solidFill>
            </a:endParaRPr>
          </a:p>
          <a:p>
            <a:pPr marL="1017270" lvl="7" indent="-285750">
              <a:defRPr/>
            </a:pPr>
            <a:r>
              <a:rPr lang="pt-BR">
                <a:solidFill>
                  <a:schemeClr val="tx1"/>
                </a:solidFill>
              </a:rPr>
              <a:t>Docker</a:t>
            </a:r>
            <a:r>
              <a:rPr lang="pt-BR">
                <a:solidFill>
                  <a:schemeClr val="tx1"/>
                </a:solidFill>
              </a:rPr>
              <a:t>/</a:t>
            </a:r>
            <a:r>
              <a:rPr lang="pt-BR">
                <a:solidFill>
                  <a:schemeClr val="tx1"/>
                </a:solidFill>
              </a:rPr>
              <a:t>Swarm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19336" y="116632"/>
            <a:ext cx="10058400" cy="1325563"/>
          </a:xfrm>
        </p:spPr>
        <p:txBody>
          <a:bodyPr rtlCol="0"/>
          <a:lstStyle/>
          <a:p>
            <a:pPr>
              <a:defRPr/>
            </a:pPr>
            <a:r>
              <a:rPr lang="pt-BR"/>
              <a:t>Agenda da Apresentação</a:t>
            </a:r>
            <a:endParaRPr lang="pt-BR"/>
          </a:p>
        </p:txBody>
      </p:sp>
      <p:sp>
        <p:nvSpPr>
          <p:cNvPr id="5" name="Espaço Reservado para Conteúdo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263352" y="1772816"/>
            <a:ext cx="10429799" cy="4896544"/>
          </a:xfrm>
        </p:spPr>
        <p:txBody>
          <a:bodyPr rtlCol="0"/>
          <a:lstStyle/>
          <a:p>
            <a:pPr>
              <a:defRPr/>
            </a:pPr>
            <a:r>
              <a:rPr lang="pt-BR">
                <a:solidFill>
                  <a:schemeClr val="tx1"/>
                </a:solidFill>
              </a:rPr>
              <a:t>O Tribunal de Contas do Estado de Rondônia;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lang="pt-BR">
                <a:solidFill>
                  <a:schemeClr val="tx1"/>
                </a:solidFill>
              </a:rPr>
              <a:t>Aderindo a cultura </a:t>
            </a:r>
            <a:r>
              <a:rPr lang="pt-BR">
                <a:solidFill>
                  <a:schemeClr val="tx1"/>
                </a:solidFill>
              </a:rPr>
              <a:t>DevOps</a:t>
            </a:r>
            <a:r>
              <a:rPr lang="pt-BR">
                <a:solidFill>
                  <a:schemeClr val="tx1"/>
                </a:solidFill>
              </a:rPr>
              <a:t>;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lang="pt-BR">
                <a:solidFill>
                  <a:schemeClr val="tx1"/>
                </a:solidFill>
              </a:rPr>
              <a:t>A base para instalação do </a:t>
            </a:r>
            <a:r>
              <a:rPr lang="pt-BR">
                <a:solidFill>
                  <a:schemeClr val="tx1"/>
                </a:solidFill>
              </a:rPr>
              <a:t>Zabbix</a:t>
            </a:r>
            <a:r>
              <a:rPr lang="pt-BR">
                <a:solidFill>
                  <a:schemeClr val="tx1"/>
                </a:solidFill>
              </a:rPr>
              <a:t>;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lang="pt-BR">
                <a:solidFill>
                  <a:schemeClr val="tx1"/>
                </a:solidFill>
              </a:rPr>
              <a:t>Componentes do </a:t>
            </a:r>
            <a:r>
              <a:rPr lang="pt-BR">
                <a:solidFill>
                  <a:schemeClr val="tx1"/>
                </a:solidFill>
              </a:rPr>
              <a:t>Zabbix</a:t>
            </a:r>
            <a:r>
              <a:rPr lang="pt-BR">
                <a:solidFill>
                  <a:schemeClr val="tx1"/>
                </a:solidFill>
              </a:rPr>
              <a:t> como micro serviços;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lang="pt-BR">
                <a:solidFill>
                  <a:schemeClr val="tx1"/>
                </a:solidFill>
              </a:rPr>
              <a:t>Publicando o Zabbix com um Frontend para Micro serviços;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lang="pt-BR">
                <a:solidFill>
                  <a:schemeClr val="tx1"/>
                </a:solidFill>
              </a:rPr>
              <a:t>Instalação e configuração dos agentes;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lang="pt-BR">
                <a:solidFill>
                  <a:schemeClr val="tx1"/>
                </a:solidFill>
              </a:rPr>
              <a:t>Adaptações necessárias;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lang="pt-BR">
                <a:solidFill>
                  <a:schemeClr val="tx1"/>
                </a:solidFill>
              </a:rPr>
              <a:t>To</a:t>
            </a:r>
            <a:r>
              <a:rPr lang="pt-BR">
                <a:solidFill>
                  <a:schemeClr val="tx1"/>
                </a:solidFill>
              </a:rPr>
              <a:t> do </a:t>
            </a:r>
            <a:r>
              <a:rPr lang="pt-BR">
                <a:solidFill>
                  <a:schemeClr val="tx1"/>
                </a:solidFill>
              </a:rPr>
              <a:t>List</a:t>
            </a:r>
            <a:r>
              <a:rPr lang="pt-BR">
                <a:solidFill>
                  <a:schemeClr val="tx1"/>
                </a:solidFill>
              </a:rPr>
              <a:t>;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377757" y="256970"/>
            <a:ext cx="11459634" cy="1074094"/>
          </a:xfrm>
        </p:spPr>
        <p:txBody>
          <a:bodyPr rtlCol="0"/>
          <a:lstStyle/>
          <a:p>
            <a:pPr>
              <a:defRPr/>
            </a:pPr>
            <a:r>
              <a:rPr lang="pt-BR" baseline="30000"/>
              <a:t>SETIC - Tribunal de Contas do Estado de Rondônia</a:t>
            </a:r>
            <a:endParaRPr baseline="30000"/>
          </a:p>
        </p:txBody>
      </p:sp>
      <p:sp>
        <p:nvSpPr>
          <p:cNvPr id="5" name="Espaço Reservado para Texto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 flipH="0" flipV="0">
            <a:off x="580412" y="1851503"/>
            <a:ext cx="10949791" cy="4284201"/>
          </a:xfrm>
        </p:spPr>
        <p:txBody>
          <a:bodyPr rtlCol="0"/>
          <a:lstStyle/>
          <a:p>
            <a:pPr>
              <a:defRPr/>
            </a:pPr>
            <a:r>
              <a:rPr lang="pt-BR"/>
              <a:t>Missão:</a:t>
            </a:r>
            <a:endParaRPr lang="pt-BR"/>
          </a:p>
          <a:p>
            <a:pPr>
              <a:defRPr/>
            </a:pPr>
            <a:endParaRPr lang="pt-BR"/>
          </a:p>
          <a:p>
            <a:pPr algn="ctr">
              <a:defRPr/>
            </a:pPr>
            <a:r>
              <a:rPr lang="pt-BR" sz="2000" b="0" i="0" u="none" strike="noStrike" cap="all" spc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Prover Tecnologia da informação e comunicação para o tce-ro proporcionando mecanismos para fiscalização da aplicação dos recursos públicos.</a:t>
            </a: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86560" y="99219"/>
            <a:ext cx="10058399" cy="1325562"/>
          </a:xfrm>
        </p:spPr>
        <p:txBody>
          <a:bodyPr rtlCol="0"/>
          <a:lstStyle/>
          <a:p>
            <a:pPr>
              <a:defRPr/>
            </a:pPr>
            <a:r>
              <a:rPr lang="pt-BR"/>
              <a:t>Aderindo a cultura Devops</a:t>
            </a:r>
            <a:endParaRPr lang="pt-BR"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365416" y="1738302"/>
            <a:ext cx="11488836" cy="502290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514800" indent="-514800" algn="l">
              <a:buFont typeface="Wingdings"/>
              <a:buChar char="§"/>
              <a:defRPr/>
            </a:pPr>
            <a:r>
              <a:rPr sz="2400"/>
              <a:t>Por onde começar?</a:t>
            </a:r>
            <a:endParaRPr sz="2400"/>
          </a:p>
          <a:p>
            <a:pPr marL="514800" indent="-514800" algn="l">
              <a:buFont typeface="Wingdings"/>
              <a:buChar char="§"/>
              <a:defRPr/>
            </a:pPr>
            <a:r>
              <a:rPr sz="2400"/>
              <a:t>O que eu sei, somado ao que você sabe, pode ser fenomenal;</a:t>
            </a:r>
            <a:endParaRPr sz="2400"/>
          </a:p>
          <a:p>
            <a:pPr marL="514800" indent="-514800" algn="l">
              <a:buFont typeface="Wingdings"/>
              <a:buChar char="§"/>
              <a:defRPr/>
            </a:pPr>
            <a:r>
              <a:rPr sz="2400"/>
              <a:t>Trabalho repetitivo? Considere isso como um problema. Resolva!</a:t>
            </a:r>
            <a:endParaRPr sz="2400"/>
          </a:p>
          <a:p>
            <a:pPr marL="514800" indent="-514800" algn="l">
              <a:buFont typeface="Wingdings"/>
              <a:buChar char="§"/>
              <a:defRPr/>
            </a:pPr>
            <a:r>
              <a:rPr sz="2400"/>
              <a:t>Seu tempo deve ser usado para desenvolver habilidades;</a:t>
            </a:r>
            <a:endParaRPr sz="2400"/>
          </a:p>
          <a:p>
            <a:pPr marL="514800" indent="-514800" algn="l">
              <a:buFont typeface="Wingdings"/>
              <a:buChar char="§"/>
              <a:defRPr/>
            </a:pPr>
            <a:r>
              <a:rPr sz="2400"/>
              <a:t>Git Hub: Isso sim é uma rede social. Siga os projetos que lhe interessam;</a:t>
            </a:r>
            <a:endParaRPr sz="2400"/>
          </a:p>
          <a:p>
            <a:pPr marL="514800" indent="-514800" algn="l">
              <a:buFont typeface="Wingdings"/>
              <a:buChar char="§"/>
              <a:defRPr/>
            </a:pPr>
            <a:r>
              <a:rPr sz="2400"/>
              <a:t>Use o git pra tudo!</a:t>
            </a:r>
            <a:endParaRPr sz="2400"/>
          </a:p>
          <a:p>
            <a:pPr marL="514800" indent="-514800" algn="l">
              <a:buFont typeface="Wingdings"/>
              <a:buChar char="§"/>
              <a:defRPr/>
            </a:pPr>
            <a:r>
              <a:rPr sz="2400"/>
              <a:t>Leia os fontes, scripts e instruções;</a:t>
            </a:r>
            <a:endParaRPr sz="2400"/>
          </a:p>
          <a:p>
            <a:pPr marL="514800" indent="-514800" algn="l">
              <a:buFont typeface="Wingdings"/>
              <a:buChar char="§"/>
              <a:defRPr/>
            </a:pPr>
            <a:r>
              <a:rPr sz="2400"/>
              <a:t>Perceba quanta coisa está ao seu alcance;</a:t>
            </a:r>
            <a:endParaRPr sz="2400"/>
          </a:p>
          <a:p>
            <a:pPr marL="514800" indent="-514800" algn="l">
              <a:buFont typeface="Wingdings"/>
              <a:buChar char="§"/>
              <a:defRPr/>
            </a:pPr>
            <a:r>
              <a:rPr sz="2400"/>
              <a:t>Contribua, ensine, divulgue, desenvolva, documente ...</a:t>
            </a:r>
            <a:endParaRPr sz="2400"/>
          </a:p>
          <a:p>
            <a:pPr algn="l">
              <a:defRPr/>
            </a:pPr>
            <a:endParaRPr lang="pt-BR"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6959" y="99219"/>
            <a:ext cx="10058399" cy="1325562"/>
          </a:xfrm>
        </p:spPr>
        <p:txBody>
          <a:bodyPr rtlCol="0"/>
          <a:lstStyle/>
          <a:p>
            <a:pPr>
              <a:defRPr/>
            </a:pPr>
            <a:r>
              <a:rPr lang="pt-BR"/>
              <a:t>A base para instalação do Zabbix</a:t>
            </a:r>
            <a:endParaRPr lang="pt-BR"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98400" y="1758506"/>
            <a:ext cx="6343453" cy="42062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Sistema Operacional:</a:t>
            </a:r>
            <a:endParaRPr/>
          </a:p>
          <a:p>
            <a:pPr>
              <a:defRPr/>
            </a:pPr>
            <a:endParaRPr/>
          </a:p>
          <a:p>
            <a:pPr marL="514800" indent="-514800">
              <a:buFont typeface="Arial"/>
              <a:buChar char="•"/>
              <a:defRPr/>
            </a:pPr>
            <a:r>
              <a:rPr/>
              <a:t> Ubuntu 16 - Net install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Cluster de disco:</a:t>
            </a:r>
            <a:endParaRPr/>
          </a:p>
          <a:p>
            <a:pPr marL="514800" indent="-514800">
              <a:buFont typeface="Arial"/>
              <a:buChar char="•"/>
              <a:defRPr/>
            </a:pPr>
            <a:endParaRPr/>
          </a:p>
          <a:p>
            <a:pPr marL="514800" indent="-514800">
              <a:buFont typeface="Arial"/>
              <a:buChar char="•"/>
              <a:defRPr/>
            </a:pPr>
            <a:r>
              <a:rPr/>
              <a:t>Volume GlusterFs replicado em todos os nós do swarm</a:t>
            </a:r>
            <a:endParaRPr/>
          </a:p>
          <a:p>
            <a:pPr marL="514800" indent="-514800">
              <a:buFont typeface="Arial"/>
              <a:buChar char="•"/>
              <a:defRPr/>
            </a:pPr>
            <a:endParaRPr/>
          </a:p>
          <a:p>
            <a:pPr>
              <a:defRPr/>
            </a:pPr>
            <a:r>
              <a:rPr/>
              <a:t>Cluster docker:</a:t>
            </a:r>
            <a:endParaRPr/>
          </a:p>
          <a:p>
            <a:pPr>
              <a:defRPr/>
            </a:pPr>
            <a:endParaRPr/>
          </a:p>
          <a:p>
            <a:pPr marL="514800" indent="-514800">
              <a:buFont typeface="Arial"/>
              <a:buChar char="•"/>
              <a:defRPr/>
            </a:pPr>
            <a:r>
              <a:rPr/>
              <a:t>Seis Swarm Nodes;</a:t>
            </a:r>
            <a:endParaRPr/>
          </a:p>
          <a:p>
            <a:pPr marL="514800" indent="-514800">
              <a:buFont typeface="Arial"/>
              <a:buChar char="•"/>
              <a:defRPr/>
            </a:pPr>
            <a:endParaRPr/>
          </a:p>
          <a:p>
            <a:pPr marL="514800" indent="-514800">
              <a:buFont typeface="Arial"/>
              <a:buChar char="•"/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7072113" y="4728556"/>
            <a:ext cx="4909793" cy="1875540"/>
          </a:xfrm>
          <a:prstGeom prst="rect">
            <a:avLst/>
          </a:prstGeom>
          <a:solidFill>
            <a:schemeClr val="tx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pt-BR" sz="1600" b="0" i="0" u="none" strike="noStrike" cap="none" spc="0">
                <a:solidFill>
                  <a:schemeClr val="bg1"/>
                </a:solidFill>
                <a:latin typeface="Franklin Gothic Medium"/>
                <a:ea typeface="Franklin Gothic Medium"/>
                <a:cs typeface="Franklin Gothic Medium"/>
              </a:rPr>
              <a:t>SRV-INFRA-DOCKER01:/dev /mnt/dev glusterfs defaults,_netdev,backupvolfile-server=SRV-INFRA-DOCKER02,backupvolfile-server=SRV-INFRA-DOCKER03,backupvolfile-server=SRV-INFRA-DOCKER04,backupvolfile-server=SRV-INFRA-DOCKER05,backupvolfile-server=SRV-INFRA-DOCKER06 0 0</a:t>
            </a:r>
            <a:endParaRPr sz="1600">
              <a:solidFill>
                <a:schemeClr val="bg1"/>
              </a:solidFill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6964097" y="4267036"/>
            <a:ext cx="2818257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Exemplo Fstab</a:t>
            </a:r>
            <a:r>
              <a:rPr lang="pt-BR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6958" y="99218"/>
            <a:ext cx="10058398" cy="1325561"/>
          </a:xfrm>
        </p:spPr>
        <p:txBody>
          <a:bodyPr rtlCol="0"/>
          <a:lstStyle/>
          <a:p>
            <a:pPr>
              <a:defRPr/>
            </a:pPr>
            <a:r>
              <a:rPr lang="pt-BR"/>
              <a:t>Componentes do Zabbix como micro serviços</a:t>
            </a:r>
            <a:endParaRPr lang="pt-BR"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518854" y="1839573"/>
            <a:ext cx="10770185" cy="530355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514800" indent="-514800">
              <a:buFont typeface="Wingdings"/>
              <a:buChar char="§"/>
              <a:defRPr/>
            </a:pPr>
            <a:r>
              <a:rPr/>
              <a:t>Banco de dados Mysql:</a:t>
            </a:r>
            <a:endParaRPr/>
          </a:p>
          <a:p>
            <a:pPr>
              <a:defRPr/>
            </a:pPr>
            <a:r>
              <a:rPr/>
              <a:t>	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mysql:5.7</a:t>
            </a:r>
            <a:endParaRPr/>
          </a:p>
          <a:p>
            <a:pPr marL="514800" indent="-514800">
              <a:buFont typeface="Wingdings"/>
              <a:buChar char="§"/>
              <a:defRPr/>
            </a:pPr>
            <a:endParaRPr/>
          </a:p>
          <a:p>
            <a:pPr marL="514800" indent="-514800">
              <a:buFont typeface="Wingdings"/>
              <a:buChar char="§"/>
              <a:defRPr/>
            </a:pPr>
            <a:r>
              <a:rPr/>
              <a:t>Parâmetros:</a:t>
            </a:r>
            <a:endParaRPr/>
          </a:p>
          <a:p>
            <a:pPr>
              <a:defRPr/>
            </a:pPr>
            <a:r>
              <a:rPr/>
              <a:t>	Charset = UTF8</a:t>
            </a:r>
            <a:endParaRPr/>
          </a:p>
          <a:p>
            <a:pPr>
              <a:defRPr/>
            </a:pPr>
            <a:r>
              <a:rPr/>
              <a:t>	Collation = UTF8_bin</a:t>
            </a:r>
            <a:endParaRPr/>
          </a:p>
          <a:p>
            <a:pPr>
              <a:defRPr/>
            </a:pPr>
            <a:endParaRPr/>
          </a:p>
          <a:p>
            <a:pPr marL="514800" indent="-514800">
              <a:buFont typeface="Wingdings"/>
              <a:buChar char="§"/>
              <a:defRPr/>
            </a:pPr>
            <a:r>
              <a:rPr/>
              <a:t>Arquivo de Configuração:</a:t>
            </a:r>
            <a:endParaRPr/>
          </a:p>
          <a:p>
            <a:pPr marL="514800" indent="-514800">
              <a:buFont typeface="Wingdings"/>
              <a:buChar char="§"/>
              <a:defRPr/>
            </a:pPr>
            <a:endParaRPr/>
          </a:p>
          <a:p>
            <a:pPr>
              <a:defRPr/>
            </a:pPr>
            <a:r>
              <a:rPr/>
              <a:t>	</a:t>
            </a:r>
            <a:r>
              <a:rPr lang="pt-BR" sz="18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max_allowed_packet=1024M</a:t>
            </a:r>
            <a:endParaRPr lang="pt-BR" sz="18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	thread_cache_size=256</a:t>
            </a:r>
            <a:endParaRPr lang="pt-BR" sz="18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	max_connections=512</a:t>
            </a:r>
            <a:endParaRPr lang="pt-BR" sz="18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	query_cache_limit=512M</a:t>
            </a:r>
            <a:endParaRPr lang="pt-BR" sz="18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	query_cache_size=4048M</a:t>
            </a:r>
            <a:endParaRPr lang="pt-BR" sz="18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	query_cache_type=1</a:t>
            </a:r>
            <a:endParaRPr lang="pt-BR" sz="18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	innodb_buffer_pool_size=5096M</a:t>
            </a:r>
            <a:endParaRPr lang="pt-BR" sz="18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 marL="514800" indent="-514800">
              <a:buFont typeface="Wingdings"/>
              <a:buChar char="§"/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6958" y="99218"/>
            <a:ext cx="10058398" cy="1325561"/>
          </a:xfrm>
        </p:spPr>
        <p:txBody>
          <a:bodyPr rtlCol="0"/>
          <a:lstStyle/>
          <a:p>
            <a:pPr>
              <a:defRPr/>
            </a:pPr>
            <a:r>
              <a:rPr lang="pt-BR"/>
              <a:t>Componentes do Zabbix como micro serviços</a:t>
            </a:r>
            <a:endParaRPr lang="pt-BR"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316236" y="1839573"/>
            <a:ext cx="11577292" cy="421462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514800" indent="-514800">
              <a:buFont typeface="Wingdings"/>
              <a:buChar char="§"/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Criando Swarm Service  de banco de dados para o Zabbix </a:t>
            </a:r>
            <a:endParaRPr lang="pt-BR" sz="1800" b="0" i="0" u="none" strike="noStrike" cap="none" spc="0">
              <a:solidFill>
                <a:schemeClr val="tx1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 marL="514800" indent="-514800">
              <a:buFont typeface="Wingdings"/>
              <a:buChar char="§"/>
              <a:defRPr/>
            </a:pPr>
            <a:endParaRPr/>
          </a:p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docker service create --name ZabbixDB-mysql -t --network zabbix \</a:t>
            </a:r>
            <a:endParaRPr lang="pt-BR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-e MYSQL_DATABASE="zabbix"       	\</a:t>
            </a:r>
            <a:endParaRPr lang="pt-BR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-e MYSQL_USER="zabbix"      	 	\</a:t>
            </a:r>
            <a:endParaRPr lang="pt-BR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-e MYSQL_PASSWORD="zabbix"   	\</a:t>
            </a:r>
            <a:endParaRPr lang="pt-BR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-e MYSQL_ROOT_PASSWORD="root"	\</a:t>
            </a:r>
            <a:endParaRPr lang="pt-BR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--mount type=bind,source=/mnt/infra/databases/conf.d/zabbix-mysql.conf,destination=/etc/my.cnf  \</a:t>
            </a:r>
            <a:endParaRPr lang="pt-BR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--mount type=bind,source=/mnt/infra/databases/zabbix,destination=/var/lib/mysql       \</a:t>
            </a:r>
            <a:endParaRPr lang="pt-BR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-d mysql:5.7 --character-set-server=utf8 --collation-server=utf8_bin</a:t>
            </a:r>
            <a:endParaRPr lang="pt-BR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esign Médico 16: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Arial"/>
        <a:cs typeface="Arial"/>
      </a:majorFont>
      <a:minorFont>
        <a:latin typeface="Franklin Gothic Medium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ONLYOFFICE/2.4.526.0</Application>
  <PresentationFormat>On-screen Show (4:3)</PresentationFormat>
  <Paragraphs>0</Paragraphs>
  <Slides>19</Slides>
  <Notes>19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