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12192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Slide de Título"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 bwMode="auto">
          <a:xfrm>
            <a:off x="626224" y="1828800"/>
            <a:ext cx="4098175" cy="317738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 bwMode="auto">
          <a:xfrm>
            <a:off x="626224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Clique para editar o estilo do subtítulo mestre</a:t>
            </a:r>
          </a:p>
        </p:txBody>
      </p:sp>
      <p:pic>
        <p:nvPicPr>
          <p:cNvPr id="6" name="Imagem 6" descr="Linha EK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88688" y="-1"/>
            <a:ext cx="7000137" cy="6858001"/>
          </a:xfrm>
          <a:prstGeom prst="rect">
            <a:avLst/>
          </a:prstGeom>
        </p:spPr>
      </p:pic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5" name="Espaço Reservado para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rtlCol="0"/>
          <a:lstStyle/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2B95B1F9-604F-4CF7-87B7-0079681CB724}" type="datetime1">
              <a:t>13/07/2018</a:t>
            </a:fld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t>‹nº›</a:t>
            </a:fld>
            <a:endParaRPr lang="pt-BR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Texto e Títul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tângulo 6" descr="Retângulo"/>
          <p:cNvSpPr/>
          <p:nvPr/>
        </p:nvSpPr>
        <p:spPr bwMode="auto">
          <a:xfrm>
            <a:off x="9982200" y="0"/>
            <a:ext cx="22098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10058399" y="457201"/>
            <a:ext cx="2057401" cy="5943600"/>
          </a:xfrm>
        </p:spPr>
        <p:txBody>
          <a:bodyPr vert="eaVert"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6" name="Espaço Reservado para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457200"/>
            <a:ext cx="9067800" cy="5943599"/>
          </a:xfrm>
        </p:spPr>
        <p:txBody>
          <a:bodyPr vert="eaVert" rtlCol="0"/>
          <a:lstStyle/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32C0EB1E-546A-458E-88BA-3CE205201793}" type="datetime1">
              <a:t>13/07/2018</a:t>
            </a:fld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t>‹nº›</a:t>
            </a:fld>
            <a:endParaRPr lang="pt-BR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rtlCol="0"/>
          <a:lstStyle>
            <a:lvl5pPr>
              <a:defRPr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00A4D40-3DE8-4EFA-9164-F4E268E9BEEE}" type="datetime1">
              <a:t>13/07/2018</a:t>
            </a:fld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t>‹nº›</a:t>
            </a:fld>
            <a:endParaRPr lang="pt-BR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abeçalho da Seção">
    <p:bg>
      <p:bgPr>
        <a:gradFill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tângulo 6" descr="Retângulo"/>
          <p:cNvSpPr/>
          <p:nvPr/>
        </p:nvSpPr>
        <p:spPr bwMode="auto"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 bwMode="auto"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ois Conteúd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6" name="Espaço Reservado para Conteúdo 3"/>
          <p:cNvSpPr>
            <a:spLocks noGrp="1"/>
          </p:cNvSpPr>
          <p:nvPr>
            <p:ph sz="half" idx="2"/>
          </p:nvPr>
        </p:nvSpPr>
        <p:spPr bwMode="auto"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7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0E0CEA4-2DCC-42ED-AE16-7B8BFF3F3544}" type="datetime1">
              <a:t>13/07/2018</a:t>
            </a:fld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t>‹nº›</a:t>
            </a:fld>
            <a:endParaRPr lang="pt-BR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6" name="Espaço Reservado para Conteúdo 3"/>
          <p:cNvSpPr>
            <a:spLocks noGrp="1"/>
          </p:cNvSpPr>
          <p:nvPr>
            <p:ph sz="half" idx="2"/>
          </p:nvPr>
        </p:nvSpPr>
        <p:spPr bwMode="auto"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sz="quarter" idx="3"/>
          </p:nvPr>
        </p:nvSpPr>
        <p:spPr bwMode="auto"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8" name="Espaço Reservado para Conteúdo 5"/>
          <p:cNvSpPr>
            <a:spLocks noGrp="1"/>
          </p:cNvSpPr>
          <p:nvPr>
            <p:ph sz="quarter" idx="4"/>
          </p:nvPr>
        </p:nvSpPr>
        <p:spPr bwMode="auto"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9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0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47591FEB-8904-40BC-AA2B-3E42FBDCE77D}" type="datetime1">
              <a:t>13/07/2018</a:t>
            </a:fld>
            <a:endParaRPr lang="pt-BR"/>
          </a:p>
        </p:txBody>
      </p:sp>
      <p:sp>
        <p:nvSpPr>
          <p:cNvPr id="11" name="Espaço Reservado para Número do Slide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t>‹nº›</a:t>
            </a:fld>
            <a:endParaRPr lang="pt-BR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Data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D5CE7CE3-F7B9-486D-A6A1-BA5AED982C04}" type="datetime1">
              <a:t>13/07/2018</a:t>
            </a:fld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t>‹nº›</a:t>
            </a:fld>
            <a:endParaRPr lang="pt-BR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Data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754462E-1B43-4CA6-916C-67DBFFE46A3A}" type="datetime1">
              <a:t>13/07/2018</a:t>
            </a:fld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E31375A4-56A4-47D6-9801-1991572033F7}" type="slidenum">
              <a:t>‹nº›</a:t>
            </a:fld>
            <a:endParaRPr lang="pt-BR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tângulo 7" descr="Retângulo"/>
          <p:cNvSpPr/>
          <p:nvPr/>
        </p:nvSpPr>
        <p:spPr bwMode="auto">
          <a:xfrm>
            <a:off x="7008812" y="0"/>
            <a:ext cx="518001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Retângulo 8" descr="Retângulo"/>
          <p:cNvSpPr/>
          <p:nvPr/>
        </p:nvSpPr>
        <p:spPr bwMode="auto"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 bwMode="auto">
          <a:xfrm>
            <a:off x="7632700" y="3200400"/>
            <a:ext cx="3932237" cy="1752599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 bwMode="auto"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tângulo 7" descr="Retângulo"/>
          <p:cNvSpPr/>
          <p:nvPr/>
        </p:nvSpPr>
        <p:spPr bwMode="auto">
          <a:xfrm>
            <a:off x="7008812" y="0"/>
            <a:ext cx="518001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Retângulo 8" descr="Retângulo"/>
          <p:cNvSpPr/>
          <p:nvPr/>
        </p:nvSpPr>
        <p:spPr bwMode="auto"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 bwMode="auto">
          <a:xfrm>
            <a:off x="7635240" y="3200400"/>
            <a:ext cx="3932237" cy="1752599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7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 bwMode="auto"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 bwMode="auto"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arra vermelha" descr="Barra vermelha"/>
          <p:cNvSpPr/>
          <p:nvPr/>
        </p:nvSpPr>
        <p:spPr bwMode="auto">
          <a:xfrm>
            <a:off x="1" y="1"/>
            <a:ext cx="12188824" cy="152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Editar estilos de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135DF4C-E7D3-48B1-9E56-BE0A5A02CA2F}" type="datetime1">
              <a:t>13/07/2018</a:t>
            </a:fld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 bwMode="auto"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31375A4-56A4-47D6-9801-1991572033F7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36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800"/>
        </a:spcBef>
        <a:buSzPct val="100000"/>
        <a:buFont typeface="Arial"/>
        <a:buChar char="▪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>
        <a:lnSpc>
          <a:spcPct val="90000"/>
        </a:lnSpc>
        <a:spcBef>
          <a:spcPts val="600"/>
        </a:spcBef>
        <a:buSzPct val="100000"/>
        <a:buFont typeface="Arial"/>
        <a:buChar char="▪"/>
        <a:defRPr sz="2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>
        <a:lnSpc>
          <a:spcPct val="90000"/>
        </a:lnSpc>
        <a:spcBef>
          <a:spcPts val="600"/>
        </a:spcBef>
        <a:buSzPct val="100000"/>
        <a:buFont typeface="Arial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>
        <a:lnSpc>
          <a:spcPct val="90000"/>
        </a:lnSpc>
        <a:spcBef>
          <a:spcPts val="600"/>
        </a:spcBef>
        <a:buSzPct val="100000"/>
        <a:buFont typeface="Arial"/>
        <a:buChar char="▪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>
        <a:lnSpc>
          <a:spcPct val="90000"/>
        </a:lnSpc>
        <a:spcBef>
          <a:spcPts val="600"/>
        </a:spcBef>
        <a:buSzPct val="100000"/>
        <a:buFont typeface="Arial"/>
        <a:buChar char="▪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>
        <a:lnSpc>
          <a:spcPct val="90000"/>
        </a:lnSpc>
        <a:spcBef>
          <a:spcPts val="400"/>
        </a:spcBef>
        <a:buSzPct val="100000"/>
        <a:buFont typeface="Arial"/>
        <a:buChar char="▪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>
        <a:lnSpc>
          <a:spcPct val="90000"/>
        </a:lnSpc>
        <a:spcBef>
          <a:spcPts val="400"/>
        </a:spcBef>
        <a:buSzPct val="100000"/>
        <a:buFont typeface="Arial"/>
        <a:buChar char="▪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>
        <a:lnSpc>
          <a:spcPct val="90000"/>
        </a:lnSpc>
        <a:spcBef>
          <a:spcPts val="400"/>
        </a:spcBef>
        <a:buSzPct val="100000"/>
        <a:buFont typeface="Arial"/>
        <a:buChar char="▪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>
        <a:lnSpc>
          <a:spcPct val="90000"/>
        </a:lnSpc>
        <a:spcBef>
          <a:spcPts val="400"/>
        </a:spcBef>
        <a:buSzPct val="100000"/>
        <a:buFont typeface="Arial"/>
        <a:buChar char="▪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 bwMode="auto">
          <a:xfrm>
            <a:off x="191344" y="1196752"/>
            <a:ext cx="4098175" cy="785092"/>
          </a:xfrm>
        </p:spPr>
        <p:txBody>
          <a:bodyPr rtlCol="0"/>
          <a:lstStyle/>
          <a:p>
            <a:pPr>
              <a:defRPr/>
            </a:pPr>
            <a:r>
              <a:rPr lang="pt-BR"/>
              <a:t>Zabbix</a:t>
            </a: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 bwMode="auto">
          <a:xfrm>
            <a:off x="222575" y="1981844"/>
            <a:ext cx="5037344" cy="685800"/>
          </a:xfrm>
        </p:spPr>
        <p:txBody>
          <a:bodyPr rtlCol="0"/>
          <a:lstStyle/>
          <a:p>
            <a:pPr>
              <a:defRPr/>
            </a:pPr>
            <a:r>
              <a:rPr lang="pt-BR" sz="1400" dirty="0"/>
              <a:t>Monitorando </a:t>
            </a:r>
            <a:r>
              <a:rPr lang="pt-BR" sz="1400" dirty="0" err="1"/>
              <a:t>Docker</a:t>
            </a:r>
            <a:r>
              <a:rPr lang="pt-BR" sz="1400" dirty="0"/>
              <a:t> SWARM e aplicações Web		</a:t>
            </a:r>
            <a:r>
              <a:rPr lang="pt-BR" sz="1400" b="1" dirty="0"/>
              <a:t>	Case de sucesso: TCE/RO</a:t>
            </a:r>
            <a:endParaRPr lang="pt-BR" sz="1400" dirty="0"/>
          </a:p>
        </p:txBody>
      </p:sp>
      <p:sp>
        <p:nvSpPr>
          <p:cNvPr id="6" name="CaixaDeTexto 3"/>
          <p:cNvSpPr>
            <a:spLocks/>
          </p:cNvSpPr>
          <p:nvPr/>
        </p:nvSpPr>
        <p:spPr bwMode="auto">
          <a:xfrm>
            <a:off x="222574" y="4725143"/>
            <a:ext cx="4897767" cy="146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/>
              <a:t>Atila Aloise de Almeida </a:t>
            </a:r>
            <a:endParaRPr/>
          </a:p>
          <a:p>
            <a:pPr>
              <a:defRPr/>
            </a:pPr>
            <a:endParaRPr lang="pt-BR"/>
          </a:p>
          <a:p>
            <a:pPr>
              <a:defRPr/>
            </a:pPr>
            <a:r>
              <a:rPr lang="pt-BR"/>
              <a:t>Mail: atila.aloise@tce.ro.gov.br</a:t>
            </a:r>
          </a:p>
          <a:p>
            <a:pPr>
              <a:defRPr/>
            </a:pPr>
            <a:endParaRPr lang="pt-BR"/>
          </a:p>
          <a:p>
            <a:pPr>
              <a:defRPr/>
            </a:pPr>
            <a:r>
              <a:rPr lang="pt-BR"/>
              <a:t>github.com/atilaloise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91" y="99219"/>
            <a:ext cx="10058399" cy="1325562"/>
          </a:xfrm>
        </p:spPr>
        <p:txBody>
          <a:bodyPr rtlCol="0"/>
          <a:lstStyle/>
          <a:p>
            <a:pPr>
              <a:defRPr/>
            </a:pPr>
            <a:r>
              <a:rPr lang="pt-BR"/>
              <a:t>Auto Discovery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407809" y="2280154"/>
            <a:ext cx="6579123" cy="4464077"/>
          </a:xfrm>
          <a:prstGeom prst="rect">
            <a:avLst/>
          </a:prstGeom>
        </p:spPr>
      </p:pic>
      <p:sp>
        <p:nvSpPr>
          <p:cNvPr id="6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29927" y="1586247"/>
            <a:ext cx="11510097" cy="657952"/>
          </a:xfrm>
        </p:spPr>
        <p:txBody>
          <a:bodyPr rtlCol="0"/>
          <a:lstStyle/>
          <a:p>
            <a:pPr marL="514800" indent="-514800">
              <a:buFont typeface="Wingdings"/>
              <a:buChar char="§"/>
              <a:defRPr/>
            </a:pPr>
            <a:r>
              <a:rPr/>
              <a:t>Crie uma regra de descoberta no Host Docker: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90" y="399375"/>
            <a:ext cx="10058398" cy="1025406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/>
              <a:t>Auto Discovery : 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 sz="2200" baseline="30000"/>
              <a:t>Protótipos de Item: Status do Contêiner</a:t>
            </a:r>
            <a:endParaRPr lang="pt-BR"/>
          </a:p>
        </p:txBody>
      </p:sp>
      <p:sp>
        <p:nvSpPr>
          <p:cNvPr id="5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29927" y="1586247"/>
            <a:ext cx="11510097" cy="657952"/>
          </a:xfrm>
        </p:spPr>
        <p:txBody>
          <a:bodyPr rtlCol="0"/>
          <a:lstStyle/>
          <a:p>
            <a:pPr marL="514800" indent="-514800">
              <a:buFont typeface="Wingdings"/>
              <a:buChar char="§"/>
              <a:defRPr/>
            </a:pPr>
            <a:r>
              <a:rPr/>
              <a:t>Crie o protótipo de item que monitora o status do conteiner: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57490" y="2293122"/>
            <a:ext cx="6533033" cy="4015400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6980999" y="2411930"/>
            <a:ext cx="5260410" cy="3281795"/>
          </a:xfrm>
        </p:spPr>
        <p:txBody>
          <a:bodyPr rtlCol="0"/>
          <a:lstStyle/>
          <a:p>
            <a:pPr marL="514800" indent="-514800">
              <a:buFont typeface="Wingdings"/>
              <a:buChar char="§"/>
              <a:defRPr/>
            </a:pPr>
            <a:r>
              <a:rPr/>
              <a:t>Esse item é exibido com o Nome do contêiner +seu id;</a:t>
            </a:r>
          </a:p>
          <a:p>
            <a:pPr marL="514800" indent="-514800">
              <a:buFont typeface="Wingdings"/>
              <a:buChar char="§"/>
              <a:defRPr/>
            </a:pPr>
            <a:r>
              <a:rPr/>
              <a:t>Retorna 1 para contêiner rodando;</a:t>
            </a:r>
          </a:p>
          <a:p>
            <a:pPr marL="514800" indent="-514800">
              <a:buFont typeface="Wingdings"/>
              <a:buChar char="§"/>
              <a:defRPr/>
            </a:pPr>
            <a:r>
              <a:rPr/>
              <a:t>Retorna 0 para contêiner parado;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90" y="399375"/>
            <a:ext cx="10058398" cy="1025406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/>
              <a:t>Auto Discovery : 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 sz="2200" baseline="30000"/>
              <a:t>Protótipos de Item: Uso de memória ram Resident Set Size</a:t>
            </a:r>
            <a:endParaRPr lang="pt-BR"/>
          </a:p>
        </p:txBody>
      </p:sp>
      <p:sp>
        <p:nvSpPr>
          <p:cNvPr id="5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29927" y="1586247"/>
            <a:ext cx="11510097" cy="657952"/>
          </a:xfrm>
        </p:spPr>
        <p:txBody>
          <a:bodyPr rtlCol="0"/>
          <a:lstStyle/>
          <a:p>
            <a:pPr marL="514800" indent="-514800">
              <a:buFont typeface="Wingdings"/>
              <a:buChar char="§"/>
              <a:defRPr/>
            </a:pPr>
            <a:r>
              <a:rPr/>
              <a:t>Crie o protótipo de item que monitora o uso de memoria RSS: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6980999" y="2411930"/>
            <a:ext cx="5260410" cy="3281795"/>
          </a:xfrm>
        </p:spPr>
        <p:txBody>
          <a:bodyPr rtlCol="0"/>
          <a:lstStyle/>
          <a:p>
            <a:pPr marL="514800" indent="-514800">
              <a:buFont typeface="Wingdings"/>
              <a:buChar char="§"/>
              <a:defRPr/>
            </a:pPr>
            <a:r>
              <a:rPr/>
              <a:t>Esse item é exibido com o Nome do contêiner + seu id;</a:t>
            </a:r>
          </a:p>
          <a:p>
            <a:pPr marL="514800" indent="-514800">
              <a:buFont typeface="Wingdings"/>
              <a:buChar char="§"/>
              <a:defRPr/>
            </a:pPr>
            <a:r>
              <a:rPr/>
              <a:t>Retorna a quantidade de memoria utilizada em MB;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16718" y="2173806"/>
            <a:ext cx="5909289" cy="4238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90" y="399375"/>
            <a:ext cx="10058398" cy="1025406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/>
              <a:t>Auto Discovery : 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 sz="2200" baseline="30000"/>
              <a:t>Protótipos de Item: Uso de memória cache</a:t>
            </a:r>
            <a:endParaRPr lang="pt-BR"/>
          </a:p>
        </p:txBody>
      </p:sp>
      <p:sp>
        <p:nvSpPr>
          <p:cNvPr id="5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29927" y="1586247"/>
            <a:ext cx="11510097" cy="657952"/>
          </a:xfrm>
        </p:spPr>
        <p:txBody>
          <a:bodyPr rtlCol="0"/>
          <a:lstStyle/>
          <a:p>
            <a:pPr marL="514800" indent="-514800">
              <a:buFont typeface="Wingdings"/>
              <a:buChar char="§"/>
              <a:defRPr/>
            </a:pPr>
            <a:r>
              <a:rPr/>
              <a:t>Crie o protótipo de item que monitora o uso de memoria cache: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6542849" y="2244200"/>
            <a:ext cx="5260410" cy="3281795"/>
          </a:xfrm>
        </p:spPr>
        <p:txBody>
          <a:bodyPr rtlCol="0"/>
          <a:lstStyle/>
          <a:p>
            <a:pPr marL="514800" indent="-514800">
              <a:buFont typeface="Wingdings"/>
              <a:buChar char="§"/>
              <a:defRPr/>
            </a:pPr>
            <a:r>
              <a:rPr/>
              <a:t>Esse item é exibido com o Nome do contêiner + seu id;</a:t>
            </a:r>
          </a:p>
          <a:p>
            <a:pPr marL="514800" indent="-514800">
              <a:buFont typeface="Wingdings"/>
              <a:buChar char="§"/>
              <a:defRPr/>
            </a:pPr>
            <a:r>
              <a:rPr/>
              <a:t>Retorna a quantidade de memoria cache utilizada em MB;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57490" y="2244200"/>
            <a:ext cx="5645696" cy="4227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90" y="399375"/>
            <a:ext cx="10058398" cy="1025406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/>
              <a:t>Auto Discovery : 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 sz="2200" baseline="30000"/>
              <a:t>Protótipos de Item: Uso de CPU</a:t>
            </a:r>
            <a:endParaRPr lang="pt-BR"/>
          </a:p>
        </p:txBody>
      </p:sp>
      <p:sp>
        <p:nvSpPr>
          <p:cNvPr id="5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29927" y="1586247"/>
            <a:ext cx="11510097" cy="657952"/>
          </a:xfrm>
        </p:spPr>
        <p:txBody>
          <a:bodyPr rtlCol="0"/>
          <a:lstStyle/>
          <a:p>
            <a:pPr marL="514800" indent="-514800">
              <a:buFont typeface="Wingdings"/>
              <a:buChar char="§"/>
              <a:defRPr/>
            </a:pPr>
            <a:r>
              <a:rPr/>
              <a:t>Crie o protótipo de item que monitora o uso de CPU: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6685724" y="2244200"/>
            <a:ext cx="5260410" cy="3281795"/>
          </a:xfrm>
        </p:spPr>
        <p:txBody>
          <a:bodyPr rtlCol="0"/>
          <a:lstStyle/>
          <a:p>
            <a:pPr marL="514800" indent="-514800">
              <a:buFont typeface="Wingdings"/>
              <a:buChar char="§"/>
              <a:defRPr/>
            </a:pPr>
            <a:r>
              <a:rPr/>
              <a:t>Esse item é exibido com o Nome do contêiner + seu id;</a:t>
            </a:r>
          </a:p>
          <a:p>
            <a:pPr marL="514800" indent="-514800">
              <a:buFont typeface="Wingdings"/>
              <a:buChar char="§"/>
              <a:defRPr/>
            </a:pPr>
            <a:r>
              <a:rPr/>
              <a:t>Retorna a porcentagem de uso da CPU;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5725" y="2129249"/>
            <a:ext cx="6553861" cy="4181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91" y="99219"/>
            <a:ext cx="10058399" cy="1325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pt-BR"/>
              <a:t>Itens Monitorados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 sz="2200"/>
              <a:t>Trate o contêiner como Host</a:t>
            </a:r>
            <a:endParaRPr lang="pt-BR"/>
          </a:p>
        </p:txBody>
      </p:sp>
      <p:sp>
        <p:nvSpPr>
          <p:cNvPr id="5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29926" y="1586247"/>
            <a:ext cx="11510096" cy="657952"/>
          </a:xfrm>
        </p:spPr>
        <p:txBody>
          <a:bodyPr rtlCol="0"/>
          <a:lstStyle/>
          <a:p>
            <a:pPr marL="514800" indent="-514800">
              <a:buFont typeface="Wingdings"/>
              <a:buChar char="§"/>
              <a:defRPr/>
            </a:pPr>
            <a:r>
              <a:rPr/>
              <a:t>Crie os itens nos Contêiner descobertos: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15480" y="2636912"/>
            <a:ext cx="9181481" cy="2765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90" y="99218"/>
            <a:ext cx="10058398" cy="1325561"/>
          </a:xfrm>
        </p:spPr>
        <p:txBody>
          <a:bodyPr rtlCol="0"/>
          <a:lstStyle/>
          <a:p>
            <a:pPr>
              <a:defRPr/>
            </a:pPr>
            <a:r>
              <a:rPr lang="pt-BR"/>
              <a:t>Templates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2878499" y="4158074"/>
            <a:ext cx="91439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Retângulo 5"/>
          <p:cNvSpPr/>
          <p:nvPr/>
        </p:nvSpPr>
        <p:spPr bwMode="auto">
          <a:xfrm>
            <a:off x="221024" y="1795874"/>
            <a:ext cx="11302300" cy="15545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514800" indent="-514800">
              <a:buFont typeface="Wingdings"/>
              <a:buChar char="§"/>
              <a:defRPr/>
            </a:pPr>
            <a:r>
              <a:rPr sz="2600">
                <a:solidFill>
                  <a:schemeClr val="tx2"/>
                </a:solidFill>
              </a:rPr>
              <a:t>Templates com auto descoberta, itens e gráficos;</a:t>
            </a:r>
          </a:p>
          <a:p>
            <a:pPr marL="514800" indent="-514800">
              <a:buFont typeface="Wingdings"/>
              <a:buChar char="§"/>
              <a:defRPr/>
            </a:pPr>
            <a:endParaRPr sz="2600">
              <a:solidFill>
                <a:schemeClr val="tx2"/>
              </a:solidFill>
            </a:endParaRPr>
          </a:p>
          <a:p>
            <a:pPr marL="514800" indent="-514800">
              <a:buFont typeface="Wingdings"/>
              <a:buChar char="§"/>
              <a:defRPr/>
            </a:pPr>
            <a:r>
              <a:rPr sz="2600">
                <a:solidFill>
                  <a:schemeClr val="tx2"/>
                </a:solidFill>
              </a:rPr>
              <a:t>Módulo compilado para o Zabbix 3.4</a:t>
            </a:r>
          </a:p>
          <a:p>
            <a:pPr marL="514800" indent="-514800">
              <a:buFont typeface="Arial"/>
              <a:buChar char="•"/>
              <a:defRPr/>
            </a:pPr>
            <a:endParaRPr/>
          </a:p>
        </p:txBody>
      </p:sp>
      <p:sp>
        <p:nvSpPr>
          <p:cNvPr id="7" name="Retângulo 6"/>
          <p:cNvSpPr/>
          <p:nvPr/>
        </p:nvSpPr>
        <p:spPr bwMode="auto">
          <a:xfrm>
            <a:off x="2268899" y="4036190"/>
            <a:ext cx="8563190" cy="4877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 b="1" i="1" u="sng" strike="noStrike" cap="none" spc="0">
                <a:solidFill>
                  <a:schemeClr val="tx2"/>
                </a:solidFill>
                <a:latin typeface="Franklin Gothic Medium"/>
                <a:ea typeface="Franklin Gothic Medium"/>
                <a:cs typeface="Franklin Gothic Medium"/>
              </a:rPr>
              <a:t>https://github.com/atilaloise/zabbix</a:t>
            </a:r>
            <a:endParaRPr sz="2600" b="1" i="1" u="sng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90" y="99218"/>
            <a:ext cx="10058398" cy="1325561"/>
          </a:xfrm>
        </p:spPr>
        <p:txBody>
          <a:bodyPr rtlCol="0"/>
          <a:lstStyle/>
          <a:p>
            <a:pPr>
              <a:defRPr/>
            </a:pPr>
            <a:r>
              <a:rPr lang="pt-BR"/>
              <a:t>Monitoramento WEB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2878499" y="4158074"/>
            <a:ext cx="91439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Retângulo 5"/>
          <p:cNvSpPr/>
          <p:nvPr/>
        </p:nvSpPr>
        <p:spPr bwMode="auto">
          <a:xfrm>
            <a:off x="611547" y="2262597"/>
            <a:ext cx="11309139" cy="39319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514800" indent="-514800">
              <a:buFont typeface="Wingdings"/>
              <a:buChar char="§"/>
              <a:defRPr/>
            </a:pPr>
            <a:r>
              <a:rPr lang="pt-BR" sz="2600" b="0" i="0" u="none" strike="noStrike" cap="none" spc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Monitorar</a:t>
            </a:r>
            <a:r>
              <a:rPr sz="2600">
                <a:solidFill>
                  <a:schemeClr val="tx2"/>
                </a:solidFill>
              </a:rPr>
              <a:t> URL;</a:t>
            </a:r>
          </a:p>
          <a:p>
            <a:pPr marL="514800" indent="-514800">
              <a:buFont typeface="Wingdings"/>
              <a:buChar char="§"/>
              <a:defRPr/>
            </a:pPr>
            <a:endParaRPr sz="2600">
              <a:solidFill>
                <a:schemeClr val="tx2"/>
              </a:solidFill>
            </a:endParaRPr>
          </a:p>
          <a:p>
            <a:pPr marL="514800" indent="-514800">
              <a:buFont typeface="Wingdings"/>
              <a:buChar char="§"/>
              <a:defRPr/>
            </a:pPr>
            <a:r>
              <a:rPr lang="pt-BR" sz="2600" b="0" i="0" u="none" strike="noStrike" cap="none" spc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Monitorar</a:t>
            </a:r>
            <a:r>
              <a:rPr sz="2600">
                <a:solidFill>
                  <a:schemeClr val="tx2"/>
                </a:solidFill>
              </a:rPr>
              <a:t> tempo de resposta;</a:t>
            </a:r>
          </a:p>
          <a:p>
            <a:pPr marL="514800" indent="-514800">
              <a:buFont typeface="Wingdings"/>
              <a:buChar char="§"/>
              <a:defRPr/>
            </a:pPr>
            <a:endParaRPr sz="2600">
              <a:solidFill>
                <a:schemeClr val="tx2"/>
              </a:solidFill>
            </a:endParaRPr>
          </a:p>
          <a:p>
            <a:pPr marL="514800" indent="-514800">
              <a:buFont typeface="Wingdings"/>
              <a:buChar char="§"/>
              <a:defRPr/>
            </a:pPr>
            <a:r>
              <a:rPr lang="pt-BR" sz="2600" b="0" i="0" u="none" strike="noStrike" cap="none" spc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Monitorar</a:t>
            </a:r>
            <a:r>
              <a:rPr sz="2600">
                <a:solidFill>
                  <a:schemeClr val="tx2"/>
                </a:solidFill>
              </a:rPr>
              <a:t> tempo de carregamento;</a:t>
            </a:r>
          </a:p>
          <a:p>
            <a:pPr marL="514800" indent="-514800">
              <a:buFont typeface="Wingdings"/>
              <a:buChar char="§"/>
              <a:defRPr/>
            </a:pPr>
            <a:endParaRPr sz="2600">
              <a:solidFill>
                <a:schemeClr val="tx2"/>
              </a:solidFill>
            </a:endParaRPr>
          </a:p>
          <a:p>
            <a:pPr marL="514800" indent="-514800">
              <a:buFont typeface="Wingdings"/>
              <a:buChar char="§"/>
              <a:defRPr/>
            </a:pPr>
            <a:r>
              <a:rPr sz="2600">
                <a:solidFill>
                  <a:schemeClr val="tx2"/>
                </a:solidFill>
              </a:rPr>
              <a:t>Monitorar Status Codes;</a:t>
            </a:r>
          </a:p>
          <a:p>
            <a:pPr marL="514800" indent="-514800">
              <a:buFont typeface="Wingdings"/>
              <a:buChar char="§"/>
              <a:defRPr/>
            </a:pPr>
            <a:endParaRPr sz="2600">
              <a:solidFill>
                <a:schemeClr val="tx2"/>
              </a:solidFill>
            </a:endParaRPr>
          </a:p>
          <a:p>
            <a:pPr marL="514800" indent="-514800">
              <a:buFont typeface="Wingdings"/>
              <a:buChar char="§"/>
              <a:defRPr/>
            </a:pPr>
            <a:r>
              <a:rPr sz="2600">
                <a:solidFill>
                  <a:schemeClr val="tx2"/>
                </a:solidFill>
              </a:rPr>
              <a:t>Health Check;</a:t>
            </a:r>
          </a:p>
          <a:p>
            <a:pPr marL="514800" indent="-514800">
              <a:buFont typeface="Arial"/>
              <a:buChar char="•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90" y="99218"/>
            <a:ext cx="10058398" cy="1325561"/>
          </a:xfrm>
        </p:spPr>
        <p:txBody>
          <a:bodyPr rtlCol="0"/>
          <a:lstStyle/>
          <a:p>
            <a:pPr>
              <a:defRPr/>
            </a:pPr>
            <a:r>
              <a:rPr lang="pt-BR"/>
              <a:t>Monitoramento WEB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2878499" y="4158074"/>
            <a:ext cx="91439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71464" y="2248451"/>
            <a:ext cx="9612449" cy="3819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88" y="99217"/>
            <a:ext cx="10058397" cy="1325560"/>
          </a:xfrm>
        </p:spPr>
        <p:txBody>
          <a:bodyPr rtlCol="0"/>
          <a:lstStyle/>
          <a:p>
            <a:pPr>
              <a:defRPr/>
            </a:pPr>
            <a:r>
              <a:rPr lang="pt-BR"/>
              <a:t>Monitoramento WEB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2878498" y="4158073"/>
            <a:ext cx="914398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23839" y="1576468"/>
            <a:ext cx="8417396" cy="51120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35360" y="116632"/>
            <a:ext cx="10058400" cy="1325563"/>
          </a:xfrm>
        </p:spPr>
        <p:txBody>
          <a:bodyPr rtlCol="0"/>
          <a:lstStyle/>
          <a:p>
            <a:pPr>
              <a:defRPr/>
            </a:pPr>
            <a:r>
              <a:rPr lang="pt-BR"/>
              <a:t>Quem sou eu?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407368" y="1700808"/>
            <a:ext cx="9144000" cy="4572001"/>
          </a:xfrm>
        </p:spPr>
        <p:txBody>
          <a:bodyPr rtlCol="0"/>
          <a:lstStyle/>
          <a:p>
            <a:pPr>
              <a:defRPr/>
            </a:pPr>
            <a:r>
              <a:rPr lang="pt-BR">
                <a:solidFill>
                  <a:schemeClr val="tx2"/>
                </a:solidFill>
              </a:rPr>
              <a:t>Pai do Eduardo e da Luisa;</a:t>
            </a:r>
            <a:endParaRPr>
              <a:solidFill>
                <a:schemeClr val="tx2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2"/>
                </a:solidFill>
              </a:rPr>
              <a:t>Assistente de TI – Tribunal de Contas do Estado de Rondônia;</a:t>
            </a:r>
            <a:endParaRPr>
              <a:solidFill>
                <a:schemeClr val="tx2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2"/>
                </a:solidFill>
              </a:rPr>
              <a:t>Consultor de Infraestrutura de TI – Foco em software livre;</a:t>
            </a:r>
            <a:endParaRPr>
              <a:solidFill>
                <a:schemeClr val="tx2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2"/>
                </a:solidFill>
              </a:rPr>
              <a:t>Entusiasta/Evangelizador Open Source/DevOps;</a:t>
            </a:r>
            <a:endParaRPr>
              <a:solidFill>
                <a:schemeClr val="tx2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2"/>
                </a:solidFill>
              </a:rPr>
              <a:t>Músico;</a:t>
            </a:r>
            <a:endParaRPr>
              <a:solidFill>
                <a:schemeClr val="tx2"/>
              </a:solidFill>
            </a:endParaRPr>
          </a:p>
          <a:p>
            <a:pPr>
              <a:defRPr/>
            </a:pPr>
            <a:r>
              <a:rPr lang="pt-BR">
                <a:solidFill>
                  <a:schemeClr val="tx2"/>
                </a:solidFill>
              </a:rPr>
              <a:t>Eterno aprendiz;</a:t>
            </a:r>
          </a:p>
        </p:txBody>
      </p:sp>
      <p:pic>
        <p:nvPicPr>
          <p:cNvPr id="6" name="Imagem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447887" y="3318989"/>
            <a:ext cx="3299443" cy="3269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90" y="99218"/>
            <a:ext cx="10058398" cy="1325561"/>
          </a:xfrm>
        </p:spPr>
        <p:txBody>
          <a:bodyPr rtlCol="0"/>
          <a:lstStyle/>
          <a:p>
            <a:pPr>
              <a:defRPr/>
            </a:pPr>
            <a:r>
              <a:rPr lang="pt-BR"/>
              <a:t>Mapas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2878499" y="4158074"/>
            <a:ext cx="91439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Retângulo 5"/>
          <p:cNvSpPr/>
          <p:nvPr/>
        </p:nvSpPr>
        <p:spPr bwMode="auto">
          <a:xfrm>
            <a:off x="176933" y="1615684"/>
            <a:ext cx="938473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Representando os Hosts DOcker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614020" y="2050928"/>
            <a:ext cx="6218284" cy="4625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88" y="99217"/>
            <a:ext cx="10058397" cy="1325560"/>
          </a:xfrm>
        </p:spPr>
        <p:txBody>
          <a:bodyPr rtlCol="0"/>
          <a:lstStyle/>
          <a:p>
            <a:pPr>
              <a:defRPr/>
            </a:pPr>
            <a:r>
              <a:rPr lang="pt-BR"/>
              <a:t>Mapas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2878498" y="4158073"/>
            <a:ext cx="914398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Retângulo 5"/>
          <p:cNvSpPr/>
          <p:nvPr/>
        </p:nvSpPr>
        <p:spPr bwMode="auto">
          <a:xfrm>
            <a:off x="176933" y="1615684"/>
            <a:ext cx="9384838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Representando os Hosts Docker: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632061" y="2292038"/>
            <a:ext cx="7246855" cy="4097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88" y="99215"/>
            <a:ext cx="10058396" cy="1325559"/>
          </a:xfrm>
        </p:spPr>
        <p:txBody>
          <a:bodyPr rtlCol="0"/>
          <a:lstStyle/>
          <a:p>
            <a:pPr>
              <a:defRPr/>
            </a:pPr>
            <a:r>
              <a:rPr lang="pt-BR"/>
              <a:t>Mapas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2878497" y="4158072"/>
            <a:ext cx="914397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Retângulo 5"/>
          <p:cNvSpPr/>
          <p:nvPr/>
        </p:nvSpPr>
        <p:spPr bwMode="auto">
          <a:xfrm>
            <a:off x="176932" y="1615683"/>
            <a:ext cx="938598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Representando os contêineres Docker: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31056" y="2010794"/>
            <a:ext cx="6480927" cy="470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88" y="99215"/>
            <a:ext cx="10058396" cy="1325559"/>
          </a:xfrm>
        </p:spPr>
        <p:txBody>
          <a:bodyPr rtlCol="0"/>
          <a:lstStyle/>
          <a:p>
            <a:pPr>
              <a:defRPr/>
            </a:pPr>
            <a:r>
              <a:rPr lang="pt-BR"/>
              <a:t>Mapas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2878497" y="4158072"/>
            <a:ext cx="914397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Retângulo 5"/>
          <p:cNvSpPr/>
          <p:nvPr/>
        </p:nvSpPr>
        <p:spPr bwMode="auto">
          <a:xfrm>
            <a:off x="176932" y="1615683"/>
            <a:ext cx="938598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Representando os contêineres Docker: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66520" y="2105683"/>
            <a:ext cx="6803149" cy="4470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90" y="99218"/>
            <a:ext cx="10058398" cy="1325561"/>
          </a:xfrm>
        </p:spPr>
        <p:txBody>
          <a:bodyPr rtlCol="0"/>
          <a:lstStyle/>
          <a:p>
            <a:pPr>
              <a:defRPr/>
            </a:pPr>
            <a:r>
              <a:rPr lang="pt-BR"/>
              <a:t>Dashboard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2878499" y="4158074"/>
            <a:ext cx="91439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31998" y="2272453"/>
            <a:ext cx="7940501" cy="442508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 bwMode="auto">
          <a:xfrm>
            <a:off x="237680" y="1635386"/>
            <a:ext cx="330974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Contêineres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88" y="99217"/>
            <a:ext cx="10058397" cy="1325560"/>
          </a:xfrm>
        </p:spPr>
        <p:txBody>
          <a:bodyPr rtlCol="0"/>
          <a:lstStyle/>
          <a:p>
            <a:pPr>
              <a:defRPr/>
            </a:pPr>
            <a:r>
              <a:rPr lang="pt-BR"/>
              <a:t>Dashboard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2878498" y="4158073"/>
            <a:ext cx="914398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Retângulo 5"/>
          <p:cNvSpPr/>
          <p:nvPr/>
        </p:nvSpPr>
        <p:spPr bwMode="auto">
          <a:xfrm>
            <a:off x="237680" y="1635386"/>
            <a:ext cx="331028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Docker Hosts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92820" y="1869249"/>
            <a:ext cx="7940211" cy="4759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87" y="99215"/>
            <a:ext cx="10058396" cy="1325559"/>
          </a:xfrm>
        </p:spPr>
        <p:txBody>
          <a:bodyPr rtlCol="0"/>
          <a:lstStyle/>
          <a:p>
            <a:pPr>
              <a:defRPr/>
            </a:pPr>
            <a:r>
              <a:rPr lang="pt-BR"/>
              <a:t>Dashboard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2878497" y="4158072"/>
            <a:ext cx="914397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Retângulo 5"/>
          <p:cNvSpPr/>
          <p:nvPr/>
        </p:nvSpPr>
        <p:spPr bwMode="auto">
          <a:xfrm>
            <a:off x="237679" y="1635385"/>
            <a:ext cx="3311397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76546" y="1635385"/>
            <a:ext cx="9085128" cy="5075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pt-BR"/>
              <a:t>To do List</a:t>
            </a:r>
          </a:p>
        </p:txBody>
      </p:sp>
      <p:sp>
        <p:nvSpPr>
          <p:cNvPr id="6" name="Espaço Reservado para Texto 3"/>
          <p:cNvSpPr>
            <a:spLocks noGrp="1"/>
          </p:cNvSpPr>
          <p:nvPr>
            <p:ph type="body" sz="half" idx="2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pt-BR"/>
              <a:t>Contribuir e melhorar o monitoramento de micro serviços com Zabbix </a:t>
            </a:r>
          </a:p>
        </p:txBody>
      </p:sp>
      <p:sp>
        <p:nvSpPr>
          <p:cNvPr id="7" name="Retângulo 6"/>
          <p:cNvSpPr/>
          <p:nvPr/>
        </p:nvSpPr>
        <p:spPr bwMode="auto">
          <a:xfrm>
            <a:off x="166391" y="111637"/>
            <a:ext cx="6145839" cy="647282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marL="514800" indent="-514800">
              <a:buFont typeface="Wingdings"/>
              <a:buChar char="§"/>
              <a:defRPr/>
            </a:pPr>
            <a:r>
              <a:rPr dirty="0" err="1"/>
              <a:t>Agrupar</a:t>
            </a:r>
            <a:r>
              <a:rPr dirty="0"/>
              <a:t> dados </a:t>
            </a:r>
            <a:r>
              <a:rPr dirty="0" err="1"/>
              <a:t>históricos</a:t>
            </a:r>
            <a:r>
              <a:rPr dirty="0"/>
              <a:t> do micro </a:t>
            </a:r>
            <a:r>
              <a:rPr dirty="0" err="1"/>
              <a:t>serviço</a:t>
            </a:r>
            <a:r>
              <a:rPr dirty="0"/>
              <a:t> </a:t>
            </a:r>
            <a:r>
              <a:rPr dirty="0" err="1"/>
              <a:t>Independendo</a:t>
            </a:r>
            <a:r>
              <a:rPr dirty="0"/>
              <a:t> do status de </a:t>
            </a:r>
            <a:r>
              <a:rPr dirty="0" err="1"/>
              <a:t>suas</a:t>
            </a:r>
            <a:r>
              <a:rPr dirty="0"/>
              <a:t> </a:t>
            </a:r>
            <a:r>
              <a:rPr dirty="0" err="1"/>
              <a:t>instâncias</a:t>
            </a:r>
            <a:r>
              <a:rPr dirty="0"/>
              <a:t>;</a:t>
            </a:r>
          </a:p>
          <a:p>
            <a:pPr marL="514800" indent="-514800">
              <a:buFont typeface="Wingdings"/>
              <a:buChar char="§"/>
              <a:defRPr/>
            </a:pPr>
            <a:endParaRPr dirty="0"/>
          </a:p>
          <a:p>
            <a:pPr marL="514800" indent="-514800">
              <a:buFont typeface="Wingdings"/>
              <a:buChar char="§"/>
              <a:defRPr/>
            </a:pPr>
            <a:r>
              <a:rPr dirty="0"/>
              <a:t>Tempo de </a:t>
            </a:r>
            <a:r>
              <a:rPr dirty="0" err="1"/>
              <a:t>vida</a:t>
            </a:r>
            <a:r>
              <a:rPr dirty="0"/>
              <a:t> da </a:t>
            </a:r>
            <a:r>
              <a:rPr dirty="0" err="1"/>
              <a:t>instancia</a:t>
            </a:r>
            <a:r>
              <a:rPr dirty="0"/>
              <a:t>;</a:t>
            </a:r>
          </a:p>
          <a:p>
            <a:pPr marL="514800" indent="-514800">
              <a:buFont typeface="Wingdings"/>
              <a:buChar char="§"/>
              <a:defRPr/>
            </a:pPr>
            <a:endParaRPr dirty="0"/>
          </a:p>
          <a:p>
            <a:pPr marL="514800" indent="-514800">
              <a:buFont typeface="Wingdings"/>
              <a:buChar char="§"/>
              <a:defRPr/>
            </a:pPr>
            <a:r>
              <a:rPr dirty="0" err="1"/>
              <a:t>Gráficos</a:t>
            </a:r>
            <a:r>
              <a:rPr dirty="0"/>
              <a:t> de </a:t>
            </a:r>
            <a:r>
              <a:rPr dirty="0" err="1"/>
              <a:t>instanciação</a:t>
            </a:r>
            <a:r>
              <a:rPr dirty="0"/>
              <a:t>;</a:t>
            </a:r>
          </a:p>
          <a:p>
            <a:pPr marL="514800" indent="-514800">
              <a:buFont typeface="Wingdings"/>
              <a:buChar char="§"/>
              <a:defRPr/>
            </a:pPr>
            <a:endParaRPr dirty="0"/>
          </a:p>
          <a:p>
            <a:pPr marL="514800" indent="-514800">
              <a:buFont typeface="Wingdings"/>
              <a:buChar char="§"/>
              <a:defRPr/>
            </a:pPr>
            <a:r>
              <a:rPr dirty="0" err="1"/>
              <a:t>Novas</a:t>
            </a:r>
            <a:r>
              <a:rPr dirty="0"/>
              <a:t> Triggers;</a:t>
            </a:r>
          </a:p>
          <a:p>
            <a:pPr marL="514800" indent="-514800">
              <a:buFont typeface="Wingdings"/>
              <a:buChar char="§"/>
              <a:defRPr/>
            </a:pPr>
            <a:endParaRPr dirty="0"/>
          </a:p>
          <a:p>
            <a:pPr marL="514800" indent="-514800">
              <a:buFont typeface="Wingdings"/>
              <a:buChar char="§"/>
              <a:defRPr/>
            </a:pPr>
            <a:r>
              <a:rPr dirty="0" err="1"/>
              <a:t>Novos</a:t>
            </a:r>
            <a:r>
              <a:rPr dirty="0"/>
              <a:t> </a:t>
            </a:r>
            <a:r>
              <a:rPr dirty="0" err="1"/>
              <a:t>Itens</a:t>
            </a:r>
            <a:r>
              <a:rPr dirty="0"/>
              <a:t> a </a:t>
            </a:r>
            <a:r>
              <a:rPr dirty="0" err="1"/>
              <a:t>monitorar</a:t>
            </a:r>
            <a:r>
              <a:rPr dirty="0"/>
              <a:t> (</a:t>
            </a:r>
            <a:r>
              <a:rPr dirty="0" err="1"/>
              <a:t>rede</a:t>
            </a:r>
            <a:r>
              <a:rPr dirty="0"/>
              <a:t>);</a:t>
            </a:r>
          </a:p>
          <a:p>
            <a:pPr>
              <a:defRPr/>
            </a:pPr>
            <a:endParaRPr dirty="0"/>
          </a:p>
          <a:p>
            <a:pPr marL="514800" indent="-514800">
              <a:buFont typeface="Wingdings"/>
              <a:buChar char="§"/>
              <a:defRPr/>
            </a:pPr>
            <a:r>
              <a:rPr dirty="0" err="1"/>
              <a:t>Identificar</a:t>
            </a:r>
            <a:r>
              <a:rPr dirty="0"/>
              <a:t> </a:t>
            </a:r>
            <a:r>
              <a:rPr dirty="0" err="1"/>
              <a:t>automaticamente</a:t>
            </a:r>
            <a:r>
              <a:rPr dirty="0"/>
              <a:t> o micro </a:t>
            </a:r>
            <a:r>
              <a:rPr dirty="0" err="1"/>
              <a:t>serviço</a:t>
            </a:r>
            <a:r>
              <a:rPr dirty="0"/>
              <a:t> do </a:t>
            </a:r>
            <a:r>
              <a:rPr dirty="0" err="1"/>
              <a:t>contêiner</a:t>
            </a:r>
            <a:r>
              <a:rPr dirty="0"/>
              <a:t>;</a:t>
            </a:r>
          </a:p>
          <a:p>
            <a:pPr marL="514800" indent="-514800">
              <a:buFont typeface="Wingdings"/>
              <a:buChar char="§"/>
              <a:defRPr/>
            </a:pPr>
            <a:endParaRPr dirty="0"/>
          </a:p>
          <a:p>
            <a:pPr marL="514800" indent="-514800">
              <a:buFont typeface="Wingdings"/>
              <a:buChar char="§"/>
              <a:defRPr/>
            </a:pPr>
            <a:r>
              <a:rPr dirty="0" err="1"/>
              <a:t>Gerar</a:t>
            </a:r>
            <a:r>
              <a:rPr dirty="0"/>
              <a:t> </a:t>
            </a:r>
            <a:r>
              <a:rPr dirty="0" err="1"/>
              <a:t>monitoramento</a:t>
            </a:r>
            <a:r>
              <a:rPr dirty="0"/>
              <a:t> WEB </a:t>
            </a:r>
            <a:r>
              <a:rPr dirty="0" err="1"/>
              <a:t>Automaticamente</a:t>
            </a:r>
            <a:r>
              <a:rPr dirty="0"/>
              <a:t>;</a:t>
            </a:r>
          </a:p>
          <a:p>
            <a:pPr marL="514800" indent="-514800">
              <a:buFont typeface="Wingdings"/>
              <a:buChar char="§"/>
              <a:defRPr/>
            </a:pPr>
            <a:endParaRPr dirty="0"/>
          </a:p>
          <a:p>
            <a:pPr marL="514800" indent="-514800">
              <a:buFont typeface="Wingdings"/>
              <a:buChar char="§"/>
              <a:defRPr/>
            </a:pPr>
            <a:r>
              <a:rPr dirty="0" err="1"/>
              <a:t>Sugestões</a:t>
            </a:r>
            <a:r>
              <a:rPr dirty="0"/>
              <a:t>?</a:t>
            </a:r>
          </a:p>
          <a:p>
            <a:pPr marL="514800" indent="-514800">
              <a:buFont typeface="Wingdings"/>
              <a:buChar char="§"/>
              <a:defRPr/>
            </a:pPr>
            <a:endParaRPr dirty="0"/>
          </a:p>
          <a:p>
            <a:pPr marL="514800" indent="-514800">
              <a:buFont typeface="Wingdings"/>
              <a:buChar char="§"/>
              <a:defRPr/>
            </a:pPr>
            <a:r>
              <a:rPr dirty="0" err="1"/>
              <a:t>Perguntas</a:t>
            </a:r>
            <a:r>
              <a:rPr dirty="0"/>
              <a:t>?</a:t>
            </a:r>
          </a:p>
          <a:p>
            <a:pPr marL="514800" indent="-514800">
              <a:buFont typeface="Wingdings"/>
              <a:buChar char="§"/>
              <a:defRPr/>
            </a:pPr>
            <a:endParaRPr dirty="0"/>
          </a:p>
          <a:p>
            <a:pPr marL="514800" indent="-514800">
              <a:buFont typeface="Wingdings"/>
              <a:buChar char="§"/>
              <a:defRPr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3447286" y="2244893"/>
            <a:ext cx="5411010" cy="140848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7200"/>
              <a:t>OBRIGADO!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191344" y="116632"/>
            <a:ext cx="10058400" cy="1325563"/>
          </a:xfrm>
        </p:spPr>
        <p:txBody>
          <a:bodyPr rtlCol="0"/>
          <a:lstStyle/>
          <a:p>
            <a:pPr>
              <a:defRPr/>
            </a:pPr>
            <a:r>
              <a:rPr lang="pt-BR"/>
              <a:t>Experiências com Zabbix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407368" y="1700808"/>
            <a:ext cx="10657183" cy="4572001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pt-BR" sz="2800" dirty="0"/>
              <a:t>Primeiro contato em 2012;</a:t>
            </a:r>
            <a:endParaRPr sz="2800" dirty="0"/>
          </a:p>
          <a:p>
            <a:pPr>
              <a:defRPr/>
            </a:pPr>
            <a:r>
              <a:rPr lang="pt-BR" sz="2800" dirty="0"/>
              <a:t>Case de sucesso: Tribunal de Contas do Estado de Rondônia</a:t>
            </a:r>
            <a:endParaRPr sz="2800" dirty="0"/>
          </a:p>
          <a:p>
            <a:pPr>
              <a:defRPr/>
            </a:pPr>
            <a:r>
              <a:rPr lang="pt-BR" sz="2800" dirty="0"/>
              <a:t>Instalação como Micro Serviço em cluster </a:t>
            </a:r>
            <a:r>
              <a:rPr lang="pt-BR" sz="2800" dirty="0" err="1"/>
              <a:t>Docker</a:t>
            </a:r>
            <a:r>
              <a:rPr lang="pt-BR" sz="2800" dirty="0"/>
              <a:t>/</a:t>
            </a:r>
            <a:r>
              <a:rPr lang="pt-BR" sz="2800" dirty="0" err="1"/>
              <a:t>Swarm</a:t>
            </a:r>
            <a:r>
              <a:rPr lang="pt-BR" sz="2800" dirty="0"/>
              <a:t> + </a:t>
            </a:r>
            <a:r>
              <a:rPr lang="pt-BR" sz="2800" dirty="0" err="1"/>
              <a:t>GlusterFS</a:t>
            </a:r>
            <a:endParaRPr lang="pt-BR" sz="2800" dirty="0"/>
          </a:p>
          <a:p>
            <a:pPr>
              <a:defRPr/>
            </a:pPr>
            <a:r>
              <a:rPr lang="pt-BR" sz="2800" dirty="0"/>
              <a:t>Monitoramento de infraestrutura “Convencional”:</a:t>
            </a:r>
            <a:endParaRPr sz="2800" dirty="0"/>
          </a:p>
          <a:p>
            <a:pPr lvl="3">
              <a:defRPr/>
            </a:pPr>
            <a:r>
              <a:rPr lang="pt-BR" sz="2000" dirty="0"/>
              <a:t>Bancos de Dados;</a:t>
            </a:r>
            <a:endParaRPr sz="2000" dirty="0"/>
          </a:p>
          <a:p>
            <a:pPr lvl="3">
              <a:defRPr/>
            </a:pPr>
            <a:r>
              <a:rPr lang="pt-BR" sz="2000" dirty="0"/>
              <a:t>Windows, Linux;</a:t>
            </a:r>
            <a:endParaRPr sz="2000" dirty="0"/>
          </a:p>
          <a:p>
            <a:pPr lvl="3">
              <a:defRPr/>
            </a:pPr>
            <a:r>
              <a:rPr lang="pt-BR" sz="2000" dirty="0"/>
              <a:t>Dispositivos de rede (links, </a:t>
            </a:r>
            <a:r>
              <a:rPr lang="pt-BR" sz="2000" dirty="0" err="1"/>
              <a:t>switch,etc</a:t>
            </a:r>
            <a:r>
              <a:rPr lang="pt-BR" sz="2000" dirty="0"/>
              <a:t>);</a:t>
            </a:r>
            <a:endParaRPr sz="2000" dirty="0"/>
          </a:p>
          <a:p>
            <a:pPr marL="285750" lvl="3" indent="-285750">
              <a:defRPr/>
            </a:pPr>
            <a:r>
              <a:rPr lang="pt-BR" sz="2000" dirty="0"/>
              <a:t>Monitoramento de Micro serviços;</a:t>
            </a:r>
            <a:endParaRPr sz="2000" dirty="0"/>
          </a:p>
          <a:p>
            <a:pPr marL="1017270" lvl="7" indent="-285750">
              <a:defRPr/>
            </a:pPr>
            <a:r>
              <a:rPr lang="pt-BR" sz="1800" dirty="0" err="1"/>
              <a:t>Docker</a:t>
            </a:r>
            <a:r>
              <a:rPr lang="pt-BR" sz="1800" dirty="0"/>
              <a:t>/</a:t>
            </a:r>
            <a:r>
              <a:rPr lang="pt-BR" sz="1800" dirty="0" err="1"/>
              <a:t>Swarm</a:t>
            </a:r>
            <a:endParaRPr lang="pt-BR" sz="1800" dirty="0"/>
          </a:p>
          <a:p>
            <a:pPr marL="1017270" lvl="7" indent="-285750">
              <a:defRPr/>
            </a:pPr>
            <a:r>
              <a:rPr lang="pt-BR" sz="1800" dirty="0"/>
              <a:t>Micro serviços (aplicações WEB)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119336" y="116632"/>
            <a:ext cx="10058400" cy="1325563"/>
          </a:xfrm>
        </p:spPr>
        <p:txBody>
          <a:bodyPr rtlCol="0"/>
          <a:lstStyle/>
          <a:p>
            <a:pPr>
              <a:defRPr/>
            </a:pPr>
            <a:r>
              <a:rPr lang="pt-BR"/>
              <a:t>Agenda da Apresentação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263352" y="1772816"/>
            <a:ext cx="10429799" cy="4896544"/>
          </a:xfrm>
        </p:spPr>
        <p:txBody>
          <a:bodyPr rtlCol="0"/>
          <a:lstStyle/>
          <a:p>
            <a:pPr>
              <a:defRPr/>
            </a:pPr>
            <a:r>
              <a:rPr lang="pt-BR" u="none">
                <a:solidFill>
                  <a:schemeClr val="tx2"/>
                </a:solidFill>
              </a:rPr>
              <a:t>O Tribunal de Contas do Estado de Rondônia;</a:t>
            </a:r>
            <a:endParaRPr u="none">
              <a:solidFill>
                <a:schemeClr val="tx2"/>
              </a:solidFill>
            </a:endParaRPr>
          </a:p>
          <a:p>
            <a:pPr>
              <a:defRPr/>
            </a:pPr>
            <a:r>
              <a:rPr lang="pt-BR" u="none">
                <a:solidFill>
                  <a:schemeClr val="tx2"/>
                </a:solidFill>
              </a:rPr>
              <a:t>Aderindo a cultura Devops;</a:t>
            </a:r>
            <a:endParaRPr u="none">
              <a:solidFill>
                <a:schemeClr val="tx2"/>
              </a:solidFill>
            </a:endParaRPr>
          </a:p>
          <a:p>
            <a:pPr>
              <a:defRPr/>
            </a:pPr>
            <a:r>
              <a:rPr lang="pt-BR" u="none">
                <a:solidFill>
                  <a:schemeClr val="tx2"/>
                </a:solidFill>
              </a:rPr>
              <a:t>Fazendo o Zabbix Conversar com o Docker;</a:t>
            </a:r>
            <a:endParaRPr u="none">
              <a:solidFill>
                <a:schemeClr val="tx2"/>
              </a:solidFill>
            </a:endParaRPr>
          </a:p>
          <a:p>
            <a:pPr>
              <a:defRPr/>
            </a:pPr>
            <a:r>
              <a:rPr lang="pt-BR" u="none">
                <a:solidFill>
                  <a:schemeClr val="tx2"/>
                </a:solidFill>
              </a:rPr>
              <a:t>Auto Discovery, itens monitorados e </a:t>
            </a:r>
            <a:r>
              <a:rPr lang="pt-BR" sz="2400" b="0" i="0" u="none" strike="noStrike" cap="none" spc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Templates</a:t>
            </a:r>
            <a:r>
              <a:rPr lang="pt-BR" u="none">
                <a:solidFill>
                  <a:schemeClr val="tx2"/>
                </a:solidFill>
              </a:rPr>
              <a:t>;</a:t>
            </a:r>
          </a:p>
          <a:p>
            <a:pPr>
              <a:defRPr/>
            </a:pPr>
            <a:r>
              <a:rPr lang="pt-BR" u="none">
                <a:solidFill>
                  <a:schemeClr val="tx2"/>
                </a:solidFill>
              </a:rPr>
              <a:t>Monitoramento WEB;</a:t>
            </a:r>
          </a:p>
          <a:p>
            <a:pPr>
              <a:defRPr/>
            </a:pPr>
            <a:r>
              <a:rPr lang="pt-BR" u="none">
                <a:solidFill>
                  <a:schemeClr val="tx2"/>
                </a:solidFill>
              </a:rPr>
              <a:t>Mapas;</a:t>
            </a:r>
          </a:p>
          <a:p>
            <a:pPr>
              <a:defRPr/>
            </a:pPr>
            <a:r>
              <a:rPr lang="pt-BR" u="none">
                <a:solidFill>
                  <a:schemeClr val="tx2"/>
                </a:solidFill>
              </a:rPr>
              <a:t>Dashboards;</a:t>
            </a:r>
          </a:p>
          <a:p>
            <a:pPr>
              <a:defRPr/>
            </a:pPr>
            <a:r>
              <a:rPr lang="pt-BR" u="none">
                <a:solidFill>
                  <a:schemeClr val="tx2"/>
                </a:solidFill>
              </a:rPr>
              <a:t>To do List;</a:t>
            </a:r>
            <a:endParaRPr u="none">
              <a:solidFill>
                <a:schemeClr val="tx2"/>
              </a:solidFill>
            </a:endParaRPr>
          </a:p>
          <a:p>
            <a:pPr>
              <a:defRPr/>
            </a:pPr>
            <a:endParaRPr u="sng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77757" y="256971"/>
            <a:ext cx="11459635" cy="1074095"/>
          </a:xfrm>
        </p:spPr>
        <p:txBody>
          <a:bodyPr rtlCol="0"/>
          <a:lstStyle/>
          <a:p>
            <a:pPr>
              <a:defRPr/>
            </a:pPr>
            <a:r>
              <a:rPr lang="pt-BR" baseline="30000"/>
              <a:t>SETIC - Tribunal de Contas do Estado de Rondônia</a:t>
            </a:r>
            <a:endParaRPr baseline="3000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80414" y="1331066"/>
            <a:ext cx="11239762" cy="4835287"/>
          </a:xfrm>
        </p:spPr>
        <p:txBody>
          <a:bodyPr rtlCol="0"/>
          <a:lstStyle/>
          <a:p>
            <a:pPr>
              <a:defRPr/>
            </a:pPr>
            <a:endParaRPr lang="pt-BR"/>
          </a:p>
          <a:p>
            <a:pPr>
              <a:defRPr/>
            </a:pPr>
            <a:endParaRPr lang="pt-BR"/>
          </a:p>
          <a:p>
            <a:pPr>
              <a:defRPr/>
            </a:pPr>
            <a:r>
              <a:rPr lang="pt-BR"/>
              <a:t>Missão:</a:t>
            </a:r>
          </a:p>
          <a:p>
            <a:pPr algn="ctr">
              <a:defRPr/>
            </a:pPr>
            <a:r>
              <a:rPr lang="pt-BR"/>
              <a:t>Prover Tecnologia da informação e comunicação para o tce-ro proporcionando mecanismos para fiscalização da aplicação dos recursos públicos.</a:t>
            </a:r>
          </a:p>
          <a:p>
            <a:pPr>
              <a:defRPr/>
            </a:pPr>
            <a:endParaRPr lang="pt-BR"/>
          </a:p>
          <a:p>
            <a:pPr>
              <a:defRPr/>
            </a:pPr>
            <a:endParaRPr lang="pt-BR"/>
          </a:p>
          <a:p>
            <a:pPr>
              <a:defRPr/>
            </a:pPr>
            <a:endParaRPr lang="pt-BR"/>
          </a:p>
          <a:p>
            <a:pPr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57491" y="99219"/>
            <a:ext cx="10058399" cy="1325562"/>
          </a:xfrm>
        </p:spPr>
        <p:txBody>
          <a:bodyPr rtlCol="0"/>
          <a:lstStyle/>
          <a:p>
            <a:pPr>
              <a:defRPr/>
            </a:pPr>
            <a:r>
              <a:rPr lang="pt-BR"/>
              <a:t>Aderindo a cultura Devops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29928" y="1586248"/>
            <a:ext cx="11209618" cy="5360345"/>
          </a:xfrm>
        </p:spPr>
        <p:txBody>
          <a:bodyPr rtlCol="0"/>
          <a:lstStyle/>
          <a:p>
            <a:pPr marL="514800" indent="-514800">
              <a:buFont typeface="Wingdings"/>
              <a:buChar char="§"/>
              <a:defRPr/>
            </a:pPr>
            <a:r>
              <a:rPr/>
              <a:t>Por onde começar?</a:t>
            </a:r>
          </a:p>
          <a:p>
            <a:pPr marL="514800" indent="-514800">
              <a:buFont typeface="Wingdings"/>
              <a:buChar char="§"/>
              <a:defRPr/>
            </a:pPr>
            <a:r>
              <a:rPr/>
              <a:t>O que eu sei, somado ao que você sabe, pode ser fenomenal;</a:t>
            </a:r>
          </a:p>
          <a:p>
            <a:pPr marL="514800" indent="-514800">
              <a:buFont typeface="Wingdings"/>
              <a:buChar char="§"/>
              <a:defRPr/>
            </a:pPr>
            <a:r>
              <a:rPr/>
              <a:t>Trabalho repetitivo? Considere isso como um problema. Resolva!</a:t>
            </a:r>
          </a:p>
          <a:p>
            <a:pPr marL="514800" indent="-514800">
              <a:buFont typeface="Wingdings"/>
              <a:buChar char="§"/>
              <a:defRPr/>
            </a:pPr>
            <a:r>
              <a:rPr/>
              <a:t>Seu tempo deve ser usado para desenvolver habilidades;</a:t>
            </a:r>
          </a:p>
          <a:p>
            <a:pPr marL="514800" indent="-514800">
              <a:buFont typeface="Wingdings"/>
              <a:buChar char="§"/>
              <a:defRPr/>
            </a:pPr>
            <a:r>
              <a:rPr/>
              <a:t>Git Hub: Isso sim é uma rede social. Siga os projetos que lhe interessam;</a:t>
            </a:r>
          </a:p>
          <a:p>
            <a:pPr marL="514800" indent="-514800">
              <a:buFont typeface="Wingdings"/>
              <a:buChar char="§"/>
              <a:defRPr/>
            </a:pPr>
            <a:r>
              <a:rPr/>
              <a:t>Use o git pra tudo!</a:t>
            </a:r>
          </a:p>
          <a:p>
            <a:pPr marL="514800" indent="-514800">
              <a:buFont typeface="Wingdings"/>
              <a:buChar char="§"/>
              <a:defRPr/>
            </a:pPr>
            <a:r>
              <a:rPr/>
              <a:t>Leia os fontes, scripts e instruções;</a:t>
            </a:r>
          </a:p>
          <a:p>
            <a:pPr marL="514800" indent="-514800">
              <a:buFont typeface="Wingdings"/>
              <a:buChar char="§"/>
              <a:defRPr/>
            </a:pPr>
            <a:r>
              <a:rPr/>
              <a:t>Perceba quanta coisa está ao seu alcance;</a:t>
            </a:r>
          </a:p>
          <a:p>
            <a:pPr marL="514800" indent="-514800">
              <a:buFont typeface="Wingdings"/>
              <a:buChar char="§"/>
              <a:defRPr/>
            </a:pPr>
            <a:r>
              <a:rPr/>
              <a:t>Contribua, ensine, divulgue, desenvolva, documente ...</a:t>
            </a:r>
          </a:p>
          <a:p>
            <a:pPr>
              <a:defRPr/>
            </a:pPr>
            <a:endParaRPr lang="pt-BR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pt-BR"/>
              <a:t>Fazendo o Zabbix Conversar com o Docker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109979" y="1699138"/>
            <a:ext cx="12009402" cy="4572000"/>
          </a:xfrm>
        </p:spPr>
        <p:txBody>
          <a:bodyPr rtlCol="0"/>
          <a:lstStyle/>
          <a:p>
            <a:pPr>
              <a:buFont typeface="Arial"/>
              <a:buChar char="•"/>
              <a:defRPr/>
            </a:pPr>
            <a:r>
              <a:rPr lang="pt-BR"/>
              <a:t>Obtendo Sources do Zabbix:</a:t>
            </a:r>
          </a:p>
          <a:p>
            <a:pPr marL="0" indent="0">
              <a:buNone/>
              <a:defRPr/>
            </a:pPr>
            <a:r>
              <a:rPr lang="pt-BR" sz="2400" b="0" i="1" u="none" strike="noStrike" cap="none" spc="0">
                <a:solidFill>
                  <a:schemeClr val="tx2"/>
                </a:solidFill>
                <a:latin typeface="Franklin Gothic Medium"/>
                <a:ea typeface="Franklin Gothic Medium"/>
                <a:cs typeface="Franklin Gothic Medium"/>
              </a:rPr>
              <a:t>svn export svn://svn.zabbix.com/branches/3.4 /usr/src/zabbix</a:t>
            </a:r>
            <a:endParaRPr lang="pt-BR"/>
          </a:p>
          <a:p>
            <a:pPr>
              <a:buFont typeface="Arial"/>
              <a:buChar char="•"/>
              <a:defRPr/>
            </a:pPr>
            <a:r>
              <a:rPr lang="pt-BR"/>
              <a:t>Baixe as dependências:</a:t>
            </a:r>
          </a:p>
          <a:p>
            <a:pPr marL="0" indent="0">
              <a:buNone/>
              <a:defRPr/>
            </a:pPr>
            <a:r>
              <a:rPr sz="2400" b="0" i="1" u="none">
                <a:solidFill>
                  <a:schemeClr val="tx2"/>
                </a:solidFill>
                <a:latin typeface="Arial"/>
                <a:ea typeface="Arial"/>
                <a:cs typeface="Arial"/>
              </a:rPr>
              <a:t>apt-get install -y wget autoconf automake gcc subversion make pkg-config libpcre3-dev</a:t>
            </a:r>
          </a:p>
          <a:p>
            <a:pPr marL="0" indent="0">
              <a:buNone/>
              <a:defRPr/>
            </a:pPr>
            <a:r>
              <a:rPr lang="pt-BR" sz="2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ou</a:t>
            </a:r>
            <a:endParaRPr i="1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sz="2400" b="0" i="1" u="none">
                <a:solidFill>
                  <a:schemeClr val="tx2"/>
                </a:solidFill>
                <a:latin typeface="Arial"/>
                <a:ea typeface="Arial"/>
                <a:cs typeface="Arial"/>
              </a:rPr>
              <a:t>yum install -y wget autoconf automake gcc svn pcre-devel</a:t>
            </a:r>
            <a:r>
              <a:rPr sz="1000" b="0" i="1" u="none">
                <a:solidFill>
                  <a:schemeClr val="tx2"/>
                </a:solidFill>
                <a:latin typeface="Arial"/>
                <a:ea typeface="Arial"/>
                <a:cs typeface="Arial"/>
              </a:rPr>
              <a:t/>
            </a:r>
            <a:br>
              <a:rPr sz="1000" b="0" i="1" u="none">
                <a:solidFill>
                  <a:schemeClr val="tx2"/>
                </a:solidFill>
                <a:latin typeface="Arial"/>
                <a:ea typeface="Arial"/>
                <a:cs typeface="Arial"/>
              </a:rPr>
            </a:br>
            <a:endParaRPr i="1">
              <a:solidFill>
                <a:schemeClr val="tx2"/>
              </a:solidFill>
            </a:endParaRPr>
          </a:p>
          <a:p>
            <a:pPr>
              <a:buFont typeface="Arial"/>
              <a:buChar char="•"/>
              <a:defRPr/>
            </a:pPr>
            <a:endParaRPr lang="pt-BR"/>
          </a:p>
          <a:p>
            <a:pPr>
              <a:buFont typeface="Arial"/>
              <a:buChar char="•"/>
              <a:defRPr/>
            </a:pPr>
            <a:endParaRPr lang="pt-BR"/>
          </a:p>
          <a:p>
            <a:pPr>
              <a:buFont typeface="Arial"/>
              <a:buChar char="•"/>
              <a:defRPr/>
            </a:pPr>
            <a:endParaRPr lang="pt-BR"/>
          </a:p>
          <a:p>
            <a:pPr>
              <a:buFont typeface="Arial"/>
              <a:buChar char="•"/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 bwMode="auto">
          <a:xfrm>
            <a:off x="5510008" y="1059022"/>
            <a:ext cx="4812388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pt-BR">
                <a:solidFill>
                  <a:schemeClr val="bg1"/>
                </a:solidFill>
              </a:rPr>
              <a:t>Thank's</a:t>
            </a:r>
            <a:r>
              <a:rPr lang="pt-BR"/>
              <a:t> </a:t>
            </a:r>
            <a:r>
              <a:rPr lang="pt-BR" b="0" i="0" u="sng" strike="noStrike" cap="none" spc="0">
                <a:solidFill>
                  <a:schemeClr val="bg1"/>
                </a:solidFill>
                <a:latin typeface="Franklin Gothic Medium"/>
                <a:ea typeface="Franklin Gothic Medium"/>
                <a:cs typeface="Franklin Gothic Medium"/>
              </a:rPr>
              <a:t>github.com/monitoringartist/</a:t>
            </a:r>
            <a:r>
              <a:rPr lang="pt-BR" b="0" i="0" u="none" strike="noStrike" cap="none" spc="0">
                <a:solidFill>
                  <a:schemeClr val="bg1"/>
                </a:solidFill>
                <a:latin typeface="Franklin Gothic Medium"/>
                <a:ea typeface="Franklin Gothic Medium"/>
                <a:cs typeface="Franklin Gothic Medium"/>
              </a:rPr>
              <a:t> !!</a:t>
            </a:r>
            <a:endParaRPr u="none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pt-BR"/>
              <a:t>Fazendo o Zabbix Conversar com o Docker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109979" y="1699138"/>
            <a:ext cx="12009402" cy="4993335"/>
          </a:xfrm>
        </p:spPr>
        <p:txBody>
          <a:bodyPr rtlCol="0">
            <a:normAutofit fontScale="77500" lnSpcReduction="20000"/>
          </a:bodyPr>
          <a:lstStyle/>
          <a:p>
            <a:pPr>
              <a:buFont typeface="Arial"/>
              <a:buChar char="•"/>
              <a:defRPr/>
            </a:pPr>
            <a:r>
              <a:rPr lang="pt-BR"/>
              <a:t>Obtendo fonte do módulo "zabbix_module_docker":</a:t>
            </a:r>
          </a:p>
          <a:p>
            <a:pPr marL="0" indent="0">
              <a:buNone/>
              <a:defRPr/>
            </a:pPr>
            <a:r>
              <a:rPr sz="2000" b="0" i="1" u="none">
                <a:solidFill>
                  <a:srgbClr val="005CC5"/>
                </a:solidFill>
                <a:latin typeface="Ubuntu"/>
                <a:ea typeface="Ubuntu"/>
                <a:cs typeface="Ubuntu"/>
              </a:rPr>
              <a:t>cd</a:t>
            </a:r>
            <a:r>
              <a:rPr sz="2000" b="0" i="1" u="none">
                <a:solidFill>
                  <a:srgbClr val="24292E"/>
                </a:solidFill>
                <a:latin typeface="Ubuntu"/>
                <a:ea typeface="Ubuntu"/>
                <a:cs typeface="Ubuntu"/>
              </a:rPr>
              <a:t> /usr/src/zabbix</a:t>
            </a:r>
            <a:br>
              <a:rPr sz="2000" b="0" i="1" u="none">
                <a:solidFill>
                  <a:srgbClr val="24292E"/>
                </a:solidFill>
                <a:latin typeface="Ubuntu"/>
                <a:ea typeface="Ubuntu"/>
                <a:cs typeface="Ubuntu"/>
              </a:rPr>
            </a:br>
            <a:endParaRPr sz="2000" b="0" i="1" u="none">
              <a:solidFill>
                <a:srgbClr val="24292E"/>
              </a:solidFill>
              <a:latin typeface="Ubuntu"/>
              <a:ea typeface="Ubuntu"/>
              <a:cs typeface="Ubuntu"/>
            </a:endParaRPr>
          </a:p>
          <a:p>
            <a:pPr marL="0" indent="0">
              <a:buNone/>
              <a:defRPr/>
            </a:pPr>
            <a:r>
              <a:rPr sz="2000" b="0" i="1" u="none">
                <a:solidFill>
                  <a:srgbClr val="24292E"/>
                </a:solidFill>
                <a:latin typeface="Ubuntu"/>
                <a:ea typeface="Ubuntu"/>
                <a:cs typeface="Ubuntu"/>
              </a:rPr>
              <a:t>./bootstrap.sh</a:t>
            </a:r>
          </a:p>
          <a:p>
            <a:pPr marL="0" indent="0">
              <a:buNone/>
              <a:defRPr/>
            </a:pPr>
            <a:r>
              <a:rPr sz="2000" b="0" i="1" u="none">
                <a:solidFill>
                  <a:srgbClr val="24292E"/>
                </a:solidFill>
                <a:latin typeface="Ubuntu"/>
                <a:ea typeface="Ubuntu"/>
                <a:cs typeface="Ubuntu"/>
              </a:rPr>
              <a:t/>
            </a:r>
            <a:br>
              <a:rPr sz="2000" b="0" i="1" u="none">
                <a:solidFill>
                  <a:srgbClr val="24292E"/>
                </a:solidFill>
                <a:latin typeface="Ubuntu"/>
                <a:ea typeface="Ubuntu"/>
                <a:cs typeface="Ubuntu"/>
              </a:rPr>
            </a:br>
            <a:r>
              <a:rPr sz="2000" b="0" i="1" u="none">
                <a:solidFill>
                  <a:srgbClr val="24292E"/>
                </a:solidFill>
                <a:latin typeface="Ubuntu"/>
                <a:ea typeface="Ubuntu"/>
                <a:cs typeface="Ubuntu"/>
              </a:rPr>
              <a:t>./configure --enable-agent</a:t>
            </a:r>
            <a:br>
              <a:rPr sz="2000" b="0" i="1" u="none">
                <a:solidFill>
                  <a:srgbClr val="24292E"/>
                </a:solidFill>
                <a:latin typeface="Ubuntu"/>
                <a:ea typeface="Ubuntu"/>
                <a:cs typeface="Ubuntu"/>
              </a:rPr>
            </a:br>
            <a:endParaRPr sz="2000" b="0" i="1" u="none">
              <a:solidFill>
                <a:srgbClr val="24292E"/>
              </a:solidFill>
              <a:latin typeface="Ubuntu"/>
              <a:ea typeface="Ubuntu"/>
              <a:cs typeface="Ubuntu"/>
            </a:endParaRPr>
          </a:p>
          <a:p>
            <a:pPr marL="0" indent="0">
              <a:buNone/>
              <a:defRPr/>
            </a:pPr>
            <a:r>
              <a:rPr sz="2000" b="0" i="1" u="none">
                <a:solidFill>
                  <a:srgbClr val="24292E"/>
                </a:solidFill>
                <a:latin typeface="Ubuntu"/>
                <a:ea typeface="Ubuntu"/>
                <a:cs typeface="Ubuntu"/>
              </a:rPr>
              <a:t>mkdir src/modules/zabbix_module_docker</a:t>
            </a:r>
            <a:br>
              <a:rPr sz="2000" b="0" i="1" u="none">
                <a:solidFill>
                  <a:srgbClr val="24292E"/>
                </a:solidFill>
                <a:latin typeface="Ubuntu"/>
                <a:ea typeface="Ubuntu"/>
                <a:cs typeface="Ubuntu"/>
              </a:rPr>
            </a:br>
            <a:endParaRPr sz="2000" b="0" i="1" u="none">
              <a:solidFill>
                <a:srgbClr val="24292E"/>
              </a:solidFill>
              <a:latin typeface="Ubuntu"/>
              <a:ea typeface="Ubuntu"/>
              <a:cs typeface="Ubuntu"/>
            </a:endParaRPr>
          </a:p>
          <a:p>
            <a:pPr marL="0" indent="0">
              <a:buNone/>
              <a:defRPr/>
            </a:pPr>
            <a:r>
              <a:rPr sz="2000" b="0" i="1" u="none">
                <a:solidFill>
                  <a:srgbClr val="005CC5"/>
                </a:solidFill>
                <a:latin typeface="Ubuntu"/>
                <a:ea typeface="Ubuntu"/>
                <a:cs typeface="Ubuntu"/>
              </a:rPr>
              <a:t>cd</a:t>
            </a:r>
            <a:r>
              <a:rPr sz="2000" b="0" i="1" u="none">
                <a:solidFill>
                  <a:srgbClr val="24292E"/>
                </a:solidFill>
                <a:latin typeface="Ubuntu"/>
                <a:ea typeface="Ubuntu"/>
                <a:cs typeface="Ubuntu"/>
              </a:rPr>
              <a:t> src/modules/zabbix_module_docker</a:t>
            </a:r>
            <a:br>
              <a:rPr sz="2000" b="0" i="1" u="none">
                <a:solidFill>
                  <a:srgbClr val="24292E"/>
                </a:solidFill>
                <a:latin typeface="Ubuntu"/>
                <a:ea typeface="Ubuntu"/>
                <a:cs typeface="Ubuntu"/>
              </a:rPr>
            </a:br>
            <a:endParaRPr sz="2000" b="0" i="1" u="none">
              <a:solidFill>
                <a:srgbClr val="24292E"/>
              </a:solidFill>
              <a:latin typeface="Ubuntu"/>
              <a:ea typeface="Ubuntu"/>
              <a:cs typeface="Ubuntu"/>
            </a:endParaRPr>
          </a:p>
          <a:p>
            <a:pPr marL="0" indent="0">
              <a:buNone/>
              <a:defRPr/>
            </a:pPr>
            <a:r>
              <a:rPr sz="1200" b="0" i="1" u="none">
                <a:solidFill>
                  <a:srgbClr val="24292E"/>
                </a:solidFill>
                <a:latin typeface="Ubuntu"/>
                <a:ea typeface="Ubuntu"/>
                <a:cs typeface="Ubuntu"/>
              </a:rPr>
              <a:t>wget https://raw.githubusercontent.com/monitoringartist/zabbix-docker-monitoring/master/src/modules/zabbix_module_docker/zabbix_module_docker.c</a:t>
            </a:r>
            <a:br>
              <a:rPr sz="1200" b="0" i="1" u="none">
                <a:solidFill>
                  <a:srgbClr val="24292E"/>
                </a:solidFill>
                <a:latin typeface="Ubuntu"/>
                <a:ea typeface="Ubuntu"/>
                <a:cs typeface="Ubuntu"/>
              </a:rPr>
            </a:br>
            <a:endParaRPr sz="1400" b="0" i="1" u="none">
              <a:solidFill>
                <a:srgbClr val="24292E"/>
              </a:solidFill>
              <a:latin typeface="Ubuntu"/>
              <a:ea typeface="Ubuntu"/>
              <a:cs typeface="Ubuntu"/>
            </a:endParaRPr>
          </a:p>
          <a:p>
            <a:pPr marL="0" indent="0">
              <a:buNone/>
              <a:defRPr/>
            </a:pPr>
            <a:r>
              <a:rPr sz="1400" b="0" i="1" u="none">
                <a:solidFill>
                  <a:srgbClr val="24292E"/>
                </a:solidFill>
                <a:latin typeface="Ubuntu"/>
                <a:ea typeface="Ubuntu"/>
                <a:cs typeface="Ubuntu"/>
              </a:rPr>
              <a:t>wget https://raw.githubusercontent.com/monitoringartist/zabbix-docker-monitoring/master/src/modules/zabbix_module_docker/Makefile</a:t>
            </a:r>
            <a:br>
              <a:rPr sz="1400" b="0" i="1" u="none">
                <a:solidFill>
                  <a:srgbClr val="24292E"/>
                </a:solidFill>
                <a:latin typeface="Ubuntu"/>
                <a:ea typeface="Ubuntu"/>
                <a:cs typeface="Ubuntu"/>
              </a:rPr>
            </a:br>
            <a:endParaRPr sz="1400" b="0" i="1" u="none">
              <a:solidFill>
                <a:srgbClr val="24292E"/>
              </a:solidFill>
              <a:latin typeface="Ubuntu"/>
              <a:ea typeface="Ubuntu"/>
              <a:cs typeface="Ubuntu"/>
            </a:endParaRPr>
          </a:p>
          <a:p>
            <a:pPr marL="0" indent="0">
              <a:buNone/>
              <a:defRPr/>
            </a:pPr>
            <a:r>
              <a:rPr sz="1400" b="0" i="1" u="none">
                <a:solidFill>
                  <a:srgbClr val="24292E"/>
                </a:solidFill>
                <a:latin typeface="Ubuntu"/>
                <a:ea typeface="Ubuntu"/>
                <a:cs typeface="Ubuntu"/>
              </a:rPr>
              <a:t>make</a:t>
            </a:r>
            <a:endParaRPr sz="1400" i="1">
              <a:latin typeface="Ubuntu"/>
              <a:ea typeface="Ubuntu"/>
              <a:cs typeface="Ubuntu"/>
            </a:endParaRPr>
          </a:p>
          <a:p>
            <a:pPr>
              <a:buFont typeface="Arial"/>
              <a:buChar char="•"/>
              <a:defRPr/>
            </a:pPr>
            <a:r>
              <a:rPr lang="pt-BR"/>
              <a:t>Veja o "zabbix_module_docker.so" criado e pronto para ação;</a:t>
            </a:r>
          </a:p>
          <a:p>
            <a:pPr>
              <a:buFont typeface="Arial"/>
              <a:buChar char="•"/>
              <a:defRPr/>
            </a:pPr>
            <a:endParaRPr lang="pt-BR"/>
          </a:p>
        </p:txBody>
      </p:sp>
      <p:sp>
        <p:nvSpPr>
          <p:cNvPr id="6" name="Retângulo 5"/>
          <p:cNvSpPr/>
          <p:nvPr/>
        </p:nvSpPr>
        <p:spPr bwMode="auto">
          <a:xfrm>
            <a:off x="5510008" y="1059022"/>
            <a:ext cx="4812388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pt-BR">
                <a:solidFill>
                  <a:schemeClr val="bg1"/>
                </a:solidFill>
              </a:rPr>
              <a:t>Thank's</a:t>
            </a:r>
            <a:r>
              <a:rPr lang="pt-BR"/>
              <a:t> </a:t>
            </a:r>
            <a:r>
              <a:rPr lang="pt-BR" b="0" i="0" u="sng" strike="noStrike" cap="none" spc="0">
                <a:solidFill>
                  <a:schemeClr val="bg1"/>
                </a:solidFill>
                <a:latin typeface="Franklin Gothic Medium"/>
                <a:ea typeface="Franklin Gothic Medium"/>
                <a:cs typeface="Franklin Gothic Medium"/>
              </a:rPr>
              <a:t>github.com/monitoringartist/</a:t>
            </a:r>
            <a:r>
              <a:rPr lang="pt-BR" b="0" i="0" u="none" strike="noStrike" cap="none" spc="0">
                <a:solidFill>
                  <a:schemeClr val="bg1"/>
                </a:solidFill>
                <a:latin typeface="Franklin Gothic Medium"/>
                <a:ea typeface="Franklin Gothic Medium"/>
                <a:cs typeface="Franklin Gothic Medium"/>
              </a:rPr>
              <a:t> !!</a:t>
            </a:r>
            <a:endParaRPr u="none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pt-BR"/>
              <a:t>Fazendo o Zabbix Conversar com o Docker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198401" y="457200"/>
            <a:ext cx="6354797" cy="5943600"/>
          </a:xfrm>
        </p:spPr>
        <p:txBody>
          <a:bodyPr rtlCol="0"/>
          <a:lstStyle/>
          <a:p>
            <a:pPr>
              <a:buFont typeface="Arial"/>
              <a:buChar char="•"/>
              <a:defRPr/>
            </a:pPr>
            <a:r>
              <a:rPr lang="pt-BR"/>
              <a:t>Crie seu diretorio de modulos:</a:t>
            </a:r>
          </a:p>
          <a:p>
            <a:pPr marL="0" indent="0">
              <a:buNone/>
              <a:defRPr/>
            </a:pPr>
            <a:endParaRPr lang="pt-BR" sz="2200" i="1"/>
          </a:p>
          <a:p>
            <a:pPr marL="0" indent="0">
              <a:buNone/>
              <a:defRPr/>
            </a:pPr>
            <a:r>
              <a:rPr lang="pt-BR" sz="2200" i="1"/>
              <a:t>mkdir /etc/zabbix/modules</a:t>
            </a:r>
          </a:p>
          <a:p>
            <a:pPr marL="0" indent="0">
              <a:buNone/>
              <a:defRPr/>
            </a:pPr>
            <a:endParaRPr lang="pt-BR" sz="2200" i="1"/>
          </a:p>
          <a:p>
            <a:pPr>
              <a:buFont typeface="Arial"/>
              <a:buChar char="•"/>
              <a:defRPr/>
            </a:pPr>
            <a:r>
              <a:rPr lang="pt-BR" sz="2400" i="1"/>
              <a:t>Mova o arquivo zabbix_module_docker.so</a:t>
            </a:r>
          </a:p>
          <a:p>
            <a:pPr>
              <a:buFont typeface="Arial"/>
              <a:buChar char="•"/>
              <a:defRPr/>
            </a:pPr>
            <a:endParaRPr lang="pt-BR" sz="2400" i="1"/>
          </a:p>
          <a:p>
            <a:pPr>
              <a:buFont typeface="Arial"/>
              <a:buChar char="•"/>
              <a:defRPr/>
            </a:pPr>
            <a:endParaRPr lang="pt-BR" sz="2200" i="1"/>
          </a:p>
          <a:p>
            <a:pPr>
              <a:buFont typeface="Arial"/>
              <a:buChar char="•"/>
              <a:defRPr/>
            </a:pPr>
            <a:r>
              <a:rPr lang="pt-BR"/>
              <a:t>Ajuste a configuração dos agentes:</a:t>
            </a:r>
          </a:p>
          <a:p>
            <a:pPr>
              <a:buFont typeface="Arial"/>
              <a:buChar char="•"/>
              <a:defRPr/>
            </a:pPr>
            <a:endParaRPr lang="pt-BR"/>
          </a:p>
          <a:p>
            <a:pPr marL="0" indent="0">
              <a:buNone/>
              <a:defRPr/>
            </a:pPr>
            <a:r>
              <a:rPr lang="pt-BR" sz="2200" i="1"/>
              <a:t>LoadModulePath=/etc/zabbix/modules</a:t>
            </a:r>
            <a:endParaRPr sz="2200" i="1"/>
          </a:p>
          <a:p>
            <a:pPr marL="0" indent="0">
              <a:buNone/>
              <a:defRPr/>
            </a:pPr>
            <a:r>
              <a:rPr lang="pt-BR" sz="2200" i="1"/>
              <a:t>LoadModule=zabbix_module_docker.so</a:t>
            </a:r>
            <a:endParaRPr sz="2200" i="1"/>
          </a:p>
          <a:p>
            <a:pPr>
              <a:buFont typeface="Arial"/>
              <a:buChar char="•"/>
              <a:defRPr/>
            </a:pPr>
            <a:endParaRPr lang="pt-BR"/>
          </a:p>
          <a:p>
            <a:pPr>
              <a:buFont typeface="Arial"/>
              <a:buChar char="•"/>
              <a:defRPr/>
            </a:pPr>
            <a:endParaRPr lang="pt-BR"/>
          </a:p>
          <a:p>
            <a:pPr>
              <a:buFont typeface="Arial"/>
              <a:buChar char="•"/>
              <a:defRPr/>
            </a:pPr>
            <a:endParaRPr lang="pt-BR"/>
          </a:p>
          <a:p>
            <a:pPr>
              <a:buFont typeface="Arial"/>
              <a:buChar char="•"/>
              <a:defRPr/>
            </a:pPr>
            <a:endParaRPr lang="pt-BR"/>
          </a:p>
        </p:txBody>
      </p:sp>
      <p:sp>
        <p:nvSpPr>
          <p:cNvPr id="6" name="Espaço Reservado para Texto 3"/>
          <p:cNvSpPr>
            <a:spLocks noGrp="1"/>
          </p:cNvSpPr>
          <p:nvPr>
            <p:ph type="body" sz="half" idx="2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pt-BR"/>
              <a:t>Instalando o "zabbix_module_docker"</a:t>
            </a:r>
          </a:p>
          <a:p>
            <a:pPr>
              <a:defRPr/>
            </a:pPr>
            <a:r>
              <a:rPr lang="pt-BR"/>
              <a:t>Thank's! </a:t>
            </a:r>
            <a:r>
              <a:rPr lang="pt-BR" sz="1600" b="0" i="0" u="sng" strike="noStrike" cap="none" spc="0">
                <a:solidFill>
                  <a:schemeClr val="bg1"/>
                </a:solidFill>
                <a:latin typeface="Franklin Gothic Medium"/>
                <a:ea typeface="Franklin Gothic Medium"/>
                <a:cs typeface="Franklin Gothic Medium"/>
              </a:rPr>
              <a:t>github.com/monitoringartist/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</p:sld>
</file>

<file path=ppt/theme/theme1.xml><?xml version="1.0" encoding="utf-8"?>
<a:theme xmlns:a="http://schemas.openxmlformats.org/drawingml/2006/main" name="Design Mé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Arial"/>
        <a:cs typeface="Arial"/>
      </a:majorFont>
      <a:minorFont>
        <a:latin typeface="Franklin Gothic Medium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708</Words>
  <Application>Microsoft Office PowerPoint</Application>
  <PresentationFormat>Widescreen</PresentationFormat>
  <Paragraphs>160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Franklin Gothic Medium</vt:lpstr>
      <vt:lpstr>Ubuntu</vt:lpstr>
      <vt:lpstr>Wingdings</vt:lpstr>
      <vt:lpstr>Design Médico 16:9</vt:lpstr>
      <vt:lpstr>Zabbix</vt:lpstr>
      <vt:lpstr>Quem sou eu?</vt:lpstr>
      <vt:lpstr>Experiências com Zabbix</vt:lpstr>
      <vt:lpstr>Agenda da Apresentação</vt:lpstr>
      <vt:lpstr>SETIC - Tribunal de Contas do Estado de Rondônia</vt:lpstr>
      <vt:lpstr>Aderindo a cultura Devops</vt:lpstr>
      <vt:lpstr>Fazendo o Zabbix Conversar com o Docker</vt:lpstr>
      <vt:lpstr>Fazendo o Zabbix Conversar com o Docker</vt:lpstr>
      <vt:lpstr>Fazendo o Zabbix Conversar com o Docker</vt:lpstr>
      <vt:lpstr>Auto Discovery</vt:lpstr>
      <vt:lpstr>Auto Discovery :   Protótipos de Item: Status do Contêiner</vt:lpstr>
      <vt:lpstr>Auto Discovery :   Protótipos de Item: Uso de memória ram Resident Set Size</vt:lpstr>
      <vt:lpstr>Auto Discovery :   Protótipos de Item: Uso de memória cache</vt:lpstr>
      <vt:lpstr>Auto Discovery :   Protótipos de Item: Uso de CPU</vt:lpstr>
      <vt:lpstr>Itens Monitorados  Trate o contêiner como Host</vt:lpstr>
      <vt:lpstr>Templates</vt:lpstr>
      <vt:lpstr>Monitoramento WEB</vt:lpstr>
      <vt:lpstr>Monitoramento WEB</vt:lpstr>
      <vt:lpstr>Monitoramento WEB</vt:lpstr>
      <vt:lpstr>Mapas</vt:lpstr>
      <vt:lpstr>Mapas</vt:lpstr>
      <vt:lpstr>Mapas</vt:lpstr>
      <vt:lpstr>Mapas</vt:lpstr>
      <vt:lpstr>Dashboard</vt:lpstr>
      <vt:lpstr>Dashboard</vt:lpstr>
      <vt:lpstr>Dashboard</vt:lpstr>
      <vt:lpstr>To do List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Zabbix</dc:title>
  <dc:creator/>
  <cp:lastModifiedBy>ATILA ALOISE DE ALMEIDA</cp:lastModifiedBy>
  <cp:revision>1</cp:revision>
  <dcterms:modified xsi:type="dcterms:W3CDTF">2018-07-14T01:19:38Z</dcterms:modified>
</cp:coreProperties>
</file>