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472" r:id="rId3"/>
    <p:sldId id="474" r:id="rId4"/>
    <p:sldId id="258" r:id="rId5"/>
    <p:sldId id="465" r:id="rId6"/>
    <p:sldId id="259" r:id="rId7"/>
    <p:sldId id="463" r:id="rId8"/>
    <p:sldId id="466" r:id="rId9"/>
    <p:sldId id="469" r:id="rId10"/>
    <p:sldId id="257" r:id="rId11"/>
    <p:sldId id="464" r:id="rId12"/>
    <p:sldId id="473" r:id="rId13"/>
    <p:sldId id="467" r:id="rId14"/>
    <p:sldId id="468" r:id="rId15"/>
    <p:sldId id="4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99" autoAdjust="0"/>
  </p:normalViewPr>
  <p:slideViewPr>
    <p:cSldViewPr snapToGrid="0">
      <p:cViewPr varScale="1">
        <p:scale>
          <a:sx n="52" d="100"/>
          <a:sy n="52" d="100"/>
        </p:scale>
        <p:origin x="1160" y="56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C79FD-5948-4EDC-9B07-843D7F51DB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B9E2A-214F-412A-A4E5-31422F88422E}">
      <dgm:prSet custT="1"/>
      <dgm:spPr/>
      <dgm:t>
        <a:bodyPr/>
        <a:lstStyle/>
        <a:p>
          <a:r>
            <a:rPr lang="en-US" sz="2800"/>
            <a:t>Silencing retroviral elements</a:t>
          </a:r>
        </a:p>
      </dgm:t>
    </dgm:pt>
    <dgm:pt modelId="{59EC83E7-A53A-4733-98B5-08AF874F8B2F}" type="parTrans" cxnId="{C451DA3D-0964-4228-94F8-054ECBB8117A}">
      <dgm:prSet/>
      <dgm:spPr/>
      <dgm:t>
        <a:bodyPr/>
        <a:lstStyle/>
        <a:p>
          <a:endParaRPr lang="en-US"/>
        </a:p>
      </dgm:t>
    </dgm:pt>
    <dgm:pt modelId="{5F65B893-DD2D-4AD6-861C-2890ADAA5B91}" type="sibTrans" cxnId="{C451DA3D-0964-4228-94F8-054ECBB8117A}">
      <dgm:prSet/>
      <dgm:spPr/>
      <dgm:t>
        <a:bodyPr/>
        <a:lstStyle/>
        <a:p>
          <a:endParaRPr lang="en-US"/>
        </a:p>
      </dgm:t>
    </dgm:pt>
    <dgm:pt modelId="{BC8484D3-BAD2-45FB-8203-0CFB815DD180}">
      <dgm:prSet custT="1"/>
      <dgm:spPr/>
      <dgm:t>
        <a:bodyPr/>
        <a:lstStyle/>
        <a:p>
          <a:r>
            <a:rPr lang="en-US" sz="2800"/>
            <a:t>Regulating tissue-specific gene expression</a:t>
          </a:r>
        </a:p>
      </dgm:t>
    </dgm:pt>
    <dgm:pt modelId="{5F858748-CEB4-49F7-81A3-614A930CEDBE}" type="parTrans" cxnId="{B329A539-B1C1-4184-87A8-EDCB182B1760}">
      <dgm:prSet/>
      <dgm:spPr/>
      <dgm:t>
        <a:bodyPr/>
        <a:lstStyle/>
        <a:p>
          <a:endParaRPr lang="en-US"/>
        </a:p>
      </dgm:t>
    </dgm:pt>
    <dgm:pt modelId="{D9B42F5D-742C-457E-AF9C-E1F4D52C844C}" type="sibTrans" cxnId="{B329A539-B1C1-4184-87A8-EDCB182B1760}">
      <dgm:prSet/>
      <dgm:spPr/>
      <dgm:t>
        <a:bodyPr/>
        <a:lstStyle/>
        <a:p>
          <a:endParaRPr lang="en-US"/>
        </a:p>
      </dgm:t>
    </dgm:pt>
    <dgm:pt modelId="{B751B858-1A16-40EF-9125-AD2DA418641D}">
      <dgm:prSet custT="1"/>
      <dgm:spPr/>
      <dgm:t>
        <a:bodyPr/>
        <a:lstStyle/>
        <a:p>
          <a:r>
            <a:rPr lang="en-US" sz="2800" dirty="0"/>
            <a:t>Genomic imprinting</a:t>
          </a:r>
        </a:p>
        <a:p>
          <a:r>
            <a:rPr lang="en-US" sz="1400" dirty="0"/>
            <a:t>Preferential silencing of the promoter of a parent-of-origin  specific copy of an allele </a:t>
          </a:r>
        </a:p>
      </dgm:t>
    </dgm:pt>
    <dgm:pt modelId="{266FD51A-8132-4837-8834-FE02A7E4419D}" type="parTrans" cxnId="{7B89677A-38D0-4A41-AA44-6B3B705271F9}">
      <dgm:prSet/>
      <dgm:spPr/>
      <dgm:t>
        <a:bodyPr/>
        <a:lstStyle/>
        <a:p>
          <a:endParaRPr lang="en-US"/>
        </a:p>
      </dgm:t>
    </dgm:pt>
    <dgm:pt modelId="{6189B976-50E3-4FD3-B291-B2F5B874CA81}" type="sibTrans" cxnId="{7B89677A-38D0-4A41-AA44-6B3B705271F9}">
      <dgm:prSet/>
      <dgm:spPr/>
      <dgm:t>
        <a:bodyPr/>
        <a:lstStyle/>
        <a:p>
          <a:endParaRPr lang="en-US"/>
        </a:p>
      </dgm:t>
    </dgm:pt>
    <dgm:pt modelId="{07A50F67-CEA8-45F2-AE95-6CDEE01A74E0}">
      <dgm:prSet custT="1"/>
      <dgm:spPr/>
      <dgm:t>
        <a:bodyPr/>
        <a:lstStyle/>
        <a:p>
          <a:r>
            <a:rPr lang="en-US" sz="2800" dirty="0"/>
            <a:t>X-inactivation</a:t>
          </a:r>
        </a:p>
      </dgm:t>
    </dgm:pt>
    <dgm:pt modelId="{48AB754E-7215-4ECF-9691-12A5F150E89D}" type="parTrans" cxnId="{C7CD02CC-5630-442E-B2CF-C08E0CEB48A5}">
      <dgm:prSet/>
      <dgm:spPr/>
      <dgm:t>
        <a:bodyPr/>
        <a:lstStyle/>
        <a:p>
          <a:endParaRPr lang="en-US"/>
        </a:p>
      </dgm:t>
    </dgm:pt>
    <dgm:pt modelId="{2A63FCAA-DE69-4055-A367-795CDEF11E4F}" type="sibTrans" cxnId="{C7CD02CC-5630-442E-B2CF-C08E0CEB48A5}">
      <dgm:prSet/>
      <dgm:spPr/>
      <dgm:t>
        <a:bodyPr/>
        <a:lstStyle/>
        <a:p>
          <a:endParaRPr lang="en-US"/>
        </a:p>
      </dgm:t>
    </dgm:pt>
    <dgm:pt modelId="{641D7BE7-E7A0-4C30-934B-480DDC90E58D}">
      <dgm:prSet custT="1"/>
      <dgm:spPr/>
      <dgm:t>
        <a:bodyPr/>
        <a:lstStyle/>
        <a:p>
          <a:r>
            <a:rPr lang="en-US" sz="2800" dirty="0"/>
            <a:t>Telomere Maintenance</a:t>
          </a:r>
        </a:p>
      </dgm:t>
    </dgm:pt>
    <dgm:pt modelId="{F122C22A-5E13-4D75-8321-30065C3B75EF}" type="parTrans" cxnId="{58F2E789-B738-4E81-BF9C-D452BDB5009B}">
      <dgm:prSet/>
      <dgm:spPr/>
      <dgm:t>
        <a:bodyPr/>
        <a:lstStyle/>
        <a:p>
          <a:endParaRPr lang="en-US"/>
        </a:p>
      </dgm:t>
    </dgm:pt>
    <dgm:pt modelId="{86E5EAEA-F53E-46B6-AC59-F924CF1074F0}" type="sibTrans" cxnId="{58F2E789-B738-4E81-BF9C-D452BDB5009B}">
      <dgm:prSet/>
      <dgm:spPr/>
      <dgm:t>
        <a:bodyPr/>
        <a:lstStyle/>
        <a:p>
          <a:endParaRPr lang="en-US"/>
        </a:p>
      </dgm:t>
    </dgm:pt>
    <dgm:pt modelId="{557FCFF3-E299-49B5-B657-C28E5A4C00AF}" type="pres">
      <dgm:prSet presAssocID="{4E1C79FD-5948-4EDC-9B07-843D7F51DB99}" presName="linear" presStyleCnt="0">
        <dgm:presLayoutVars>
          <dgm:animLvl val="lvl"/>
          <dgm:resizeHandles val="exact"/>
        </dgm:presLayoutVars>
      </dgm:prSet>
      <dgm:spPr/>
    </dgm:pt>
    <dgm:pt modelId="{CF96B52C-4357-4188-A7C3-B27CAF337391}" type="pres">
      <dgm:prSet presAssocID="{E36B9E2A-214F-412A-A4E5-31422F8842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7E062E-4A64-400B-8E15-CAB6B989C048}" type="pres">
      <dgm:prSet presAssocID="{5F65B893-DD2D-4AD6-861C-2890ADAA5B91}" presName="spacer" presStyleCnt="0"/>
      <dgm:spPr/>
    </dgm:pt>
    <dgm:pt modelId="{1C9858B8-ED2D-47E2-B68E-3F08C84CDBDE}" type="pres">
      <dgm:prSet presAssocID="{BC8484D3-BAD2-45FB-8203-0CFB815DD1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EF3DCD-9C19-4068-8D1D-FC80654E97C4}" type="pres">
      <dgm:prSet presAssocID="{D9B42F5D-742C-457E-AF9C-E1F4D52C844C}" presName="spacer" presStyleCnt="0"/>
      <dgm:spPr/>
    </dgm:pt>
    <dgm:pt modelId="{D05797C9-BDDD-41C8-8017-C99BEDEDCFF6}" type="pres">
      <dgm:prSet presAssocID="{B751B858-1A16-40EF-9125-AD2DA41864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3C1CEA-09B0-4980-96E3-64235A6F0265}" type="pres">
      <dgm:prSet presAssocID="{6189B976-50E3-4FD3-B291-B2F5B874CA81}" presName="spacer" presStyleCnt="0"/>
      <dgm:spPr/>
    </dgm:pt>
    <dgm:pt modelId="{275472B6-F8A0-49B8-A3ED-3FD8FCA6C7DF}" type="pres">
      <dgm:prSet presAssocID="{07A50F67-CEA8-45F2-AE95-6CDEE01A74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D12A6C-AD87-48A5-BF54-72DB8EA81EF7}" type="pres">
      <dgm:prSet presAssocID="{2A63FCAA-DE69-4055-A367-795CDEF11E4F}" presName="spacer" presStyleCnt="0"/>
      <dgm:spPr/>
    </dgm:pt>
    <dgm:pt modelId="{44DEB6E6-B3F7-42A1-B50D-5D706F136228}" type="pres">
      <dgm:prSet presAssocID="{641D7BE7-E7A0-4C30-934B-480DDC90E58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29A539-B1C1-4184-87A8-EDCB182B1760}" srcId="{4E1C79FD-5948-4EDC-9B07-843D7F51DB99}" destId="{BC8484D3-BAD2-45FB-8203-0CFB815DD180}" srcOrd="1" destOrd="0" parTransId="{5F858748-CEB4-49F7-81A3-614A930CEDBE}" sibTransId="{D9B42F5D-742C-457E-AF9C-E1F4D52C844C}"/>
    <dgm:cxn modelId="{C451DA3D-0964-4228-94F8-054ECBB8117A}" srcId="{4E1C79FD-5948-4EDC-9B07-843D7F51DB99}" destId="{E36B9E2A-214F-412A-A4E5-31422F88422E}" srcOrd="0" destOrd="0" parTransId="{59EC83E7-A53A-4733-98B5-08AF874F8B2F}" sibTransId="{5F65B893-DD2D-4AD6-861C-2890ADAA5B91}"/>
    <dgm:cxn modelId="{B34F2B69-BF70-43C0-9327-6A53F8DD1014}" type="presOf" srcId="{4E1C79FD-5948-4EDC-9B07-843D7F51DB99}" destId="{557FCFF3-E299-49B5-B657-C28E5A4C00AF}" srcOrd="0" destOrd="0" presId="urn:microsoft.com/office/officeart/2005/8/layout/vList2"/>
    <dgm:cxn modelId="{0B047454-11AC-4E23-AA45-BD7AE8D2F387}" type="presOf" srcId="{B751B858-1A16-40EF-9125-AD2DA418641D}" destId="{D05797C9-BDDD-41C8-8017-C99BEDEDCFF6}" srcOrd="0" destOrd="0" presId="urn:microsoft.com/office/officeart/2005/8/layout/vList2"/>
    <dgm:cxn modelId="{7B89677A-38D0-4A41-AA44-6B3B705271F9}" srcId="{4E1C79FD-5948-4EDC-9B07-843D7F51DB99}" destId="{B751B858-1A16-40EF-9125-AD2DA418641D}" srcOrd="2" destOrd="0" parTransId="{266FD51A-8132-4837-8834-FE02A7E4419D}" sibTransId="{6189B976-50E3-4FD3-B291-B2F5B874CA81}"/>
    <dgm:cxn modelId="{7B123583-068F-4CE4-A2DC-DE20C45AF8A1}" type="presOf" srcId="{BC8484D3-BAD2-45FB-8203-0CFB815DD180}" destId="{1C9858B8-ED2D-47E2-B68E-3F08C84CDBDE}" srcOrd="0" destOrd="0" presId="urn:microsoft.com/office/officeart/2005/8/layout/vList2"/>
    <dgm:cxn modelId="{58F2E789-B738-4E81-BF9C-D452BDB5009B}" srcId="{4E1C79FD-5948-4EDC-9B07-843D7F51DB99}" destId="{641D7BE7-E7A0-4C30-934B-480DDC90E58D}" srcOrd="4" destOrd="0" parTransId="{F122C22A-5E13-4D75-8321-30065C3B75EF}" sibTransId="{86E5EAEA-F53E-46B6-AC59-F924CF1074F0}"/>
    <dgm:cxn modelId="{C7CD02CC-5630-442E-B2CF-C08E0CEB48A5}" srcId="{4E1C79FD-5948-4EDC-9B07-843D7F51DB99}" destId="{07A50F67-CEA8-45F2-AE95-6CDEE01A74E0}" srcOrd="3" destOrd="0" parTransId="{48AB754E-7215-4ECF-9691-12A5F150E89D}" sibTransId="{2A63FCAA-DE69-4055-A367-795CDEF11E4F}"/>
    <dgm:cxn modelId="{51049AD3-FFED-4405-968B-018FCE6EF099}" type="presOf" srcId="{E36B9E2A-214F-412A-A4E5-31422F88422E}" destId="{CF96B52C-4357-4188-A7C3-B27CAF337391}" srcOrd="0" destOrd="0" presId="urn:microsoft.com/office/officeart/2005/8/layout/vList2"/>
    <dgm:cxn modelId="{B54378FC-4DE9-424D-8D68-1AEB91FFF9C5}" type="presOf" srcId="{641D7BE7-E7A0-4C30-934B-480DDC90E58D}" destId="{44DEB6E6-B3F7-42A1-B50D-5D706F136228}" srcOrd="0" destOrd="0" presId="urn:microsoft.com/office/officeart/2005/8/layout/vList2"/>
    <dgm:cxn modelId="{49029BFE-03E1-4729-8B06-C6D4073B3A42}" type="presOf" srcId="{07A50F67-CEA8-45F2-AE95-6CDEE01A74E0}" destId="{275472B6-F8A0-49B8-A3ED-3FD8FCA6C7DF}" srcOrd="0" destOrd="0" presId="urn:microsoft.com/office/officeart/2005/8/layout/vList2"/>
    <dgm:cxn modelId="{F14BB1A4-7C98-491F-BCD4-CD2F066AF226}" type="presParOf" srcId="{557FCFF3-E299-49B5-B657-C28E5A4C00AF}" destId="{CF96B52C-4357-4188-A7C3-B27CAF337391}" srcOrd="0" destOrd="0" presId="urn:microsoft.com/office/officeart/2005/8/layout/vList2"/>
    <dgm:cxn modelId="{30D7081B-F869-4F50-AA29-9DB67BA8DCD7}" type="presParOf" srcId="{557FCFF3-E299-49B5-B657-C28E5A4C00AF}" destId="{C67E062E-4A64-400B-8E15-CAB6B989C048}" srcOrd="1" destOrd="0" presId="urn:microsoft.com/office/officeart/2005/8/layout/vList2"/>
    <dgm:cxn modelId="{BB682F5F-F3F1-4F98-B291-821B463E7702}" type="presParOf" srcId="{557FCFF3-E299-49B5-B657-C28E5A4C00AF}" destId="{1C9858B8-ED2D-47E2-B68E-3F08C84CDBDE}" srcOrd="2" destOrd="0" presId="urn:microsoft.com/office/officeart/2005/8/layout/vList2"/>
    <dgm:cxn modelId="{656147A7-1F92-490B-8B11-02CF27DBF406}" type="presParOf" srcId="{557FCFF3-E299-49B5-B657-C28E5A4C00AF}" destId="{2AEF3DCD-9C19-4068-8D1D-FC80654E97C4}" srcOrd="3" destOrd="0" presId="urn:microsoft.com/office/officeart/2005/8/layout/vList2"/>
    <dgm:cxn modelId="{4F7EE998-D656-4799-8309-3DDFBD2D1241}" type="presParOf" srcId="{557FCFF3-E299-49B5-B657-C28E5A4C00AF}" destId="{D05797C9-BDDD-41C8-8017-C99BEDEDCFF6}" srcOrd="4" destOrd="0" presId="urn:microsoft.com/office/officeart/2005/8/layout/vList2"/>
    <dgm:cxn modelId="{D3D644C9-A80C-48C9-B34A-36C139A02658}" type="presParOf" srcId="{557FCFF3-E299-49B5-B657-C28E5A4C00AF}" destId="{EF3C1CEA-09B0-4980-96E3-64235A6F0265}" srcOrd="5" destOrd="0" presId="urn:microsoft.com/office/officeart/2005/8/layout/vList2"/>
    <dgm:cxn modelId="{96974CAC-3B1E-437E-9B39-6A13BD33A926}" type="presParOf" srcId="{557FCFF3-E299-49B5-B657-C28E5A4C00AF}" destId="{275472B6-F8A0-49B8-A3ED-3FD8FCA6C7DF}" srcOrd="6" destOrd="0" presId="urn:microsoft.com/office/officeart/2005/8/layout/vList2"/>
    <dgm:cxn modelId="{6FA1BA61-DD23-42D9-A7B7-0DCA6419226D}" type="presParOf" srcId="{557FCFF3-E299-49B5-B657-C28E5A4C00AF}" destId="{8DD12A6C-AD87-48A5-BF54-72DB8EA81EF7}" srcOrd="7" destOrd="0" presId="urn:microsoft.com/office/officeart/2005/8/layout/vList2"/>
    <dgm:cxn modelId="{6D4DAC0E-4AC0-4E79-BC22-A7D748F23193}" type="presParOf" srcId="{557FCFF3-E299-49B5-B657-C28E5A4C00AF}" destId="{44DEB6E6-B3F7-42A1-B50D-5D706F1362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6B52C-4357-4188-A7C3-B27CAF337391}">
      <dsp:nvSpPr>
        <dsp:cNvPr id="0" name=""/>
        <dsp:cNvSpPr/>
      </dsp:nvSpPr>
      <dsp:spPr>
        <a:xfrm>
          <a:off x="0" y="1372"/>
          <a:ext cx="5257801" cy="1076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Silencing retroviral elements</a:t>
          </a:r>
        </a:p>
      </dsp:txBody>
      <dsp:txXfrm>
        <a:off x="52535" y="53907"/>
        <a:ext cx="5152731" cy="971116"/>
      </dsp:txXfrm>
    </dsp:sp>
    <dsp:sp modelId="{1C9858B8-ED2D-47E2-B68E-3F08C84CDBDE}">
      <dsp:nvSpPr>
        <dsp:cNvPr id="0" name=""/>
        <dsp:cNvSpPr/>
      </dsp:nvSpPr>
      <dsp:spPr>
        <a:xfrm>
          <a:off x="0" y="1089483"/>
          <a:ext cx="5257801" cy="1076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Regulating tissue-specific gene expression</a:t>
          </a:r>
        </a:p>
      </dsp:txBody>
      <dsp:txXfrm>
        <a:off x="52535" y="1142018"/>
        <a:ext cx="5152731" cy="971116"/>
      </dsp:txXfrm>
    </dsp:sp>
    <dsp:sp modelId="{D05797C9-BDDD-41C8-8017-C99BEDEDCFF6}">
      <dsp:nvSpPr>
        <dsp:cNvPr id="0" name=""/>
        <dsp:cNvSpPr/>
      </dsp:nvSpPr>
      <dsp:spPr>
        <a:xfrm>
          <a:off x="0" y="2177594"/>
          <a:ext cx="5257801" cy="1076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Genomic imprinting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Preferential silencing of the promoter of a parent-of-origin  specific copy of an allele </a:t>
          </a:r>
        </a:p>
      </dsp:txBody>
      <dsp:txXfrm>
        <a:off x="52535" y="2230129"/>
        <a:ext cx="5152731" cy="971116"/>
      </dsp:txXfrm>
    </dsp:sp>
    <dsp:sp modelId="{275472B6-F8A0-49B8-A3ED-3FD8FCA6C7DF}">
      <dsp:nvSpPr>
        <dsp:cNvPr id="0" name=""/>
        <dsp:cNvSpPr/>
      </dsp:nvSpPr>
      <dsp:spPr>
        <a:xfrm>
          <a:off x="0" y="3265706"/>
          <a:ext cx="5257801" cy="1076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X-inactivation</a:t>
          </a:r>
        </a:p>
      </dsp:txBody>
      <dsp:txXfrm>
        <a:off x="52535" y="3318241"/>
        <a:ext cx="5152731" cy="971116"/>
      </dsp:txXfrm>
    </dsp:sp>
    <dsp:sp modelId="{44DEB6E6-B3F7-42A1-B50D-5D706F136228}">
      <dsp:nvSpPr>
        <dsp:cNvPr id="0" name=""/>
        <dsp:cNvSpPr/>
      </dsp:nvSpPr>
      <dsp:spPr>
        <a:xfrm>
          <a:off x="0" y="4353817"/>
          <a:ext cx="5257801" cy="10761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Telomere Maintenance</a:t>
          </a:r>
        </a:p>
      </dsp:txBody>
      <dsp:txXfrm>
        <a:off x="52535" y="4406352"/>
        <a:ext cx="5152731" cy="97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70DE6-7225-4B0D-9723-208B32214AC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B9093-61F9-4A6D-9076-3083A579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ng-us.com/article/203637/tex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ature.com/articles/s41576-018-0004-3.pdf" TargetMode="External"/><Relationship Id="rId4" Type="http://schemas.openxmlformats.org/officeDocument/2006/relationships/hyperlink" Target="https://nam11.safelinks.protection.outlook.com/?url=https%3A%2F%2Fpubmed.ncbi.nlm.nih.gov%2F32276545%2F&amp;data=05%7C01%7Ckenyaita.monet.hodge%40emory.edu%7C8c2e3278db094d3ef6e308da68dc923e%7Ce004fb9cb0a4424fbcd0322606d5df38%7C0%7C0%7C637937593799861233%7CUnknown%7CTWFpbGZsb3d8eyJWIjoiMC4wLjAwMDAiLCJQIjoiV2luMzIiLCJBTiI6Ik1haWwiLCJXVCI6Mn0%3D%7C3000%7C%7C%7C&amp;sdata=GgOQ3RcFse7UBAQY4UNJoUtwe71beT3FZSVYTlBNI%2Fc%3D&amp;reserved=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that epigenetics falls in the overlap between Genetics and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/>
              <a:t>Volcano plot</a:t>
            </a:r>
          </a:p>
          <a:p>
            <a:pPr marL="228600" indent="-228600">
              <a:buAutoNum type="alphaLcParenR"/>
            </a:pPr>
            <a:r>
              <a:rPr lang="en-US" dirty="0"/>
              <a:t>Manhattan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that epigenetics falls in the overlap between Genetics and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cytosine in CpG sites have the ability to become methylated. A CpG site is within the same strand of DNA (see dotted purple box in diagram) not the CG pairs that connect two DNA strands.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CpG islands: enhance binding to transcriptional start sites. Despite their lack of common promoter elements, CpG islands enhance the accessibility of DNA and promote transcription factor binding.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DMC= differentially methylated cytosine</a:t>
            </a:r>
          </a:p>
          <a:p>
            <a:pPr marL="0" indent="0">
              <a:buNone/>
            </a:pPr>
            <a:r>
              <a:rPr lang="en-US" dirty="0"/>
              <a:t>CT = Cell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 cell types are bioinformatically sorted we can see the methylation pattern by cell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diagram shows us three cell types for a control and three for a case. We see that the CT3 show DMC when we compare the control to the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next step would be to find out what genes these DMCs are located in or near. When we get a list of genes that show DMCs we can do pathway enrichment analysis to determine biological pathways that are impacted by these DMCs.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F2779-DF12-4BF6-B0BE-5ED01AA5B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7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Chronological age differs from biological age from person to person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The most well-known epigenetic clocks are accurate for adolescents and adults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 </a:t>
            </a:r>
            <a:r>
              <a:rPr lang="en-US" dirty="0" err="1"/>
              <a:t>NeoAge</a:t>
            </a:r>
            <a:r>
              <a:rPr lang="en-US" dirty="0"/>
              <a:t> clock has been created for the neonatal ageing </a:t>
            </a:r>
            <a:r>
              <a:rPr lang="en-US" dirty="0" err="1">
                <a:hlinkClick r:id="rId3"/>
              </a:rPr>
              <a:t>NEOage</a:t>
            </a:r>
            <a:r>
              <a:rPr lang="en-US" dirty="0">
                <a:hlinkClick r:id="rId3"/>
              </a:rPr>
              <a:t> clocks - epigenetic clocks to estimate post-menstrual and postnatal age in preterm infants | Aging (aging-us.com)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/>
              <a:t>Resources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“Five methylation features of the epigenetic clock reveal the cellular characteristics of epigenetic ageing”: </a:t>
            </a:r>
            <a:r>
              <a:rPr lang="en-US" b="0" i="0" dirty="0">
                <a:effectLst/>
                <a:latin typeface="Calibri" panose="020F0502020204030204" pitchFamily="34" charset="0"/>
                <a:hlinkClick r:id="rId4" tooltip="Original URL: https://pubmed.ncbi.nlm.nih.gov/32276545/. Click or tap if you trust this link."/>
              </a:rPr>
              <a:t>https://pubmed.ncbi.nlm.nih.gov/32276545/</a:t>
            </a: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DNA methylation-based biomarkers and the epigenetic clock theory of ageing (nature.com)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F2779-DF12-4BF6-B0BE-5ED01AA5B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Telomeres shorten with each cycle of replication – so more replication and proliferation will lead to shorter telomeres.</a:t>
            </a:r>
          </a:p>
          <a:p>
            <a:pPr algn="l">
              <a:buFont typeface="Arial" panose="020B0604020202020204" pitchFamily="34" charset="0"/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Various epigenetic clocks have been developed, and in these, DNA methylation accumulates with aging at some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but it decreases with aging at other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clocks developed from different tissues include different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So these are more complex than telomere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lenght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It is still not exactly clear what biological processes of aging are being reflected in these epi-clocks, but they do tend outperform telomere length in terms of correlating with chronological age, and in associating with age-related disease.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F2779-DF12-4BF6-B0BE-5ED01AA5B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3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of methylation occurs within CpG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B9093-61F9-4A6D-9076-3083A579EE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5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DNA extracted from buccal cells</a:t>
            </a:r>
          </a:p>
          <a:p>
            <a:pPr marL="228600" indent="-228600">
              <a:buAutoNum type="arabicPeriod"/>
            </a:pPr>
            <a:r>
              <a:rPr lang="en-US" dirty="0"/>
              <a:t>The DNA undergoes bisulfite conversion, which converts unmethylated cytosines to uracil, but methylated cytosines remain as cytosines</a:t>
            </a:r>
          </a:p>
          <a:p>
            <a:pPr marL="685800" lvl="1" indent="-228600">
              <a:buAutoNum type="arabicPeriod"/>
            </a:pPr>
            <a:r>
              <a:rPr lang="en-US" dirty="0"/>
              <a:t>This is how the Illumina EPIC microarray distinguishes between methylated and unmethylated CpGs</a:t>
            </a:r>
          </a:p>
          <a:p>
            <a:pPr marL="228600" indent="-228600">
              <a:buAutoNum type="arabicPeriod"/>
            </a:pPr>
            <a:r>
              <a:rPr lang="en-US" dirty="0"/>
              <a:t>The bisulfite converted DNA then hybridizes to probes of DNA sequences on the Illumina microarrays, at approximately 850K CpGs throughout the genome</a:t>
            </a:r>
          </a:p>
          <a:p>
            <a:pPr marL="228600" indent="-228600">
              <a:buAutoNum type="arabicPeriod"/>
            </a:pPr>
            <a:r>
              <a:rPr lang="en-US" dirty="0"/>
              <a:t>The output of this array, is a methylated signal intensity and unmethylated signal intensity for each CpG</a:t>
            </a:r>
          </a:p>
          <a:p>
            <a:pPr marL="228600" indent="-228600">
              <a:buAutoNum type="arabicPeriod"/>
            </a:pPr>
            <a:r>
              <a:rPr lang="en-US" dirty="0"/>
              <a:t>These are converted to beta values, which is the proportion of methylated signal divided by the methylated + unmethylated signal. </a:t>
            </a:r>
          </a:p>
          <a:p>
            <a:pPr marL="228600" indent="-228600">
              <a:buAutoNum type="arabicPeriod"/>
            </a:pPr>
            <a:r>
              <a:rPr lang="en-US" dirty="0"/>
              <a:t>This beta value is interpreted as the proportion of methylation at a particular CpG, across all cells that were included in tissue sample</a:t>
            </a:r>
          </a:p>
          <a:p>
            <a:pPr marL="228600" lvl="0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F2779-DF12-4BF6-B0BE-5ED01AA5B8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epigeneticsjournal.biomedcentral.com/articles/10.1186/s13148-020-00942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" TargetMode="External"/><Relationship Id="rId3" Type="http://schemas.openxmlformats.org/officeDocument/2006/relationships/hyperlink" Target="https://pubmed.ncbi.nlm.nih.gov/" TargetMode="External"/><Relationship Id="rId7" Type="http://schemas.openxmlformats.org/officeDocument/2006/relationships/hyperlink" Target="https://www.ncbi.nlm.nih.gov/geo/query/acc.cg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codeproject.org/" TargetMode="External"/><Relationship Id="rId5" Type="http://schemas.openxmlformats.org/officeDocument/2006/relationships/hyperlink" Target="http://www.genome.ucsc.edu/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s://scholar.google.com/" TargetMode="External"/><Relationship Id="rId9" Type="http://schemas.openxmlformats.org/officeDocument/2006/relationships/hyperlink" Target="https://www.bioconductor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.biostat.washington.edu/courses" TargetMode="External"/><Relationship Id="rId2" Type="http://schemas.openxmlformats.org/officeDocument/2006/relationships/hyperlink" Target="https://www.publichealth.columbia.edu/research/precision-prevention/sharp-training-skills-health-and-research-profession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rs.isr.umich.edu/genomics-workshop/epigenetic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492622783?h=48a3c08e2a&amp;app_id=122963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emoryasj.org/epigenetics-and-the-human-condi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osino.org/EpiDIS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ell.com/molecular-cell/pdf/S1097-2765%2818%2930642-7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12811060700005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NA render">
            <a:extLst>
              <a:ext uri="{FF2B5EF4-FFF2-40B4-BE49-F238E27FC236}">
                <a16:creationId xmlns:a16="http://schemas.microsoft.com/office/drawing/2014/main" id="{2C8038B0-65C3-4BA9-A942-46A664196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483B8-C586-4717-9678-B32BDF44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Epigenetics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6B6C9-C975-460E-9E19-58D784E7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4"/>
            <a:ext cx="10902016" cy="1637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Kenyaita M. Hodge, MPH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Genetics &amp; Molecular biology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Doctoral Candidate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Emory University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khodge4@emory.edu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9645CB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EA10A-9D8D-4EE8-97A6-9E88879D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34" y="1559032"/>
            <a:ext cx="3461084" cy="373993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DNA methylation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is responsible for…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B02CA09-45DC-496F-B3FE-88CD89604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515993"/>
              </p:ext>
            </p:extLst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35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llumina.com/content/dam/illumina-marketing/images/product/microarray-kits/infinium-methylation-epic-array.jpg">
            <a:extLst>
              <a:ext uri="{FF2B5EF4-FFF2-40B4-BE49-F238E27FC236}">
                <a16:creationId xmlns:a16="http://schemas.microsoft.com/office/drawing/2014/main" id="{7F636E5B-E702-4E13-8149-D31A15F4F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4" r="39121"/>
          <a:stretch/>
        </p:blipFill>
        <p:spPr bwMode="auto">
          <a:xfrm>
            <a:off x="10104073" y="830279"/>
            <a:ext cx="1227009" cy="37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61A5B-E01B-4E87-9109-C108F398C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959" y="243282"/>
            <a:ext cx="7853363" cy="99480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DNA Methylation (DNAm) Arrays</a:t>
            </a:r>
            <a:endParaRPr lang="en-US" b="1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A87482-0DE2-45B0-AEDE-88A253AF4DF0}"/>
              </a:ext>
            </a:extLst>
          </p:cNvPr>
          <p:cNvGrpSpPr/>
          <p:nvPr/>
        </p:nvGrpSpPr>
        <p:grpSpPr>
          <a:xfrm flipH="1">
            <a:off x="2173229" y="1502572"/>
            <a:ext cx="2612076" cy="3916362"/>
            <a:chOff x="6051549" y="2078207"/>
            <a:chExt cx="2863851" cy="4668668"/>
          </a:xfrm>
        </p:grpSpPr>
        <p:pic>
          <p:nvPicPr>
            <p:cNvPr id="7" name="Picture 2" descr="epigenetics">
              <a:extLst>
                <a:ext uri="{FF2B5EF4-FFF2-40B4-BE49-F238E27FC236}">
                  <a16:creationId xmlns:a16="http://schemas.microsoft.com/office/drawing/2014/main" id="{9C12E214-D9AA-4798-8397-49087F6CE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96000" y="2133600"/>
              <a:ext cx="2819400" cy="461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40130C-512E-4851-AD67-6DF2D38DF865}"/>
                </a:ext>
              </a:extLst>
            </p:cNvPr>
            <p:cNvSpPr/>
            <p:nvPr/>
          </p:nvSpPr>
          <p:spPr>
            <a:xfrm>
              <a:off x="6051549" y="2387600"/>
              <a:ext cx="1143000" cy="3275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57BCBA-28A7-43F9-A854-EDF543091F1D}"/>
                </a:ext>
              </a:extLst>
            </p:cNvPr>
            <p:cNvSpPr/>
            <p:nvPr/>
          </p:nvSpPr>
          <p:spPr>
            <a:xfrm>
              <a:off x="6203950" y="5926138"/>
              <a:ext cx="1143000" cy="1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361CA6-3747-4077-993A-1BB01857C702}"/>
                </a:ext>
              </a:extLst>
            </p:cNvPr>
            <p:cNvSpPr/>
            <p:nvPr/>
          </p:nvSpPr>
          <p:spPr>
            <a:xfrm>
              <a:off x="7696200" y="5195888"/>
              <a:ext cx="1143000" cy="195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D74D8-3F30-4536-A334-D63648C06C6B}"/>
                </a:ext>
              </a:extLst>
            </p:cNvPr>
            <p:cNvSpPr/>
            <p:nvPr/>
          </p:nvSpPr>
          <p:spPr>
            <a:xfrm>
              <a:off x="6748463" y="4673600"/>
              <a:ext cx="1143000" cy="119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7-Point Star 20">
              <a:extLst>
                <a:ext uri="{FF2B5EF4-FFF2-40B4-BE49-F238E27FC236}">
                  <a16:creationId xmlns:a16="http://schemas.microsoft.com/office/drawing/2014/main" id="{6E8A37FA-25B3-4BBC-886D-A7D773A0FD68}"/>
                </a:ext>
              </a:extLst>
            </p:cNvPr>
            <p:cNvSpPr/>
            <p:nvPr/>
          </p:nvSpPr>
          <p:spPr>
            <a:xfrm>
              <a:off x="8014334" y="3812381"/>
              <a:ext cx="152400" cy="101600"/>
            </a:xfrm>
            <a:prstGeom prst="star7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7-Point Star 21">
              <a:extLst>
                <a:ext uri="{FF2B5EF4-FFF2-40B4-BE49-F238E27FC236}">
                  <a16:creationId xmlns:a16="http://schemas.microsoft.com/office/drawing/2014/main" id="{B0AD5B76-EF84-4244-890B-3D310049C03F}"/>
                </a:ext>
              </a:extLst>
            </p:cNvPr>
            <p:cNvSpPr/>
            <p:nvPr/>
          </p:nvSpPr>
          <p:spPr>
            <a:xfrm>
              <a:off x="7741668" y="3305175"/>
              <a:ext cx="152400" cy="119063"/>
            </a:xfrm>
            <a:prstGeom prst="star7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" name="7-Point Star 22">
              <a:extLst>
                <a:ext uri="{FF2B5EF4-FFF2-40B4-BE49-F238E27FC236}">
                  <a16:creationId xmlns:a16="http://schemas.microsoft.com/office/drawing/2014/main" id="{711C6FDD-2E3F-4249-A830-9B4DD4CCA5F2}"/>
                </a:ext>
              </a:extLst>
            </p:cNvPr>
            <p:cNvSpPr/>
            <p:nvPr/>
          </p:nvSpPr>
          <p:spPr>
            <a:xfrm>
              <a:off x="7564949" y="3071189"/>
              <a:ext cx="152400" cy="152400"/>
            </a:xfrm>
            <a:prstGeom prst="star7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7-Point Star 23">
              <a:extLst>
                <a:ext uri="{FF2B5EF4-FFF2-40B4-BE49-F238E27FC236}">
                  <a16:creationId xmlns:a16="http://schemas.microsoft.com/office/drawing/2014/main" id="{C1518446-5F27-408B-A2B1-D17B9D9CE67D}"/>
                </a:ext>
              </a:extLst>
            </p:cNvPr>
            <p:cNvSpPr/>
            <p:nvPr/>
          </p:nvSpPr>
          <p:spPr>
            <a:xfrm>
              <a:off x="7907422" y="2078207"/>
              <a:ext cx="217487" cy="206375"/>
            </a:xfrm>
            <a:prstGeom prst="star7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7" tIns="45704" rIns="91407" bIns="45704"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95DAF4-7C7F-4CF4-A226-50FCA4BDBB18}"/>
              </a:ext>
            </a:extLst>
          </p:cNvPr>
          <p:cNvSpPr txBox="1"/>
          <p:nvPr/>
        </p:nvSpPr>
        <p:spPr>
          <a:xfrm>
            <a:off x="3730133" y="3959190"/>
            <a:ext cx="1691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sz="600" dirty="0" err="1"/>
              <a:t>Qiu</a:t>
            </a:r>
            <a:r>
              <a:rPr lang="en-US" sz="600" dirty="0"/>
              <a:t>, J. Unfinished symphony. Nature (2006)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1C0D5-4E6C-4439-A476-7DD7F447B82D}"/>
              </a:ext>
            </a:extLst>
          </p:cNvPr>
          <p:cNvSpPr txBox="1"/>
          <p:nvPr/>
        </p:nvSpPr>
        <p:spPr>
          <a:xfrm>
            <a:off x="6096000" y="3533921"/>
            <a:ext cx="1444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sz="600" dirty="0"/>
              <a:t>DNA Bisulfite Conversion – </a:t>
            </a:r>
            <a:r>
              <a:rPr lang="en-US" sz="600" dirty="0" err="1"/>
              <a:t>Epigentek</a:t>
            </a:r>
            <a:endParaRPr lang="en-US" sz="600" dirty="0"/>
          </a:p>
        </p:txBody>
      </p:sp>
      <p:pic>
        <p:nvPicPr>
          <p:cNvPr id="21" name="Picture 2" descr="bisulfite conversion and PCR amplification of methylated DNA">
            <a:extLst>
              <a:ext uri="{FF2B5EF4-FFF2-40B4-BE49-F238E27FC236}">
                <a16:creationId xmlns:a16="http://schemas.microsoft.com/office/drawing/2014/main" id="{DF6A0E51-8C45-4066-817F-B1152A29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31" y="1490209"/>
            <a:ext cx="4681389" cy="21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can">
            <a:extLst>
              <a:ext uri="{FF2B5EF4-FFF2-40B4-BE49-F238E27FC236}">
                <a16:creationId xmlns:a16="http://schemas.microsoft.com/office/drawing/2014/main" id="{6985BE30-6D34-4FD4-B508-8145B025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8802" r="10033" b="8094"/>
          <a:stretch/>
        </p:blipFill>
        <p:spPr bwMode="auto">
          <a:xfrm>
            <a:off x="2961569" y="4429668"/>
            <a:ext cx="3192683" cy="189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AFF281-C720-45CA-8841-DFAF5C3FA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743" y="4770265"/>
            <a:ext cx="4694017" cy="15270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1BA339-191A-462A-A659-D862EC24D5E8}"/>
              </a:ext>
            </a:extLst>
          </p:cNvPr>
          <p:cNvCxnSpPr>
            <a:cxnSpLocks/>
          </p:cNvCxnSpPr>
          <p:nvPr/>
        </p:nvCxnSpPr>
        <p:spPr>
          <a:xfrm>
            <a:off x="3805882" y="2556482"/>
            <a:ext cx="5875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2DEF5F-C8A1-4B41-A806-12511E88E683}"/>
              </a:ext>
            </a:extLst>
          </p:cNvPr>
          <p:cNvCxnSpPr>
            <a:cxnSpLocks/>
          </p:cNvCxnSpPr>
          <p:nvPr/>
        </p:nvCxnSpPr>
        <p:spPr>
          <a:xfrm>
            <a:off x="8804772" y="2832857"/>
            <a:ext cx="9303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3FBB2-71DD-45D0-BACD-1132BF800E95}"/>
              </a:ext>
            </a:extLst>
          </p:cNvPr>
          <p:cNvCxnSpPr>
            <a:cxnSpLocks/>
          </p:cNvCxnSpPr>
          <p:nvPr/>
        </p:nvCxnSpPr>
        <p:spPr>
          <a:xfrm flipH="1">
            <a:off x="6380480" y="3609695"/>
            <a:ext cx="3354649" cy="942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759BB4-42B9-4762-8216-1A193127A3C6}"/>
              </a:ext>
            </a:extLst>
          </p:cNvPr>
          <p:cNvCxnSpPr>
            <a:cxnSpLocks/>
          </p:cNvCxnSpPr>
          <p:nvPr/>
        </p:nvCxnSpPr>
        <p:spPr>
          <a:xfrm>
            <a:off x="6298982" y="5533782"/>
            <a:ext cx="895509" cy="12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9126AB-E541-4228-BEAE-2F5F034CB80C}"/>
              </a:ext>
            </a:extLst>
          </p:cNvPr>
          <p:cNvSpPr txBox="1"/>
          <p:nvPr/>
        </p:nvSpPr>
        <p:spPr>
          <a:xfrm>
            <a:off x="2877827" y="6405136"/>
            <a:ext cx="2864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sz="600" dirty="0"/>
              <a:t>https://www.illumina.com/techniques/microarrays/methylation-arrays.html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F3F93A-054D-42C6-99E5-BABADB6658D6}"/>
              </a:ext>
            </a:extLst>
          </p:cNvPr>
          <p:cNvSpPr txBox="1"/>
          <p:nvPr/>
        </p:nvSpPr>
        <p:spPr>
          <a:xfrm>
            <a:off x="8224972" y="4384373"/>
            <a:ext cx="34660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en-US" sz="600" dirty="0"/>
              <a:t>https://www.illumina.com/products/by-type/microarray-kits/infinium-methylation-epic.html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0DFBBC-C30C-43C8-B078-5B143B17AE67}"/>
                  </a:ext>
                </a:extLst>
              </p:cNvPr>
              <p:cNvSpPr/>
              <p:nvPr/>
            </p:nvSpPr>
            <p:spPr>
              <a:xfrm>
                <a:off x="5719645" y="5672723"/>
                <a:ext cx="1666675" cy="52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altLang="en-US" sz="2000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0DFBBC-C30C-43C8-B078-5B143B17A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45" y="5672723"/>
                <a:ext cx="1666675" cy="5298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B539-FF7B-DD2F-685F-70904000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CA825-A35E-D252-1C51-4670E2ADB5EB}"/>
              </a:ext>
            </a:extLst>
          </p:cNvPr>
          <p:cNvSpPr txBox="1"/>
          <p:nvPr/>
        </p:nvSpPr>
        <p:spPr>
          <a:xfrm>
            <a:off x="8340812" y="6452416"/>
            <a:ext cx="380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Everson et al. (2020)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B5DD2-F90B-9206-7103-0068EBD7E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1605610"/>
            <a:ext cx="9010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E8CB-9D0E-48F3-339D-4F543FF3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9F63-0D32-DC49-A231-1F9F6891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259"/>
            <a:ext cx="10515600" cy="4802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Literature Review Search Engines</a:t>
            </a:r>
          </a:p>
          <a:p>
            <a:r>
              <a:rPr lang="en-US" dirty="0">
                <a:hlinkClick r:id="rId3"/>
              </a:rPr>
              <a:t>PubMed</a:t>
            </a:r>
            <a:endParaRPr lang="en-US" dirty="0"/>
          </a:p>
          <a:p>
            <a:r>
              <a:rPr lang="en-US" dirty="0">
                <a:hlinkClick r:id="rId4"/>
              </a:rPr>
              <a:t>Google Scholar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Visualization &amp; Publicly Available Data</a:t>
            </a:r>
          </a:p>
          <a:p>
            <a:r>
              <a:rPr lang="en-US" dirty="0">
                <a:hlinkClick r:id="rId5"/>
              </a:rPr>
              <a:t>UCSC Browser</a:t>
            </a:r>
            <a:endParaRPr lang="en-US" dirty="0"/>
          </a:p>
          <a:p>
            <a:r>
              <a:rPr lang="en-US" dirty="0">
                <a:hlinkClick r:id="rId6"/>
              </a:rPr>
              <a:t>Encode</a:t>
            </a:r>
            <a:endParaRPr lang="en-US" dirty="0"/>
          </a:p>
          <a:p>
            <a:r>
              <a:rPr lang="en-US" dirty="0">
                <a:hlinkClick r:id="rId7"/>
              </a:rPr>
              <a:t>GEO Accession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Downloading R packages</a:t>
            </a:r>
          </a:p>
          <a:p>
            <a:r>
              <a:rPr lang="en-US" dirty="0">
                <a:hlinkClick r:id="rId8"/>
              </a:rPr>
              <a:t>CRAN</a:t>
            </a:r>
            <a:endParaRPr lang="en-US" dirty="0"/>
          </a:p>
          <a:p>
            <a:r>
              <a:rPr lang="en-US" dirty="0">
                <a:hlinkClick r:id="rId9"/>
              </a:rPr>
              <a:t>Bioconductor</a:t>
            </a:r>
            <a:endParaRPr lang="en-US" dirty="0"/>
          </a:p>
          <a:p>
            <a:r>
              <a:rPr lang="en-US" dirty="0">
                <a:hlinkClick r:id="rId10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FB8D-E153-936C-59F7-2D5167EF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C3D4-0E12-061D-B8D9-7CF67A8D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Columbia University</a:t>
            </a:r>
            <a:endParaRPr lang="en-US" dirty="0"/>
          </a:p>
          <a:p>
            <a:r>
              <a:rPr lang="en-US" dirty="0">
                <a:hlinkClick r:id="rId3"/>
              </a:rPr>
              <a:t>University of Washington</a:t>
            </a:r>
            <a:endParaRPr lang="en-US" dirty="0"/>
          </a:p>
          <a:p>
            <a:r>
              <a:rPr lang="en-US" dirty="0">
                <a:hlinkClick r:id="rId4"/>
              </a:rPr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3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6AD-19DF-932B-2A5D-BDB5B265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08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71457-92FC-55A0-A118-2AE8F9A3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19" y="-29751"/>
            <a:ext cx="7306962" cy="6917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EE0BEA-C48F-314D-9904-B968FD521B3F}"/>
              </a:ext>
            </a:extLst>
          </p:cNvPr>
          <p:cNvSpPr txBox="1"/>
          <p:nvPr/>
        </p:nvSpPr>
        <p:spPr>
          <a:xfrm>
            <a:off x="9588843" y="6301946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Jerram et al (2017)</a:t>
            </a:r>
          </a:p>
        </p:txBody>
      </p:sp>
    </p:spTree>
    <p:extLst>
      <p:ext uri="{BB962C8B-B14F-4D97-AF65-F5344CB8AC3E}">
        <p14:creationId xmlns:p14="http://schemas.microsoft.com/office/powerpoint/2010/main" val="23324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587F-98C9-1B9F-C14B-07922910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Epigenetics and the Human Condition</a:t>
            </a:r>
            <a:endParaRPr lang="en-US" dirty="0"/>
          </a:p>
        </p:txBody>
      </p:sp>
      <p:pic>
        <p:nvPicPr>
          <p:cNvPr id="5" name="Online Media 4" title="Cohort 2020: Epigenetics and the Human Condition">
            <a:hlinkClick r:id="" action="ppaction://media"/>
            <a:extLst>
              <a:ext uri="{FF2B5EF4-FFF2-40B4-BE49-F238E27FC236}">
                <a16:creationId xmlns:a16="http://schemas.microsoft.com/office/drawing/2014/main" id="{E7565EA2-2D7C-85B3-600F-54DCA74D8DE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03475" y="2011363"/>
            <a:ext cx="7385050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7313F-9C07-4401-91AD-A6742C0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18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Epigenetics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0959-5A70-4BF2-A899-7F3E3DC9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18" y="2281634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Changes to the genome that affect gene expression without changing the DNA sequence</a:t>
            </a:r>
          </a:p>
          <a:p>
            <a:pPr lvl="1"/>
            <a:r>
              <a:rPr lang="en-US" sz="2000" dirty="0"/>
              <a:t>DNA methylation</a:t>
            </a:r>
          </a:p>
          <a:p>
            <a:pPr lvl="1"/>
            <a:r>
              <a:rPr lang="en-US" sz="2000" dirty="0"/>
              <a:t>Histone modifications</a:t>
            </a:r>
          </a:p>
          <a:p>
            <a:r>
              <a:rPr lang="en-US" sz="2000" dirty="0"/>
              <a:t>Epigenetic marks regulate gene expression primarily by changing chromatin structure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2E52A-0F8E-43C9-A7B6-FB3F34B1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58" y="1091630"/>
            <a:ext cx="7791234" cy="4674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BD76E-EA37-4381-8873-84B01C1F3BB8}"/>
              </a:ext>
            </a:extLst>
          </p:cNvPr>
          <p:cNvSpPr txBox="1"/>
          <p:nvPr/>
        </p:nvSpPr>
        <p:spPr>
          <a:xfrm>
            <a:off x="10901547" y="5842661"/>
            <a:ext cx="9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8515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A6FFDE-F833-941D-6843-E0E976E82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48"/>
          <a:stretch/>
        </p:blipFill>
        <p:spPr>
          <a:xfrm>
            <a:off x="1590598" y="1369771"/>
            <a:ext cx="9173823" cy="2425579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C3943C8-0A88-6527-42D2-EC687089B403}"/>
              </a:ext>
            </a:extLst>
          </p:cNvPr>
          <p:cNvSpPr/>
          <p:nvPr/>
        </p:nvSpPr>
        <p:spPr>
          <a:xfrm rot="5400000">
            <a:off x="6143818" y="-227931"/>
            <a:ext cx="520090" cy="8322032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5A3A1-9561-C54F-09E4-42C3C3978AE4}"/>
              </a:ext>
            </a:extLst>
          </p:cNvPr>
          <p:cNvSpPr txBox="1"/>
          <p:nvPr/>
        </p:nvSpPr>
        <p:spPr>
          <a:xfrm>
            <a:off x="267979" y="1934927"/>
            <a:ext cx="109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DNA 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4A4AB-ED1C-6A20-A951-787A3AFF7F80}"/>
              </a:ext>
            </a:extLst>
          </p:cNvPr>
          <p:cNvSpPr txBox="1"/>
          <p:nvPr/>
        </p:nvSpPr>
        <p:spPr>
          <a:xfrm>
            <a:off x="4448286" y="4193130"/>
            <a:ext cx="38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DNA methylation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20D310F-0C20-A6BC-75C3-A3D365A8B11C}"/>
              </a:ext>
            </a:extLst>
          </p:cNvPr>
          <p:cNvSpPr/>
          <p:nvPr/>
        </p:nvSpPr>
        <p:spPr>
          <a:xfrm>
            <a:off x="1279021" y="1536426"/>
            <a:ext cx="302496" cy="16805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B6854-10F3-7877-5D0C-E0BB053DFCF0}"/>
              </a:ext>
            </a:extLst>
          </p:cNvPr>
          <p:cNvSpPr txBox="1"/>
          <p:nvPr/>
        </p:nvSpPr>
        <p:spPr>
          <a:xfrm>
            <a:off x="3675100" y="337798"/>
            <a:ext cx="4841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EPIGENETICS SIMPLIFIED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44E333-539E-AF41-B6F2-D56DAB05B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9" y="4936604"/>
            <a:ext cx="3419475" cy="17811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8FC17-0206-0870-1685-C460E5613256}"/>
              </a:ext>
            </a:extLst>
          </p:cNvPr>
          <p:cNvCxnSpPr/>
          <p:nvPr/>
        </p:nvCxnSpPr>
        <p:spPr>
          <a:xfrm>
            <a:off x="5574526" y="5554361"/>
            <a:ext cx="127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7DFF3-5A90-48F2-60DD-E8FBB57F248C}"/>
              </a:ext>
            </a:extLst>
          </p:cNvPr>
          <p:cNvCxnSpPr>
            <a:cxnSpLocks/>
          </p:cNvCxnSpPr>
          <p:nvPr/>
        </p:nvCxnSpPr>
        <p:spPr>
          <a:xfrm flipH="1">
            <a:off x="10485014" y="6254997"/>
            <a:ext cx="127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1B28F-6213-BEF9-30E1-EBC26E3DF411}"/>
              </a:ext>
            </a:extLst>
          </p:cNvPr>
          <p:cNvSpPr/>
          <p:nvPr/>
        </p:nvSpPr>
        <p:spPr>
          <a:xfrm>
            <a:off x="7885239" y="5245443"/>
            <a:ext cx="1470454" cy="5807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74557-0FD1-E71D-DF3B-078CF6FF0222}"/>
              </a:ext>
            </a:extLst>
          </p:cNvPr>
          <p:cNvSpPr/>
          <p:nvPr/>
        </p:nvSpPr>
        <p:spPr>
          <a:xfrm>
            <a:off x="7889355" y="5929183"/>
            <a:ext cx="1470454" cy="5807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E42600-17A7-CC9A-21DC-743037F59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869" y="5310669"/>
            <a:ext cx="2895093" cy="13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EEBA-E810-44C3-96FD-9A457ED5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Location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B876-9AB9-4C02-913B-1DDDB96D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873"/>
            <a:ext cx="10515600" cy="41605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Intergenic (space between genes): repress the expression of potentially harmful genetic elements (e.g. transposable elements)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CpG islands (CpG rich regions): ~70% promoters, enhance DNA accessibility and binding to transcriptional start sites, silencing of gene expression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body: associated with a higher level of gene expression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89E96-0165-4C4A-9286-48BBE00E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17" y="150607"/>
            <a:ext cx="4335482" cy="1863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1F136-6CFF-4645-B5A1-5A406AFF5072}"/>
              </a:ext>
            </a:extLst>
          </p:cNvPr>
          <p:cNvSpPr txBox="1"/>
          <p:nvPr/>
        </p:nvSpPr>
        <p:spPr>
          <a:xfrm>
            <a:off x="9322130" y="1810206"/>
            <a:ext cx="2696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Yadav M.L., Mohapatra B. (2018) Intergenic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903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1A5B-E01B-4E87-9109-C108F398C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0030" y="26882"/>
            <a:ext cx="7853363" cy="994808"/>
          </a:xfrm>
        </p:spPr>
        <p:txBody>
          <a:bodyPr>
            <a:normAutofit/>
          </a:bodyPr>
          <a:lstStyle/>
          <a:p>
            <a:r>
              <a:rPr lang="en-US" sz="3600" u="sng" dirty="0"/>
              <a:t>Cell</a:t>
            </a:r>
            <a:r>
              <a:rPr lang="en-US" sz="3600" b="1" u="sng" dirty="0"/>
              <a:t> </a:t>
            </a:r>
            <a:r>
              <a:rPr lang="en-US" sz="3600" u="sng" dirty="0"/>
              <a:t>Type Matters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8CA55-4B33-2519-56D9-0B496F5D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34" y="815546"/>
            <a:ext cx="4978818" cy="6021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D7450-9935-FBAB-B983-8BEF93BE9434}"/>
              </a:ext>
            </a:extLst>
          </p:cNvPr>
          <p:cNvSpPr txBox="1"/>
          <p:nvPr/>
        </p:nvSpPr>
        <p:spPr>
          <a:xfrm>
            <a:off x="8556952" y="6178378"/>
            <a:ext cx="179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EpiDISH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1A5B-E01B-4E87-9109-C108F398C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0030" y="26882"/>
            <a:ext cx="7853363" cy="994808"/>
          </a:xfrm>
        </p:spPr>
        <p:txBody>
          <a:bodyPr>
            <a:normAutofit/>
          </a:bodyPr>
          <a:lstStyle/>
          <a:p>
            <a:r>
              <a:rPr lang="en-US" sz="3600" u="sng" dirty="0"/>
              <a:t>Age/Ageing Matters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8B18A-11DA-0626-D50E-1013EF132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9" t="26667" r="23378"/>
          <a:stretch/>
        </p:blipFill>
        <p:spPr>
          <a:xfrm>
            <a:off x="1902940" y="837166"/>
            <a:ext cx="7853362" cy="589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EF795-B8A3-F79C-1A38-8AA08B3CF763}"/>
              </a:ext>
            </a:extLst>
          </p:cNvPr>
          <p:cNvSpPr txBox="1"/>
          <p:nvPr/>
        </p:nvSpPr>
        <p:spPr>
          <a:xfrm>
            <a:off x="9756302" y="6128951"/>
            <a:ext cx="216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Field et al (2018)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0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1A5B-E01B-4E87-9109-C108F398C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0030" y="26882"/>
            <a:ext cx="7853363" cy="994808"/>
          </a:xfrm>
        </p:spPr>
        <p:txBody>
          <a:bodyPr>
            <a:normAutofit/>
          </a:bodyPr>
          <a:lstStyle/>
          <a:p>
            <a:r>
              <a:rPr lang="en-US" sz="3600" u="sng" dirty="0"/>
              <a:t>Age/Ageing Matters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EF795-B8A3-F79C-1A38-8AA08B3CF763}"/>
              </a:ext>
            </a:extLst>
          </p:cNvPr>
          <p:cNvSpPr txBox="1"/>
          <p:nvPr/>
        </p:nvSpPr>
        <p:spPr>
          <a:xfrm>
            <a:off x="7870864" y="6014734"/>
            <a:ext cx="26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Epigenetics of Aging and Longevity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E6502-1330-A38C-AF66-A3FF340A9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4" t="38018" r="32906" b="10631"/>
          <a:stretch/>
        </p:blipFill>
        <p:spPr>
          <a:xfrm>
            <a:off x="7197616" y="3429000"/>
            <a:ext cx="4028302" cy="25857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685CA9-A63B-8384-B138-BD0993AEE65A}"/>
              </a:ext>
            </a:extLst>
          </p:cNvPr>
          <p:cNvSpPr txBox="1">
            <a:spLocks/>
          </p:cNvSpPr>
          <p:nvPr/>
        </p:nvSpPr>
        <p:spPr>
          <a:xfrm>
            <a:off x="507659" y="1076888"/>
            <a:ext cx="5599669" cy="55841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Telomeres shorten as we age (potentially serving as a biomarker of aging).</a:t>
            </a:r>
          </a:p>
          <a:p>
            <a:endParaRPr lang="en-US" dirty="0"/>
          </a:p>
          <a:p>
            <a:r>
              <a:rPr lang="en-US" dirty="0"/>
              <a:t>Epigenetic modifications, such as DNA methylation, help maintain telomere length along with telomerase.</a:t>
            </a:r>
          </a:p>
          <a:p>
            <a:endParaRPr lang="en-US" dirty="0"/>
          </a:p>
          <a:p>
            <a:r>
              <a:rPr lang="en-US" dirty="0"/>
              <a:t>Epigenetics clocks tell us about how the environment/behaviors impact biological aging. </a:t>
            </a:r>
          </a:p>
          <a:p>
            <a:endParaRPr lang="en-US" dirty="0"/>
          </a:p>
          <a:p>
            <a:r>
              <a:rPr lang="en-US" dirty="0"/>
              <a:t>Telomeres tell us about cell cycle/senescence.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69CD-2784-ACC3-309B-7C865E93A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795" y="458151"/>
            <a:ext cx="4950124" cy="29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671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645CB"/>
      </a:accent1>
      <a:accent2>
        <a:srgbClr val="553EBD"/>
      </a:accent2>
      <a:accent3>
        <a:srgbClr val="4564CB"/>
      </a:accent3>
      <a:accent4>
        <a:srgbClr val="338AB9"/>
      </a:accent4>
      <a:accent5>
        <a:srgbClr val="40BEB6"/>
      </a:accent5>
      <a:accent6>
        <a:srgbClr val="33B979"/>
      </a:accent6>
      <a:hlink>
        <a:srgbClr val="3698A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909</Words>
  <Application>Microsoft Office PowerPoint</Application>
  <PresentationFormat>Widescreen</PresentationFormat>
  <Paragraphs>117</Paragraphs>
  <Slides>15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Source Sans Pro</vt:lpstr>
      <vt:lpstr>BrushVTI</vt:lpstr>
      <vt:lpstr>Epigenetics</vt:lpstr>
      <vt:lpstr>PowerPoint Presentation</vt:lpstr>
      <vt:lpstr>Epigenetics and the Human Condition</vt:lpstr>
      <vt:lpstr>Epigenetics</vt:lpstr>
      <vt:lpstr>PowerPoint Presentation</vt:lpstr>
      <vt:lpstr>Location Matters!</vt:lpstr>
      <vt:lpstr>Cell Type Matters</vt:lpstr>
      <vt:lpstr>Age/Ageing Matters</vt:lpstr>
      <vt:lpstr>Age/Ageing Matters</vt:lpstr>
      <vt:lpstr>DNA methylation is responsible for…</vt:lpstr>
      <vt:lpstr>DNA Methylation (DNAm) Arrays</vt:lpstr>
      <vt:lpstr>Data Visualization</vt:lpstr>
      <vt:lpstr>Online Resources &amp; Databases</vt:lpstr>
      <vt:lpstr>Training and Workshops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Methylation &amp; Gene Expression</dc:title>
  <dc:creator>Kenyaita Hodge</dc:creator>
  <cp:lastModifiedBy>Kenyaita Hodge</cp:lastModifiedBy>
  <cp:revision>17</cp:revision>
  <dcterms:created xsi:type="dcterms:W3CDTF">2021-04-30T01:58:03Z</dcterms:created>
  <dcterms:modified xsi:type="dcterms:W3CDTF">2022-07-19T06:23:43Z</dcterms:modified>
</cp:coreProperties>
</file>