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7" r:id="rId3"/>
    <p:sldId id="270" r:id="rId4"/>
    <p:sldId id="261" r:id="rId5"/>
    <p:sldId id="339" r:id="rId6"/>
    <p:sldId id="340" r:id="rId7"/>
    <p:sldId id="341" r:id="rId8"/>
    <p:sldId id="271" r:id="rId9"/>
    <p:sldId id="262" r:id="rId10"/>
    <p:sldId id="268" r:id="rId11"/>
    <p:sldId id="269" r:id="rId12"/>
    <p:sldId id="344" r:id="rId13"/>
    <p:sldId id="345" r:id="rId14"/>
    <p:sldId id="346" r:id="rId15"/>
    <p:sldId id="342" r:id="rId16"/>
    <p:sldId id="343" r:id="rId17"/>
    <p:sldId id="348" r:id="rId18"/>
    <p:sldId id="347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C5C37-4D05-4900-BA2B-EE96C534C60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A325FC-501B-4971-95F6-A5D6F7DFB9E8}">
      <dgm:prSet/>
      <dgm:spPr/>
      <dgm:t>
        <a:bodyPr/>
        <a:lstStyle/>
        <a:p>
          <a:r>
            <a:rPr lang="en-US" dirty="0"/>
            <a:t>The All-Payer Claims Database (APCD) initiative is tasked with promoting the collection of public and private claims records within a state for the purpose of improving healthcare policymaking</a:t>
          </a:r>
        </a:p>
      </dgm:t>
    </dgm:pt>
    <dgm:pt modelId="{DE6C40F2-9C71-4E62-A707-13776FC29345}" type="parTrans" cxnId="{F92E2C1A-0999-4A09-8030-AC3B9A3C7715}">
      <dgm:prSet/>
      <dgm:spPr/>
      <dgm:t>
        <a:bodyPr/>
        <a:lstStyle/>
        <a:p>
          <a:endParaRPr lang="en-US"/>
        </a:p>
      </dgm:t>
    </dgm:pt>
    <dgm:pt modelId="{7CF15FC2-EF3B-44C3-9611-67496B20773F}" type="sibTrans" cxnId="{F92E2C1A-0999-4A09-8030-AC3B9A3C7715}">
      <dgm:prSet/>
      <dgm:spPr/>
      <dgm:t>
        <a:bodyPr/>
        <a:lstStyle/>
        <a:p>
          <a:endParaRPr lang="en-US"/>
        </a:p>
      </dgm:t>
    </dgm:pt>
    <dgm:pt modelId="{0A6488A5-B9F3-4C48-9450-A017F642477E}">
      <dgm:prSet/>
      <dgm:spPr/>
      <dgm:t>
        <a:bodyPr/>
        <a:lstStyle/>
        <a:p>
          <a:r>
            <a:rPr lang="en-US" dirty="0"/>
            <a:t>Virginia legislature passed bill to begin collection of APC data in 2011. By 2019 a bill was passed requiring virtually all payers to submit claims to the state</a:t>
          </a:r>
        </a:p>
      </dgm:t>
    </dgm:pt>
    <dgm:pt modelId="{6D63D27D-E1CD-4D75-AF68-F133A81AFAF3}" type="parTrans" cxnId="{8F656918-1A02-4D94-A25F-DA1C12C561D6}">
      <dgm:prSet/>
      <dgm:spPr/>
      <dgm:t>
        <a:bodyPr/>
        <a:lstStyle/>
        <a:p>
          <a:endParaRPr lang="en-US"/>
        </a:p>
      </dgm:t>
    </dgm:pt>
    <dgm:pt modelId="{35F3B9FB-62EB-4B81-935E-4EE8BC134472}" type="sibTrans" cxnId="{8F656918-1A02-4D94-A25F-DA1C12C561D6}">
      <dgm:prSet/>
      <dgm:spPr/>
      <dgm:t>
        <a:bodyPr/>
        <a:lstStyle/>
        <a:p>
          <a:endParaRPr lang="en-US"/>
        </a:p>
      </dgm:t>
    </dgm:pt>
    <dgm:pt modelId="{628AB405-72E1-490D-BC22-1020B73CA924}">
      <dgm:prSet/>
      <dgm:spPr/>
      <dgm:t>
        <a:bodyPr/>
        <a:lstStyle/>
        <a:p>
          <a:r>
            <a:rPr lang="en-US" dirty="0"/>
            <a:t>Virginia Health Information (VHI) is the entity in charge of managing the APCD in Virginia</a:t>
          </a:r>
        </a:p>
      </dgm:t>
    </dgm:pt>
    <dgm:pt modelId="{7212FA99-82A6-4C7B-A4D4-C735251AE206}" type="parTrans" cxnId="{C906C685-61E9-43F4-AE54-B7DFC93020D2}">
      <dgm:prSet/>
      <dgm:spPr/>
      <dgm:t>
        <a:bodyPr/>
        <a:lstStyle/>
        <a:p>
          <a:endParaRPr lang="en-US"/>
        </a:p>
      </dgm:t>
    </dgm:pt>
    <dgm:pt modelId="{DE38BBE7-F391-4F6E-97BB-F854CFBBC15C}" type="sibTrans" cxnId="{C906C685-61E9-43F4-AE54-B7DFC93020D2}">
      <dgm:prSet/>
      <dgm:spPr/>
      <dgm:t>
        <a:bodyPr/>
        <a:lstStyle/>
        <a:p>
          <a:endParaRPr lang="en-US"/>
        </a:p>
      </dgm:t>
    </dgm:pt>
    <dgm:pt modelId="{161D0BFB-C823-48B0-B0CE-A0862FC95849}" type="pres">
      <dgm:prSet presAssocID="{5F2C5C37-4D05-4900-BA2B-EE96C534C602}" presName="vert0" presStyleCnt="0">
        <dgm:presLayoutVars>
          <dgm:dir/>
          <dgm:animOne val="branch"/>
          <dgm:animLvl val="lvl"/>
        </dgm:presLayoutVars>
      </dgm:prSet>
      <dgm:spPr/>
    </dgm:pt>
    <dgm:pt modelId="{3F57F5DD-9AC6-46CF-A7BF-641E50B1D9B9}" type="pres">
      <dgm:prSet presAssocID="{DAA325FC-501B-4971-95F6-A5D6F7DFB9E8}" presName="thickLine" presStyleLbl="alignNode1" presStyleIdx="0" presStyleCnt="3"/>
      <dgm:spPr/>
    </dgm:pt>
    <dgm:pt modelId="{B9B74C6C-D17C-4FBA-A97E-05C9F7873D3D}" type="pres">
      <dgm:prSet presAssocID="{DAA325FC-501B-4971-95F6-A5D6F7DFB9E8}" presName="horz1" presStyleCnt="0"/>
      <dgm:spPr/>
    </dgm:pt>
    <dgm:pt modelId="{E61A1E8E-DFB6-4F99-BBF2-069420F3091D}" type="pres">
      <dgm:prSet presAssocID="{DAA325FC-501B-4971-95F6-A5D6F7DFB9E8}" presName="tx1" presStyleLbl="revTx" presStyleIdx="0" presStyleCnt="3"/>
      <dgm:spPr/>
    </dgm:pt>
    <dgm:pt modelId="{698BF691-C7C5-4441-BB00-1DD1427CBDEF}" type="pres">
      <dgm:prSet presAssocID="{DAA325FC-501B-4971-95F6-A5D6F7DFB9E8}" presName="vert1" presStyleCnt="0"/>
      <dgm:spPr/>
    </dgm:pt>
    <dgm:pt modelId="{5F37A30C-A8D6-4BE1-8312-E45CDF2749A2}" type="pres">
      <dgm:prSet presAssocID="{0A6488A5-B9F3-4C48-9450-A017F642477E}" presName="thickLine" presStyleLbl="alignNode1" presStyleIdx="1" presStyleCnt="3"/>
      <dgm:spPr/>
    </dgm:pt>
    <dgm:pt modelId="{F0A396C8-7ADC-4DB4-A653-CD85D29E1DDB}" type="pres">
      <dgm:prSet presAssocID="{0A6488A5-B9F3-4C48-9450-A017F642477E}" presName="horz1" presStyleCnt="0"/>
      <dgm:spPr/>
    </dgm:pt>
    <dgm:pt modelId="{1FC345B8-0A3C-44E4-B321-A7B78641A17F}" type="pres">
      <dgm:prSet presAssocID="{0A6488A5-B9F3-4C48-9450-A017F642477E}" presName="tx1" presStyleLbl="revTx" presStyleIdx="1" presStyleCnt="3"/>
      <dgm:spPr/>
    </dgm:pt>
    <dgm:pt modelId="{030FBF08-2018-4A12-BCCE-AD622296E30D}" type="pres">
      <dgm:prSet presAssocID="{0A6488A5-B9F3-4C48-9450-A017F642477E}" presName="vert1" presStyleCnt="0"/>
      <dgm:spPr/>
    </dgm:pt>
    <dgm:pt modelId="{7C157C20-E1D0-4188-BE42-E9EB3153A362}" type="pres">
      <dgm:prSet presAssocID="{628AB405-72E1-490D-BC22-1020B73CA924}" presName="thickLine" presStyleLbl="alignNode1" presStyleIdx="2" presStyleCnt="3"/>
      <dgm:spPr/>
    </dgm:pt>
    <dgm:pt modelId="{465ACE48-814F-4247-9255-3509C7EDCDF2}" type="pres">
      <dgm:prSet presAssocID="{628AB405-72E1-490D-BC22-1020B73CA924}" presName="horz1" presStyleCnt="0"/>
      <dgm:spPr/>
    </dgm:pt>
    <dgm:pt modelId="{FFD9770C-C8EE-48D7-B1F5-6922ABCD39CE}" type="pres">
      <dgm:prSet presAssocID="{628AB405-72E1-490D-BC22-1020B73CA924}" presName="tx1" presStyleLbl="revTx" presStyleIdx="2" presStyleCnt="3"/>
      <dgm:spPr/>
    </dgm:pt>
    <dgm:pt modelId="{95CA6287-1078-436D-A580-2FF9AE6135C8}" type="pres">
      <dgm:prSet presAssocID="{628AB405-72E1-490D-BC22-1020B73CA924}" presName="vert1" presStyleCnt="0"/>
      <dgm:spPr/>
    </dgm:pt>
  </dgm:ptLst>
  <dgm:cxnLst>
    <dgm:cxn modelId="{8F656918-1A02-4D94-A25F-DA1C12C561D6}" srcId="{5F2C5C37-4D05-4900-BA2B-EE96C534C602}" destId="{0A6488A5-B9F3-4C48-9450-A017F642477E}" srcOrd="1" destOrd="0" parTransId="{6D63D27D-E1CD-4D75-AF68-F133A81AFAF3}" sibTransId="{35F3B9FB-62EB-4B81-935E-4EE8BC134472}"/>
    <dgm:cxn modelId="{F92E2C1A-0999-4A09-8030-AC3B9A3C7715}" srcId="{5F2C5C37-4D05-4900-BA2B-EE96C534C602}" destId="{DAA325FC-501B-4971-95F6-A5D6F7DFB9E8}" srcOrd="0" destOrd="0" parTransId="{DE6C40F2-9C71-4E62-A707-13776FC29345}" sibTransId="{7CF15FC2-EF3B-44C3-9611-67496B20773F}"/>
    <dgm:cxn modelId="{65121776-9A49-4DB6-8BC0-740241608C4D}" type="presOf" srcId="{DAA325FC-501B-4971-95F6-A5D6F7DFB9E8}" destId="{E61A1E8E-DFB6-4F99-BBF2-069420F3091D}" srcOrd="0" destOrd="0" presId="urn:microsoft.com/office/officeart/2008/layout/LinedList"/>
    <dgm:cxn modelId="{C906C685-61E9-43F4-AE54-B7DFC93020D2}" srcId="{5F2C5C37-4D05-4900-BA2B-EE96C534C602}" destId="{628AB405-72E1-490D-BC22-1020B73CA924}" srcOrd="2" destOrd="0" parTransId="{7212FA99-82A6-4C7B-A4D4-C735251AE206}" sibTransId="{DE38BBE7-F391-4F6E-97BB-F854CFBBC15C}"/>
    <dgm:cxn modelId="{2F131E9B-8F5B-469D-96A5-F1732F74E35E}" type="presOf" srcId="{5F2C5C37-4D05-4900-BA2B-EE96C534C602}" destId="{161D0BFB-C823-48B0-B0CE-A0862FC95849}" srcOrd="0" destOrd="0" presId="urn:microsoft.com/office/officeart/2008/layout/LinedList"/>
    <dgm:cxn modelId="{45E691C1-80DD-4358-902D-FD73C92B73AF}" type="presOf" srcId="{628AB405-72E1-490D-BC22-1020B73CA924}" destId="{FFD9770C-C8EE-48D7-B1F5-6922ABCD39CE}" srcOrd="0" destOrd="0" presId="urn:microsoft.com/office/officeart/2008/layout/LinedList"/>
    <dgm:cxn modelId="{3EE734F7-EA38-4128-91C4-F7250D6EC2DE}" type="presOf" srcId="{0A6488A5-B9F3-4C48-9450-A017F642477E}" destId="{1FC345B8-0A3C-44E4-B321-A7B78641A17F}" srcOrd="0" destOrd="0" presId="urn:microsoft.com/office/officeart/2008/layout/LinedList"/>
    <dgm:cxn modelId="{272BF3FF-4A4C-4975-86F7-7F36CAA1C8CB}" type="presParOf" srcId="{161D0BFB-C823-48B0-B0CE-A0862FC95849}" destId="{3F57F5DD-9AC6-46CF-A7BF-641E50B1D9B9}" srcOrd="0" destOrd="0" presId="urn:microsoft.com/office/officeart/2008/layout/LinedList"/>
    <dgm:cxn modelId="{043F5F0D-B310-46B8-ADC8-CC3D9A35F655}" type="presParOf" srcId="{161D0BFB-C823-48B0-B0CE-A0862FC95849}" destId="{B9B74C6C-D17C-4FBA-A97E-05C9F7873D3D}" srcOrd="1" destOrd="0" presId="urn:microsoft.com/office/officeart/2008/layout/LinedList"/>
    <dgm:cxn modelId="{84349ED4-6DD8-4FD4-844A-2F06FE7F9035}" type="presParOf" srcId="{B9B74C6C-D17C-4FBA-A97E-05C9F7873D3D}" destId="{E61A1E8E-DFB6-4F99-BBF2-069420F3091D}" srcOrd="0" destOrd="0" presId="urn:microsoft.com/office/officeart/2008/layout/LinedList"/>
    <dgm:cxn modelId="{F540187B-7AB4-4BC0-B769-F80DF371599C}" type="presParOf" srcId="{B9B74C6C-D17C-4FBA-A97E-05C9F7873D3D}" destId="{698BF691-C7C5-4441-BB00-1DD1427CBDEF}" srcOrd="1" destOrd="0" presId="urn:microsoft.com/office/officeart/2008/layout/LinedList"/>
    <dgm:cxn modelId="{D09EEDA6-FAAB-447B-A9C2-FD024C31192F}" type="presParOf" srcId="{161D0BFB-C823-48B0-B0CE-A0862FC95849}" destId="{5F37A30C-A8D6-4BE1-8312-E45CDF2749A2}" srcOrd="2" destOrd="0" presId="urn:microsoft.com/office/officeart/2008/layout/LinedList"/>
    <dgm:cxn modelId="{787F210C-59C1-42B7-933D-4CE8F2266839}" type="presParOf" srcId="{161D0BFB-C823-48B0-B0CE-A0862FC95849}" destId="{F0A396C8-7ADC-4DB4-A653-CD85D29E1DDB}" srcOrd="3" destOrd="0" presId="urn:microsoft.com/office/officeart/2008/layout/LinedList"/>
    <dgm:cxn modelId="{01450841-FD32-4C38-B90C-611035998D0A}" type="presParOf" srcId="{F0A396C8-7ADC-4DB4-A653-CD85D29E1DDB}" destId="{1FC345B8-0A3C-44E4-B321-A7B78641A17F}" srcOrd="0" destOrd="0" presId="urn:microsoft.com/office/officeart/2008/layout/LinedList"/>
    <dgm:cxn modelId="{971D2141-385F-4A83-9B16-8D998F861DDB}" type="presParOf" srcId="{F0A396C8-7ADC-4DB4-A653-CD85D29E1DDB}" destId="{030FBF08-2018-4A12-BCCE-AD622296E30D}" srcOrd="1" destOrd="0" presId="urn:microsoft.com/office/officeart/2008/layout/LinedList"/>
    <dgm:cxn modelId="{B9AFAB2A-CDF5-4DAC-A029-C57739E4EAAF}" type="presParOf" srcId="{161D0BFB-C823-48B0-B0CE-A0862FC95849}" destId="{7C157C20-E1D0-4188-BE42-E9EB3153A362}" srcOrd="4" destOrd="0" presId="urn:microsoft.com/office/officeart/2008/layout/LinedList"/>
    <dgm:cxn modelId="{B66C4360-AFD1-4748-8121-2B7C6CACD4A1}" type="presParOf" srcId="{161D0BFB-C823-48B0-B0CE-A0862FC95849}" destId="{465ACE48-814F-4247-9255-3509C7EDCDF2}" srcOrd="5" destOrd="0" presId="urn:microsoft.com/office/officeart/2008/layout/LinedList"/>
    <dgm:cxn modelId="{B2F7C487-843F-4688-95BB-C9BC836C2E9F}" type="presParOf" srcId="{465ACE48-814F-4247-9255-3509C7EDCDF2}" destId="{FFD9770C-C8EE-48D7-B1F5-6922ABCD39CE}" srcOrd="0" destOrd="0" presId="urn:microsoft.com/office/officeart/2008/layout/LinedList"/>
    <dgm:cxn modelId="{081531DF-FCFF-4133-B693-E6C76CD70893}" type="presParOf" srcId="{465ACE48-814F-4247-9255-3509C7EDCDF2}" destId="{95CA6287-1078-436D-A580-2FF9AE6135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F5DD-9AC6-46CF-A7BF-641E50B1D9B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A1E8E-DFB6-4F99-BBF2-069420F3091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All-Payer Claims Database (APCD) initiative is tasked with promoting the collection of public and private claims records within a state for the purpose of improving healthcare policymaking</a:t>
          </a:r>
        </a:p>
      </dsp:txBody>
      <dsp:txXfrm>
        <a:off x="0" y="2703"/>
        <a:ext cx="6900512" cy="1843578"/>
      </dsp:txXfrm>
    </dsp:sp>
    <dsp:sp modelId="{5F37A30C-A8D6-4BE1-8312-E45CDF2749A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345B8-0A3C-44E4-B321-A7B78641A17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Virginia legislature passed bill to begin collection of APC data in 2011. By 2019 a bill was passed requiring virtually all payers to submit claims to the state</a:t>
          </a:r>
        </a:p>
      </dsp:txBody>
      <dsp:txXfrm>
        <a:off x="0" y="1846281"/>
        <a:ext cx="6900512" cy="1843578"/>
      </dsp:txXfrm>
    </dsp:sp>
    <dsp:sp modelId="{7C157C20-E1D0-4188-BE42-E9EB3153A36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770C-C8EE-48D7-B1F5-6922ABCD39C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Virginia Health Information (VHI) is the entity in charge of managing the APCD in Virginia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654-3875-44AF-84E8-2C3A472CB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B9FB0-F0A8-4813-9129-0EB125F0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0A20-5118-4583-A963-AA87064B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E00E-0931-4CE9-ACBD-BDABD65A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9809-6A82-453C-A22F-AB53BC73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9696-A9C4-4BB6-8F41-BC773BE6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044B-D141-4B5B-A979-68FAFC5AF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C077-750E-40FD-B595-464BD278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FA56F-9543-4DC4-BC2C-03F7B4CA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213B7-0095-4F45-9F3C-06B73F07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C176F-5AC4-4822-9D98-C425F077C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D5156-840F-45D5-9D2A-8A50946E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21D9-271E-46B4-9C90-F17A7079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B1E2-F189-4BBA-8339-B6C3C8AA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B999-4053-430B-9700-58639B94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6B3A-1861-456F-BCDC-E0B69C4B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F177-EE3F-430A-AD94-90267039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0592-E5D0-4B1C-B045-10B0637E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AAA5-034C-4E1A-8FE0-314ECC66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1186-10F0-46D2-8990-6E88F6CA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FBC8-3E2F-47BF-AF85-A863CD19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21DB-6D59-46DC-9D1E-C96F4D47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EA66-7EBB-4F63-B7C1-9A406C37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83F0-7920-4A49-BC84-56A93DC2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E150-844F-442D-A537-1A595D9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B1C-4C3B-4025-B65B-10C33665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6231-D13C-4CF5-A82E-469E46A69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22E6-2579-4082-B6E8-6202A219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F528D-EAC1-4B34-BD92-63E2C03E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C82BD-0AC0-4B77-BB52-C4C00FA8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1C289-3B4A-43D8-AD31-0911F2D5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EE50-AEFD-444C-A385-2D52342B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971D-D11C-4C00-B5C1-D329B024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047EC-ABF6-4CBB-A509-1878395D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3DDA3-A17B-4F33-B5AC-5B5091C56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F4BB9-4BC4-4C9F-B823-27D4E762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3829-5D1A-41D3-9C14-A9F1DEFA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E30B6-7424-40A8-8710-1624318A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08DDD-6B7D-40FD-84C9-B9CA4E5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60C8-2AAE-4785-B862-D7A2892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B70D2-BDB1-4614-B5F3-766E20F2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6438B-4761-41C7-B686-88FBCB9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BFC5-7C05-444C-B439-024D0CC7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941DB-93C1-42F2-BE32-F1A119F5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5B92-6AA5-4315-89E3-0F35447F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4AE07-C7FE-47D4-B2D5-9A94FE59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28ED-4277-4033-9ED7-CC45A444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2C34-C14B-4773-9293-5107717D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398F-3570-4641-97D7-779B29DCA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F7F69-D39E-4C58-9B07-9CAF4F88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3432-0124-4022-8C9C-7A43DA0D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A6A3-AD7C-435F-A7D2-8C371960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4E87-8E9E-440E-BCE4-A7A4F3A5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46833-DFA1-4AA1-87D7-C71F36F7C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57EEA-4B55-427D-9050-C32B2D0B3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FBBB-3F7D-4860-BA8A-9EB4FD03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4131B-B330-4EAC-A798-6B19F2F8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640F-6D28-43C5-B9A5-70AC22A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C7968-DDF6-4E59-9852-7D389802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0998-AB90-48DC-B470-2C0FC3B00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CCEF-E945-4E97-98B6-C836AC459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2278-3D41-4F59-AA98-C7FDE6E52FBF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2CDA-B821-4985-9714-9DB4C6CA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99BD-F7CC-4650-861F-871AC4A72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E1C-8BF7-4F34-AF67-7B5141D8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9120-DEEB-441C-AB11-91F8EE8B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VSU Data Science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CBF8-46CF-4B22-B9F5-40CC5F18C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Day 1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Introduction to Claims Data</a:t>
            </a:r>
          </a:p>
        </p:txBody>
      </p:sp>
    </p:spTree>
    <p:extLst>
      <p:ext uri="{BB962C8B-B14F-4D97-AF65-F5344CB8AC3E}">
        <p14:creationId xmlns:p14="http://schemas.microsoft.com/office/powerpoint/2010/main" val="325738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750000-0EBB-4765-89DC-8ACDC555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43" r="5015"/>
          <a:stretch/>
        </p:blipFill>
        <p:spPr>
          <a:xfrm>
            <a:off x="452966" y="210679"/>
            <a:ext cx="11286068" cy="61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9EDCF2-639E-4F7D-BD32-6A3BC9FC079C}"/>
              </a:ext>
            </a:extLst>
          </p:cNvPr>
          <p:cNvSpPr txBox="1"/>
          <p:nvPr/>
        </p:nvSpPr>
        <p:spPr>
          <a:xfrm>
            <a:off x="414528" y="3792282"/>
            <a:ext cx="30358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Member Table</a:t>
            </a:r>
          </a:p>
          <a:p>
            <a:r>
              <a:rPr lang="en-US" dirty="0"/>
              <a:t>Unique Patient ID #</a:t>
            </a:r>
          </a:p>
          <a:p>
            <a:r>
              <a:rPr lang="en-US" dirty="0"/>
              <a:t>Patient Demographic and ZIP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C6D02-A08D-40E9-A539-5A2AE986C9A8}"/>
              </a:ext>
            </a:extLst>
          </p:cNvPr>
          <p:cNvSpPr txBox="1"/>
          <p:nvPr/>
        </p:nvSpPr>
        <p:spPr>
          <a:xfrm>
            <a:off x="414528" y="2090171"/>
            <a:ext cx="30358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Enrollment Table</a:t>
            </a:r>
          </a:p>
          <a:p>
            <a:r>
              <a:rPr lang="en-US" dirty="0"/>
              <a:t>Type of Medical Coverage (Private, Medicare, Medicaid)</a:t>
            </a:r>
          </a:p>
          <a:p>
            <a:r>
              <a:rPr lang="en-US" dirty="0"/>
              <a:t>Start and Stop Dates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DC0E-FEEE-439C-8E86-A9A221D3CA9D}"/>
              </a:ext>
            </a:extLst>
          </p:cNvPr>
          <p:cNvSpPr txBox="1"/>
          <p:nvPr/>
        </p:nvSpPr>
        <p:spPr>
          <a:xfrm>
            <a:off x="4130040" y="3515283"/>
            <a:ext cx="340766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Visit Table</a:t>
            </a:r>
          </a:p>
          <a:p>
            <a:r>
              <a:rPr lang="en-US" dirty="0"/>
              <a:t>Unique Patient ID #</a:t>
            </a:r>
          </a:p>
          <a:p>
            <a:r>
              <a:rPr lang="en-US" dirty="0"/>
              <a:t>Unique Claim ID #</a:t>
            </a:r>
          </a:p>
          <a:p>
            <a:r>
              <a:rPr lang="en-US" dirty="0"/>
              <a:t>Date </a:t>
            </a:r>
          </a:p>
          <a:p>
            <a:r>
              <a:rPr lang="en-US" dirty="0"/>
              <a:t>Setting (Inpatient, Outpatient, 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5F0E3-0C7D-4B30-80A1-A7B4687849D1}"/>
              </a:ext>
            </a:extLst>
          </p:cNvPr>
          <p:cNvSpPr txBox="1"/>
          <p:nvPr/>
        </p:nvSpPr>
        <p:spPr>
          <a:xfrm>
            <a:off x="8217408" y="2043705"/>
            <a:ext cx="30358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Diagnosis Table</a:t>
            </a:r>
          </a:p>
          <a:p>
            <a:r>
              <a:rPr lang="en-US" dirty="0"/>
              <a:t>ICD Diagnosis Code (Up to 10)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2209-9941-4CC6-9E5D-AA54F255B0A7}"/>
              </a:ext>
            </a:extLst>
          </p:cNvPr>
          <p:cNvSpPr txBox="1"/>
          <p:nvPr/>
        </p:nvSpPr>
        <p:spPr>
          <a:xfrm>
            <a:off x="8217408" y="3243127"/>
            <a:ext cx="303580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Procedure Table</a:t>
            </a:r>
          </a:p>
          <a:p>
            <a:r>
              <a:rPr lang="en-US" dirty="0"/>
              <a:t>ICD Procedure Code (Up to 5)</a:t>
            </a:r>
          </a:p>
          <a:p>
            <a:r>
              <a:rPr lang="en-US" dirty="0"/>
              <a:t>Revenue Code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0570D-100A-4C27-95E5-F1E9B5F68692}"/>
              </a:ext>
            </a:extLst>
          </p:cNvPr>
          <p:cNvSpPr txBox="1"/>
          <p:nvPr/>
        </p:nvSpPr>
        <p:spPr>
          <a:xfrm>
            <a:off x="8217408" y="4675013"/>
            <a:ext cx="303580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/>
              <a:t>Drug Table</a:t>
            </a:r>
          </a:p>
          <a:p>
            <a:r>
              <a:rPr lang="en-US" dirty="0"/>
              <a:t>NDC </a:t>
            </a:r>
          </a:p>
          <a:p>
            <a:r>
              <a:rPr lang="en-US" dirty="0"/>
              <a:t>Drug Name/Code</a:t>
            </a:r>
          </a:p>
          <a:p>
            <a:r>
              <a:rPr lang="en-US" dirty="0"/>
              <a:t>Therapeutic Class</a:t>
            </a:r>
          </a:p>
          <a:p>
            <a:r>
              <a:rPr lang="en-US" dirty="0"/>
              <a:t>Service/Billing NPI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A95C7B1-D571-4E10-9B14-F1C48137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10"/>
            <a:ext cx="10515600" cy="6876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VA-APCD Relational Data Model Part 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058F04-0CC7-4193-AF2A-C426112B19DC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1932432" y="3290500"/>
            <a:ext cx="0" cy="501782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B47255-DE08-43A3-A595-5A21C1D0ADA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450336" y="4253947"/>
            <a:ext cx="67970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AE59E4-B52D-44F5-B5EE-41B6947B2E6F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537704" y="2505370"/>
            <a:ext cx="679704" cy="174857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FBC594-E65D-4F60-A446-8E1A634777FE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7537704" y="3843292"/>
            <a:ext cx="679704" cy="41065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F69553-F786-46D1-8EFC-B5BF1784D3C3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537704" y="4253947"/>
            <a:ext cx="679704" cy="103158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020AAF-512E-410E-B7CB-FB3B312700B1}"/>
              </a:ext>
            </a:extLst>
          </p:cNvPr>
          <p:cNvSpPr/>
          <p:nvPr/>
        </p:nvSpPr>
        <p:spPr>
          <a:xfrm rot="16200000">
            <a:off x="7468075" y="-1823609"/>
            <a:ext cx="447108" cy="71231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E55D6-3CAE-47B0-B7A0-9D8510052C3B}"/>
              </a:ext>
            </a:extLst>
          </p:cNvPr>
          <p:cNvSpPr txBox="1"/>
          <p:nvPr/>
        </p:nvSpPr>
        <p:spPr>
          <a:xfrm>
            <a:off x="2788447" y="5709835"/>
            <a:ext cx="26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through Patient ID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55E5D6B-1EFA-47F7-AB1D-5759582E3AFC}"/>
              </a:ext>
            </a:extLst>
          </p:cNvPr>
          <p:cNvSpPr/>
          <p:nvPr/>
        </p:nvSpPr>
        <p:spPr>
          <a:xfrm rot="5400000">
            <a:off x="3904963" y="1922941"/>
            <a:ext cx="447108" cy="71231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4AC11-2808-493A-A505-BB382BB43D77}"/>
              </a:ext>
            </a:extLst>
          </p:cNvPr>
          <p:cNvSpPr txBox="1"/>
          <p:nvPr/>
        </p:nvSpPr>
        <p:spPr>
          <a:xfrm>
            <a:off x="6350036" y="986970"/>
            <a:ext cx="268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through Claim ID</a:t>
            </a:r>
          </a:p>
        </p:txBody>
      </p:sp>
    </p:spTree>
    <p:extLst>
      <p:ext uri="{BB962C8B-B14F-4D97-AF65-F5344CB8AC3E}">
        <p14:creationId xmlns:p14="http://schemas.microsoft.com/office/powerpoint/2010/main" val="283652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are ICD-10 codes and why are they important for doctors? - The Practo  Blog for Doctors">
            <a:extLst>
              <a:ext uri="{FF2B5EF4-FFF2-40B4-BE49-F238E27FC236}">
                <a16:creationId xmlns:a16="http://schemas.microsoft.com/office/drawing/2014/main" id="{4CDF8DAC-7722-4FA0-9DE4-8CC998C2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11" y="579120"/>
            <a:ext cx="8314789" cy="569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FEB3FF-8582-4EEF-84AD-36AC5E40AB05}"/>
              </a:ext>
            </a:extLst>
          </p:cNvPr>
          <p:cNvSpPr txBox="1"/>
          <p:nvPr/>
        </p:nvSpPr>
        <p:spPr>
          <a:xfrm>
            <a:off x="792479" y="2721114"/>
            <a:ext cx="2289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ICD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66EAC-AFCC-4566-8602-0AE3E5D67639}"/>
              </a:ext>
            </a:extLst>
          </p:cNvPr>
          <p:cNvSpPr txBox="1"/>
          <p:nvPr/>
        </p:nvSpPr>
        <p:spPr>
          <a:xfrm>
            <a:off x="243840" y="3913632"/>
            <a:ext cx="37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Diagnoses</a:t>
            </a:r>
          </a:p>
          <a:p>
            <a:r>
              <a:rPr lang="en-US" dirty="0"/>
              <a:t>Diagnoses often required for reimbursement for certain procedures</a:t>
            </a:r>
          </a:p>
        </p:txBody>
      </p:sp>
    </p:spTree>
    <p:extLst>
      <p:ext uri="{BB962C8B-B14F-4D97-AF65-F5344CB8AC3E}">
        <p14:creationId xmlns:p14="http://schemas.microsoft.com/office/powerpoint/2010/main" val="429262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tegory I CPT® Codes The CPT® coding manual divides Category I CPT® codes into">
            <a:extLst>
              <a:ext uri="{FF2B5EF4-FFF2-40B4-BE49-F238E27FC236}">
                <a16:creationId xmlns:a16="http://schemas.microsoft.com/office/drawing/2014/main" id="{B10D1F7B-1B62-422B-A0CD-518A7C5C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288" y="942594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A3FA86-1C15-463E-87F0-7B63CA824788}"/>
              </a:ext>
            </a:extLst>
          </p:cNvPr>
          <p:cNvSpPr txBox="1"/>
          <p:nvPr/>
        </p:nvSpPr>
        <p:spPr>
          <a:xfrm>
            <a:off x="1024128" y="1170432"/>
            <a:ext cx="27916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dirty="0"/>
              <a:t>CPT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E4175-66F3-4DD8-9C33-AE4DF18FB715}"/>
              </a:ext>
            </a:extLst>
          </p:cNvPr>
          <p:cNvSpPr txBox="1"/>
          <p:nvPr/>
        </p:nvSpPr>
        <p:spPr>
          <a:xfrm>
            <a:off x="728482" y="2632282"/>
            <a:ext cx="392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Indicate particular medical procedures that are to be reimbursed by payers</a:t>
            </a:r>
          </a:p>
        </p:txBody>
      </p:sp>
    </p:spTree>
    <p:extLst>
      <p:ext uri="{BB962C8B-B14F-4D97-AF65-F5344CB8AC3E}">
        <p14:creationId xmlns:p14="http://schemas.microsoft.com/office/powerpoint/2010/main" val="123239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tional Drug Codes Explained: What You Need to Know">
            <a:extLst>
              <a:ext uri="{FF2B5EF4-FFF2-40B4-BE49-F238E27FC236}">
                <a16:creationId xmlns:a16="http://schemas.microsoft.com/office/drawing/2014/main" id="{60EF538A-6085-4884-96F3-6A51670E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564" y="1246632"/>
            <a:ext cx="6414839" cy="43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6D9D8C-B04C-4136-9E97-AAC5767FF909}"/>
              </a:ext>
            </a:extLst>
          </p:cNvPr>
          <p:cNvSpPr txBox="1"/>
          <p:nvPr/>
        </p:nvSpPr>
        <p:spPr>
          <a:xfrm>
            <a:off x="1426464" y="892689"/>
            <a:ext cx="24913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NDC Codes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2FBE8-F31D-482F-AAB3-F69A63001DD6}"/>
              </a:ext>
            </a:extLst>
          </p:cNvPr>
          <p:cNvSpPr txBox="1"/>
          <p:nvPr/>
        </p:nvSpPr>
        <p:spPr>
          <a:xfrm>
            <a:off x="743712" y="2905780"/>
            <a:ext cx="412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Indicate prescriptions filled</a:t>
            </a:r>
          </a:p>
        </p:txBody>
      </p:sp>
    </p:spTree>
    <p:extLst>
      <p:ext uri="{BB962C8B-B14F-4D97-AF65-F5344CB8AC3E}">
        <p14:creationId xmlns:p14="http://schemas.microsoft.com/office/powerpoint/2010/main" val="42949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0C57-CF6F-40B4-AC49-D02170A2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9760"/>
            <a:ext cx="10515600" cy="1295019"/>
          </a:xfrm>
        </p:spPr>
        <p:txBody>
          <a:bodyPr/>
          <a:lstStyle/>
          <a:p>
            <a:pPr algn="ctr"/>
            <a:r>
              <a:rPr lang="en-US" dirty="0"/>
              <a:t>Enforcement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4D24-3B12-4828-8514-730066D5A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Use your new knowledge of the VA-APCD to address the following problems</a:t>
            </a:r>
          </a:p>
        </p:txBody>
      </p:sp>
    </p:spTree>
    <p:extLst>
      <p:ext uri="{BB962C8B-B14F-4D97-AF65-F5344CB8AC3E}">
        <p14:creationId xmlns:p14="http://schemas.microsoft.com/office/powerpoint/2010/main" val="1011592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#1 Pediatric Bronchiolitis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6BF-0166-4D9E-B0C7-059C44FF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for bronchiolitis (ICD-10: J21) in young children (less than 2 years) is often ineffective and unnecessary</a:t>
            </a:r>
          </a:p>
          <a:p>
            <a:r>
              <a:rPr lang="en-US" dirty="0"/>
              <a:t>We want to determine the percentage of children with bronchiolitis that receive unnecessary treatment, such as corticosteroids, beta-agonists or chest radiographs (CPT: 71045-71048, etc.)</a:t>
            </a:r>
          </a:p>
          <a:p>
            <a:endParaRPr lang="en-US" dirty="0"/>
          </a:p>
          <a:p>
            <a:pPr lvl="1"/>
            <a:r>
              <a:rPr lang="en-US" dirty="0"/>
              <a:t>What is appropriate cohort? </a:t>
            </a:r>
          </a:p>
          <a:p>
            <a:pPr lvl="1"/>
            <a:r>
              <a:rPr lang="en-US" dirty="0"/>
              <a:t>How do we “find” children belonging to cohort? </a:t>
            </a:r>
          </a:p>
          <a:p>
            <a:pPr lvl="1"/>
            <a:r>
              <a:rPr lang="en-US" dirty="0"/>
              <a:t>How do we determine if unnecessary treatment has been administered? </a:t>
            </a:r>
          </a:p>
        </p:txBody>
      </p:sp>
    </p:spTree>
    <p:extLst>
      <p:ext uri="{BB962C8B-B14F-4D97-AF65-F5344CB8AC3E}">
        <p14:creationId xmlns:p14="http://schemas.microsoft.com/office/powerpoint/2010/main" val="11346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#1 Pediatric Bronchiolitis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C8056-C568-42E9-AE79-3289FEDB5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20334"/>
              </p:ext>
            </p:extLst>
          </p:nvPr>
        </p:nvGraphicFramePr>
        <p:xfrm>
          <a:off x="1652270" y="1432941"/>
          <a:ext cx="4254499" cy="2686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3103274770"/>
                    </a:ext>
                  </a:extLst>
                </a:gridCol>
                <a:gridCol w="2084419">
                  <a:extLst>
                    <a:ext uri="{9D8B030D-6E8A-4147-A177-3AD203B41FA5}">
                      <a16:colId xmlns:a16="http://schemas.microsoft.com/office/drawing/2014/main" val="210137792"/>
                    </a:ext>
                  </a:extLst>
                </a:gridCol>
                <a:gridCol w="1319815">
                  <a:extLst>
                    <a:ext uri="{9D8B030D-6E8A-4147-A177-3AD203B41FA5}">
                      <a16:colId xmlns:a16="http://schemas.microsoft.com/office/drawing/2014/main" val="811421452"/>
                    </a:ext>
                  </a:extLst>
                </a:gridCol>
              </a:tblGrid>
              <a:tr h="200025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Steroids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PREDNISOLONE,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4281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METHYLPREDNISOLONE,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087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METHYLPREDNISOLONE ACETAT,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3198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METHYLPREDNISOLONE DOSE P,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7124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PREDNISONE INTENSOL,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92590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METHYLPREDNISOLONE SODIUM,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0898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PREDNISOLONE,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2361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PREDNISOLONE ANHYDROUS,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89981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PREDNISOLONE SODIUM PHOSP,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992774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DEXAMETHASONE,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4755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DEXAMETHASONE 10-DAY DOSE,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43986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DEXAMETHASONE 6-DAY DOSE,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8828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DEXAMETHASONE INTENSOL,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027890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DEXAMETHASONE SODIUM PHOS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NDC - Drug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4536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D023EB-6874-4521-8B6C-00BFF9EAE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50990"/>
              </p:ext>
            </p:extLst>
          </p:nvPr>
        </p:nvGraphicFramePr>
        <p:xfrm>
          <a:off x="6095999" y="1419606"/>
          <a:ext cx="4254499" cy="265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330127580"/>
                    </a:ext>
                  </a:extLst>
                </a:gridCol>
                <a:gridCol w="2084419">
                  <a:extLst>
                    <a:ext uri="{9D8B030D-6E8A-4147-A177-3AD203B41FA5}">
                      <a16:colId xmlns:a16="http://schemas.microsoft.com/office/drawing/2014/main" val="265931686"/>
                    </a:ext>
                  </a:extLst>
                </a:gridCol>
                <a:gridCol w="1319815">
                  <a:extLst>
                    <a:ext uri="{9D8B030D-6E8A-4147-A177-3AD203B41FA5}">
                      <a16:colId xmlns:a16="http://schemas.microsoft.com/office/drawing/2014/main" val="3111893702"/>
                    </a:ext>
                  </a:extLst>
                </a:gridCol>
              </a:tblGrid>
              <a:tr h="552450">
                <a:tc rowSpan="12">
                  <a:txBody>
                    <a:bodyPr/>
                    <a:lstStyle/>
                    <a:p>
                      <a:pPr algn="ctr" fontAlgn="ctr"/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Beta-agonists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ALBUTEROL SULFATE,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625582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ALBUTEROL SULFATE ER,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66511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ALBUTEROL SULFATE HFA,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28637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2380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HCL,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4589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HYDROCHLORID,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95357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TARTRATE HFA,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9283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ALBUTEROL,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92920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49958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HCL,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31108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HYDROCHLORID,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NDC - Drug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8837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LEVALBUTEROL TARTRATE HFA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NDC - Drug 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5902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808C4E-6CB6-49E5-9CF7-C574CD9C2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210665"/>
              </p:ext>
            </p:extLst>
          </p:nvPr>
        </p:nvGraphicFramePr>
        <p:xfrm>
          <a:off x="3968750" y="4314444"/>
          <a:ext cx="4254499" cy="2305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265">
                  <a:extLst>
                    <a:ext uri="{9D8B030D-6E8A-4147-A177-3AD203B41FA5}">
                      <a16:colId xmlns:a16="http://schemas.microsoft.com/office/drawing/2014/main" val="1643089001"/>
                    </a:ext>
                  </a:extLst>
                </a:gridCol>
                <a:gridCol w="2084419">
                  <a:extLst>
                    <a:ext uri="{9D8B030D-6E8A-4147-A177-3AD203B41FA5}">
                      <a16:colId xmlns:a16="http://schemas.microsoft.com/office/drawing/2014/main" val="3140002677"/>
                    </a:ext>
                  </a:extLst>
                </a:gridCol>
                <a:gridCol w="1319815">
                  <a:extLst>
                    <a:ext uri="{9D8B030D-6E8A-4147-A177-3AD203B41FA5}">
                      <a16:colId xmlns:a16="http://schemas.microsoft.com/office/drawing/2014/main" val="3670343399"/>
                    </a:ext>
                  </a:extLst>
                </a:gridCol>
              </a:tblGrid>
              <a:tr h="20002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Chest Radiography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897418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91228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7354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0187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589751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3138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52725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3008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1773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55384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Procedure Code (CPT)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41249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Procedure Code (CPT)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95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6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#2 Neonatal Abstinence Syndrome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6BF-0166-4D9E-B0C7-059C44FF4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Neonatal abstinence syndrome (NAS) can occur with children born to drug-addicted mothers and can lead to developmental delays</a:t>
            </a:r>
          </a:p>
          <a:p>
            <a:r>
              <a:rPr lang="en-US" dirty="0"/>
              <a:t>We want to determine the percentage of children born with NAS who attend specialty care visits (social work, psychology, child protection, speech/language, occupational therapy)</a:t>
            </a:r>
          </a:p>
          <a:p>
            <a:endParaRPr lang="en-US" dirty="0"/>
          </a:p>
          <a:p>
            <a:pPr lvl="1"/>
            <a:r>
              <a:rPr lang="en-US" dirty="0"/>
              <a:t>What is appropriate cohort? </a:t>
            </a:r>
          </a:p>
          <a:p>
            <a:pPr lvl="1"/>
            <a:r>
              <a:rPr lang="en-US" dirty="0"/>
              <a:t>How do we “find” children belonging to cohort? </a:t>
            </a:r>
          </a:p>
          <a:p>
            <a:pPr lvl="1"/>
            <a:r>
              <a:rPr lang="en-US" dirty="0"/>
              <a:t>How do we determine if specialty care </a:t>
            </a:r>
            <a:r>
              <a:rPr lang="en-US"/>
              <a:t>has occurred?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8358-7FA2-4E84-B595-D04CF955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Situation #2 Neonatal Abstinence Syndrome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60763-F507-4C98-B091-DAE1ED34A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946634"/>
              </p:ext>
            </p:extLst>
          </p:nvPr>
        </p:nvGraphicFramePr>
        <p:xfrm>
          <a:off x="838200" y="1395212"/>
          <a:ext cx="10515600" cy="1510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107582422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1296553965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861765984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1423990126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Measures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ICD9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ICD10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985111420"/>
                  </a:ext>
                </a:extLst>
              </a:tr>
              <a:tr h="1303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Neonatal Opioid 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760.72 or 760.73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P04.49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other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64973019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P96.1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Neonatal withdrawal symptoms from maternal use of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88787846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292.0 or 304.00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F11.23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Opioid dependence with withdrawal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002303989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drugs of addiction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95844743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760.79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P04.8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noxious substances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68817752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noxious substances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48547638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304.00, 304.01 or 304.02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F11.20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Opioid dependence, uncomplicated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30944054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304.10, 304.11 or 304.12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F13.20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Sedative, hypnotic or anxiolytic dependence, uncomplicated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873828803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opiates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1276099895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maternal use of sedative-hypnotics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26229580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760.74 or 760.78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P04.1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Newborn affected by other maternal medication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342326554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P96.2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Withdrawal symptoms from therapeutic use of drugs in newborn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ctr"/>
                </a:tc>
                <a:extLst>
                  <a:ext uri="{0D108BD9-81ED-4DB2-BD59-A6C34878D82A}">
                    <a16:rowId xmlns:a16="http://schemas.microsoft.com/office/drawing/2014/main" val="26106455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527FA-4B0D-4879-AA45-58F2A866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29897"/>
              </p:ext>
            </p:extLst>
          </p:nvPr>
        </p:nvGraphicFramePr>
        <p:xfrm>
          <a:off x="838200" y="3081380"/>
          <a:ext cx="3289300" cy="809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743">
                  <a:extLst>
                    <a:ext uri="{9D8B030D-6E8A-4147-A177-3AD203B41FA5}">
                      <a16:colId xmlns:a16="http://schemas.microsoft.com/office/drawing/2014/main" val="223902475"/>
                    </a:ext>
                  </a:extLst>
                </a:gridCol>
                <a:gridCol w="1511557">
                  <a:extLst>
                    <a:ext uri="{9D8B030D-6E8A-4147-A177-3AD203B41FA5}">
                      <a16:colId xmlns:a16="http://schemas.microsoft.com/office/drawing/2014/main" val="184656087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CPT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42512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Social Work or Psychology Visit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9025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90785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0727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5473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70215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2A5E7E-B9CF-4EBE-AD9F-2DFD8088C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4255"/>
              </p:ext>
            </p:extLst>
          </p:nvPr>
        </p:nvGraphicFramePr>
        <p:xfrm>
          <a:off x="4251960" y="3081380"/>
          <a:ext cx="3289300" cy="48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743">
                  <a:extLst>
                    <a:ext uri="{9D8B030D-6E8A-4147-A177-3AD203B41FA5}">
                      <a16:colId xmlns:a16="http://schemas.microsoft.com/office/drawing/2014/main" val="2919758485"/>
                    </a:ext>
                  </a:extLst>
                </a:gridCol>
                <a:gridCol w="1511557">
                  <a:extLst>
                    <a:ext uri="{9D8B030D-6E8A-4147-A177-3AD203B41FA5}">
                      <a16:colId xmlns:a16="http://schemas.microsoft.com/office/drawing/2014/main" val="4547536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CPT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60798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Child Protection Visit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99201-99205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68870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99211-99215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540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C012FC-5C6B-4716-94B1-A92289BB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28470"/>
              </p:ext>
            </p:extLst>
          </p:nvPr>
        </p:nvGraphicFramePr>
        <p:xfrm>
          <a:off x="838200" y="4091384"/>
          <a:ext cx="10515600" cy="1033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792612509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692459925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3798218300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519271160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7543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Speech/Language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SPEECH, LANGUAGE, VOICE, COMMUNICATION, AND/OR AUDITORY PROCESSING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44290601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GROUP, 2 OR MORE INDIVIDUALS: TREATMENT OF EVALUATION OF SPEECH, LANGUAGE, VOICE COMMUNICATION AND/OR AUDITORY PROCESSING DISORDER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199791986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FLUENCY (E.G., STUTTERING)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73747459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SOUND PRODUCTION WITH EVALUATION OF LANGUAGE COMPREHENSION AND EXPRESSIONS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35164723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BEHAVIORAL AND QUALITATIVE ANALYSIS OF VOICE AND RESONANCE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5003262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EVALUATION OF SPEECH SOUND PRODUCTION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86607148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TREATMENT OF EVALUATION OF SPEECH, LANGUAGE, VOICE COMMUNICATION AND/OR AUDITORY PROCESSING DISORDER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386793449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92526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ORAL FUNCTION THERAPY (FEEDING CODE)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41157202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16EC0D-DBE0-4697-8CBC-C43C9653B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93403"/>
              </p:ext>
            </p:extLst>
          </p:nvPr>
        </p:nvGraphicFramePr>
        <p:xfrm>
          <a:off x="838200" y="5240790"/>
          <a:ext cx="10515600" cy="57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549105197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245125654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4104571154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2576448463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396037990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Occupational Therapy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THERAPEUTIC EXERCISES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928772666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THERAPEUTIC INTERVENTIONS THAT FOCUS ON COGNITIVE FUNCTION AND COMPENSATORY STRATEGIES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07160701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THERAPEUTIC INTERVENTIONS THAT FOCUS ON COGNITIVE FUNCTION AND COMPENSATORY STRATEGIES ; EACH ADDITIONAL 15 MIN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52585764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97139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UNLISTED THERAPEUTIC PROCEDURE (SPECIFY)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5643605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66984E-4470-45DC-BEA9-79C6AA0EC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65969"/>
              </p:ext>
            </p:extLst>
          </p:nvPr>
        </p:nvGraphicFramePr>
        <p:xfrm>
          <a:off x="838200" y="6023273"/>
          <a:ext cx="10515600" cy="57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4306">
                  <a:extLst>
                    <a:ext uri="{9D8B030D-6E8A-4147-A177-3AD203B41FA5}">
                      <a16:colId xmlns:a16="http://schemas.microsoft.com/office/drawing/2014/main" val="2327493550"/>
                    </a:ext>
                  </a:extLst>
                </a:gridCol>
                <a:gridCol w="1074998">
                  <a:extLst>
                    <a:ext uri="{9D8B030D-6E8A-4147-A177-3AD203B41FA5}">
                      <a16:colId xmlns:a16="http://schemas.microsoft.com/office/drawing/2014/main" val="1766841132"/>
                    </a:ext>
                  </a:extLst>
                </a:gridCol>
                <a:gridCol w="423689">
                  <a:extLst>
                    <a:ext uri="{9D8B030D-6E8A-4147-A177-3AD203B41FA5}">
                      <a16:colId xmlns:a16="http://schemas.microsoft.com/office/drawing/2014/main" val="3193410503"/>
                    </a:ext>
                  </a:extLst>
                </a:gridCol>
                <a:gridCol w="7752607">
                  <a:extLst>
                    <a:ext uri="{9D8B030D-6E8A-4147-A177-3AD203B41FA5}">
                      <a16:colId xmlns:a16="http://schemas.microsoft.com/office/drawing/2014/main" val="2579381472"/>
                    </a:ext>
                  </a:extLst>
                </a:gridCol>
              </a:tblGrid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19608889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Physical Therapy Visits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PHYSICAL MEDICINE AND REHAB THERAPEUTIC PROCEDURES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122953455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PT EVAL, LOW COMPLEXITY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703304825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PT EVAL, MODERATE COMPLEXITY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3196234457"/>
                  </a:ext>
                </a:extLst>
              </a:tr>
              <a:tr h="114986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CPT 97163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PT EVAL, HIGH COMPLEXITY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64" marR="6764" marT="6764" marB="0" anchor="b"/>
                </a:tc>
                <a:extLst>
                  <a:ext uri="{0D108BD9-81ED-4DB2-BD59-A6C34878D82A}">
                    <a16:rowId xmlns:a16="http://schemas.microsoft.com/office/drawing/2014/main" val="208444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7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BACA-B7B1-4B09-8951-BFBDDE3B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Conceptual Framework for Data Science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1E980-E599-4111-B5DE-95ACBDCD40CE}"/>
              </a:ext>
            </a:extLst>
          </p:cNvPr>
          <p:cNvSpPr/>
          <p:nvPr/>
        </p:nvSpPr>
        <p:spPr>
          <a:xfrm>
            <a:off x="162095" y="1626704"/>
            <a:ext cx="2709672" cy="118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F44B23-D4E2-43F9-8B50-14C4CFF4ED58}"/>
              </a:ext>
            </a:extLst>
          </p:cNvPr>
          <p:cNvSpPr/>
          <p:nvPr/>
        </p:nvSpPr>
        <p:spPr>
          <a:xfrm>
            <a:off x="3326479" y="3164996"/>
            <a:ext cx="2570226" cy="1260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D9BA402-149C-4A2D-9C72-14B245D09197}"/>
              </a:ext>
            </a:extLst>
          </p:cNvPr>
          <p:cNvSpPr/>
          <p:nvPr/>
        </p:nvSpPr>
        <p:spPr>
          <a:xfrm>
            <a:off x="5955792" y="4341265"/>
            <a:ext cx="2880360" cy="1182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Evidence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606C1A-F891-48FE-AF41-21E0C8C79B15}"/>
              </a:ext>
            </a:extLst>
          </p:cNvPr>
          <p:cNvSpPr/>
          <p:nvPr/>
        </p:nvSpPr>
        <p:spPr>
          <a:xfrm>
            <a:off x="8677656" y="5563547"/>
            <a:ext cx="2880360" cy="1182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F8036-983F-49E1-A8E4-F4F70B141462}"/>
              </a:ext>
            </a:extLst>
          </p:cNvPr>
          <p:cNvSpPr txBox="1"/>
          <p:nvPr/>
        </p:nvSpPr>
        <p:spPr>
          <a:xfrm>
            <a:off x="9417442" y="1436351"/>
            <a:ext cx="245451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Damman</a:t>
            </a:r>
            <a:r>
              <a:rPr lang="en-US" dirty="0"/>
              <a:t>, 2019</a:t>
            </a:r>
          </a:p>
          <a:p>
            <a:r>
              <a:rPr lang="en-US" dirty="0"/>
              <a:t>Online Journal of Public </a:t>
            </a:r>
          </a:p>
          <a:p>
            <a:r>
              <a:rPr lang="en-US" dirty="0"/>
              <a:t>Health Informatics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2586B-E47B-41CE-9CDC-DFC8EC15FAEE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>
            <a:off x="4611592" y="4425683"/>
            <a:ext cx="0" cy="48066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975D73-F4E3-47BC-8508-C67B42B295E5}"/>
              </a:ext>
            </a:extLst>
          </p:cNvPr>
          <p:cNvCxnSpPr>
            <a:cxnSpLocks/>
          </p:cNvCxnSpPr>
          <p:nvPr/>
        </p:nvCxnSpPr>
        <p:spPr>
          <a:xfrm>
            <a:off x="5555710" y="5042304"/>
            <a:ext cx="400082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844AF-42CA-4135-A12A-C142823AAB5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1516931" y="2809328"/>
            <a:ext cx="0" cy="52956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72A852-176A-4F5F-8D0E-517D5227BE9B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2946234" y="3795340"/>
            <a:ext cx="380245" cy="521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75B12A-94B5-44AA-B0DE-F3E1CE0461E6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395972" y="5523887"/>
            <a:ext cx="0" cy="37705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A27762-EE2A-4825-B535-236ADC85FE8B}"/>
              </a:ext>
            </a:extLst>
          </p:cNvPr>
          <p:cNvSpPr txBox="1"/>
          <p:nvPr/>
        </p:nvSpPr>
        <p:spPr>
          <a:xfrm>
            <a:off x="3294821" y="1894850"/>
            <a:ext cx="2511552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Numbers, symbols, text, images, recordings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A12DF8-3B74-4845-8184-51678B23488F}"/>
              </a:ext>
            </a:extLst>
          </p:cNvPr>
          <p:cNvSpPr txBox="1"/>
          <p:nvPr/>
        </p:nvSpPr>
        <p:spPr>
          <a:xfrm>
            <a:off x="6660563" y="2439996"/>
            <a:ext cx="3841821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Organized &amp; “Cleaned” Data in Context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C0FA6-E396-40E0-9CAF-B2559304AE7B}"/>
              </a:ext>
            </a:extLst>
          </p:cNvPr>
          <p:cNvSpPr txBox="1"/>
          <p:nvPr/>
        </p:nvSpPr>
        <p:spPr>
          <a:xfrm>
            <a:off x="8183868" y="3061342"/>
            <a:ext cx="3471696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Useful, summarized information; compared with standard/reference</a:t>
            </a:r>
          </a:p>
          <a:p>
            <a:r>
              <a:rPr lang="en-US" dirty="0"/>
              <a:t>i.e. “Biostatistical Analysis”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539CC-FCF7-4CBF-B31B-EE3E03009E97}"/>
              </a:ext>
            </a:extLst>
          </p:cNvPr>
          <p:cNvSpPr txBox="1"/>
          <p:nvPr/>
        </p:nvSpPr>
        <p:spPr>
          <a:xfrm>
            <a:off x="8954327" y="4236687"/>
            <a:ext cx="2327018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Consensus based on reasoning/discussion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402270-8502-4C8C-B117-77725D12AC04}"/>
              </a:ext>
            </a:extLst>
          </p:cNvPr>
          <p:cNvCxnSpPr>
            <a:cxnSpLocks/>
            <a:stCxn id="40" idx="2"/>
            <a:endCxn id="8" idx="0"/>
          </p:cNvCxnSpPr>
          <p:nvPr/>
        </p:nvCxnSpPr>
        <p:spPr>
          <a:xfrm>
            <a:off x="10117836" y="4883018"/>
            <a:ext cx="0" cy="68052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0B0C48-9FCB-4317-8723-E8483AB9416D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2871767" y="2218016"/>
            <a:ext cx="42305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5FFB07-401D-417B-A5F1-79602686467B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>
            <a:off x="5896705" y="2624662"/>
            <a:ext cx="763858" cy="11706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2C9268-1C40-4991-BD1B-385FBACC2267}"/>
              </a:ext>
            </a:extLst>
          </p:cNvPr>
          <p:cNvCxnSpPr>
            <a:cxnSpLocks/>
            <a:stCxn id="39" idx="1"/>
            <a:endCxn id="7" idx="0"/>
          </p:cNvCxnSpPr>
          <p:nvPr/>
        </p:nvCxnSpPr>
        <p:spPr>
          <a:xfrm flipH="1">
            <a:off x="7395972" y="3523007"/>
            <a:ext cx="787896" cy="8182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E9B3D9-2F12-48BC-97D6-02D47AEEC24C}"/>
              </a:ext>
            </a:extLst>
          </p:cNvPr>
          <p:cNvSpPr txBox="1"/>
          <p:nvPr/>
        </p:nvSpPr>
        <p:spPr>
          <a:xfrm>
            <a:off x="87628" y="3338891"/>
            <a:ext cx="2858606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Data collection, processing,  management &amp; storage (</a:t>
            </a:r>
            <a:r>
              <a:rPr lang="en-US" u="sng" dirty="0"/>
              <a:t>Biomedical Informatics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E49656-45FD-4649-8DDB-3D4C1796C431}"/>
              </a:ext>
            </a:extLst>
          </p:cNvPr>
          <p:cNvSpPr txBox="1"/>
          <p:nvPr/>
        </p:nvSpPr>
        <p:spPr>
          <a:xfrm>
            <a:off x="3667474" y="4906346"/>
            <a:ext cx="1888236" cy="120032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Summarization, analysis, modeling &amp; testing (</a:t>
            </a:r>
            <a:r>
              <a:rPr lang="en-US" u="sng" dirty="0"/>
              <a:t>Biostatistics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9A0DC-5EBA-4E1A-AFC6-3B5372712BD5}"/>
              </a:ext>
            </a:extLst>
          </p:cNvPr>
          <p:cNvSpPr txBox="1"/>
          <p:nvPr/>
        </p:nvSpPr>
        <p:spPr>
          <a:xfrm>
            <a:off x="6357809" y="5900942"/>
            <a:ext cx="2076326" cy="5078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350" dirty="0"/>
              <a:t>Literature Reviews and Meta Analyses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3EAE2D-2133-4F08-9349-0D97D6C269BB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434135" y="6154858"/>
            <a:ext cx="243521" cy="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5D66-DAFA-4B8F-8C55-FFA81BD6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Baskerville Old Face" panose="02020602080505020303" pitchFamily="18" charset="0"/>
              </a:rPr>
              <a:t>What Are Claims Data?</a:t>
            </a:r>
          </a:p>
        </p:txBody>
      </p:sp>
    </p:spTree>
    <p:extLst>
      <p:ext uri="{BB962C8B-B14F-4D97-AF65-F5344CB8AC3E}">
        <p14:creationId xmlns:p14="http://schemas.microsoft.com/office/powerpoint/2010/main" val="121961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9137-E48D-42E7-B9AE-06B8A046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Virginia APCD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87769-1C0C-4AFC-AEFB-1945E780B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43491"/>
              </p:ext>
            </p:extLst>
          </p:nvPr>
        </p:nvGraphicFramePr>
        <p:xfrm>
          <a:off x="4648019" y="64082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43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urces of APCD Data | Download Scientific Diagram">
            <a:extLst>
              <a:ext uri="{FF2B5EF4-FFF2-40B4-BE49-F238E27FC236}">
                <a16:creationId xmlns:a16="http://schemas.microsoft.com/office/drawing/2014/main" id="{2823AEA6-9B34-4EE5-9162-1FF20DDC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0"/>
            <a:ext cx="64008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AB6A11-0909-4E70-A38C-F2324D14CD1F}"/>
              </a:ext>
            </a:extLst>
          </p:cNvPr>
          <p:cNvSpPr txBox="1"/>
          <p:nvPr/>
        </p:nvSpPr>
        <p:spPr>
          <a:xfrm>
            <a:off x="231648" y="2844225"/>
            <a:ext cx="529055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Which Payers Report to APCD?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A1FC-CA52-4E64-ACAC-D16AAB45223A}"/>
              </a:ext>
            </a:extLst>
          </p:cNvPr>
          <p:cNvSpPr txBox="1"/>
          <p:nvPr/>
        </p:nvSpPr>
        <p:spPr>
          <a:xfrm>
            <a:off x="0" y="5376672"/>
            <a:ext cx="8028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Medicaid / Medicare </a:t>
            </a:r>
            <a:r>
              <a:rPr lang="en-US" sz="2400" dirty="0">
                <a:sym typeface="Wingdings" panose="05000000000000000000" pitchFamily="2" charset="2"/>
              </a:rPr>
              <a:t> Nearly 100% Reporting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Commercial Insurance  Less than 50% Reporting</a:t>
            </a:r>
          </a:p>
          <a:p>
            <a:r>
              <a:rPr lang="en-US" sz="2400" dirty="0">
                <a:sym typeface="Wingdings" panose="05000000000000000000" pitchFamily="2" charset="2"/>
              </a:rPr>
              <a:t>	Requires inflation factors for population-level measures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561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l-payer claims databases: a work in progress | Modern Healthcare">
            <a:extLst>
              <a:ext uri="{FF2B5EF4-FFF2-40B4-BE49-F238E27FC236}">
                <a16:creationId xmlns:a16="http://schemas.microsoft.com/office/drawing/2014/main" id="{9A5D45D2-D387-46BF-B786-704465B4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0"/>
            <a:ext cx="7343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2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Revised CMS-1500 Claim Form: Everything You Need to Know — Viscardi">
            <a:extLst>
              <a:ext uri="{FF2B5EF4-FFF2-40B4-BE49-F238E27FC236}">
                <a16:creationId xmlns:a16="http://schemas.microsoft.com/office/drawing/2014/main" id="{8DCD80D8-2BB5-4124-8371-B4B6DBA03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0"/>
            <a:ext cx="5299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F7E5B-F5EA-4B90-A70E-D0F793D0490D}"/>
              </a:ext>
            </a:extLst>
          </p:cNvPr>
          <p:cNvSpPr txBox="1"/>
          <p:nvPr/>
        </p:nvSpPr>
        <p:spPr>
          <a:xfrm>
            <a:off x="426720" y="707136"/>
            <a:ext cx="57731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Where do Claims Databases Get Data?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D59B9-1E98-4AA7-B1B8-5DDE0EF717DB}"/>
              </a:ext>
            </a:extLst>
          </p:cNvPr>
          <p:cNvSpPr txBox="1"/>
          <p:nvPr/>
        </p:nvSpPr>
        <p:spPr>
          <a:xfrm>
            <a:off x="1219200" y="1499616"/>
            <a:ext cx="3817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Information and Demographics</a:t>
            </a:r>
          </a:p>
          <a:p>
            <a:r>
              <a:rPr lang="en-US" dirty="0"/>
              <a:t>	De-Identified</a:t>
            </a:r>
          </a:p>
          <a:p>
            <a:r>
              <a:rPr lang="en-US" dirty="0"/>
              <a:t>Provider Information</a:t>
            </a:r>
          </a:p>
          <a:p>
            <a:r>
              <a:rPr lang="en-US" dirty="0"/>
              <a:t>Care Information</a:t>
            </a:r>
          </a:p>
          <a:p>
            <a:r>
              <a:rPr lang="en-US" dirty="0"/>
              <a:t>	Diagnoses</a:t>
            </a:r>
          </a:p>
          <a:p>
            <a:r>
              <a:rPr lang="en-US" dirty="0"/>
              <a:t>	Procedures</a:t>
            </a:r>
          </a:p>
          <a:p>
            <a:r>
              <a:rPr lang="en-US" dirty="0"/>
              <a:t>	Pharmaceuticals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03DEC-0529-4232-90E5-EA98AA9FC604}"/>
              </a:ext>
            </a:extLst>
          </p:cNvPr>
          <p:cNvSpPr txBox="1"/>
          <p:nvPr/>
        </p:nvSpPr>
        <p:spPr>
          <a:xfrm>
            <a:off x="1373248" y="3800201"/>
            <a:ext cx="35091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What is NOT Included?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AF837-186E-4418-A8FA-AF3A673B1AD1}"/>
              </a:ext>
            </a:extLst>
          </p:cNvPr>
          <p:cNvSpPr txBox="1"/>
          <p:nvPr/>
        </p:nvSpPr>
        <p:spPr>
          <a:xfrm>
            <a:off x="1219200" y="4592681"/>
            <a:ext cx="3479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Name/Address</a:t>
            </a:r>
          </a:p>
          <a:p>
            <a:r>
              <a:rPr lang="en-US" dirty="0"/>
              <a:t>Provider Name and Practice</a:t>
            </a:r>
          </a:p>
          <a:p>
            <a:r>
              <a:rPr lang="en-US" dirty="0"/>
              <a:t>Visit Type: Determined by Milliman</a:t>
            </a:r>
          </a:p>
        </p:txBody>
      </p:sp>
    </p:spTree>
    <p:extLst>
      <p:ext uri="{BB962C8B-B14F-4D97-AF65-F5344CB8AC3E}">
        <p14:creationId xmlns:p14="http://schemas.microsoft.com/office/powerpoint/2010/main" val="398699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0438-F756-44AD-8BDC-2C799359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01"/>
            <a:ext cx="10515600" cy="2045397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Baskerville Old Face" panose="02020602080505020303" pitchFamily="18" charset="0"/>
              </a:rPr>
              <a:t>How Are Claims Databases Organized?</a:t>
            </a:r>
          </a:p>
        </p:txBody>
      </p:sp>
    </p:spTree>
    <p:extLst>
      <p:ext uri="{BB962C8B-B14F-4D97-AF65-F5344CB8AC3E}">
        <p14:creationId xmlns:p14="http://schemas.microsoft.com/office/powerpoint/2010/main" val="27750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C72E-F8A6-48E9-827F-3352E7E3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1" y="18620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 dirty="0"/>
              <a:t>How we store APCD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876A-D628-40BA-9299-18311F68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1475232"/>
            <a:ext cx="6586489" cy="4748587"/>
          </a:xfrm>
        </p:spPr>
        <p:txBody>
          <a:bodyPr>
            <a:noAutofit/>
          </a:bodyPr>
          <a:lstStyle/>
          <a:p>
            <a:r>
              <a:rPr lang="en-US" sz="1600" dirty="0"/>
              <a:t>Database is hosted on SQL server as a relational database</a:t>
            </a:r>
          </a:p>
          <a:p>
            <a:pPr lvl="1"/>
            <a:r>
              <a:rPr lang="en-US" sz="1600" dirty="0"/>
              <a:t>Self-Maintained</a:t>
            </a:r>
          </a:p>
          <a:p>
            <a:pPr lvl="1"/>
            <a:r>
              <a:rPr lang="en-US" sz="1600" dirty="0"/>
              <a:t>Self-Designed (following best practices)</a:t>
            </a:r>
          </a:p>
          <a:p>
            <a:r>
              <a:rPr lang="en-US" sz="1600" dirty="0"/>
              <a:t>Why a </a:t>
            </a:r>
            <a:r>
              <a:rPr lang="en-US" sz="1600" u="sng" dirty="0"/>
              <a:t>relational database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There are </a:t>
            </a:r>
            <a:r>
              <a:rPr lang="en-US" sz="1600" u="sng" dirty="0"/>
              <a:t>a lot</a:t>
            </a:r>
            <a:r>
              <a:rPr lang="en-US" sz="1600" dirty="0"/>
              <a:t> of data</a:t>
            </a:r>
          </a:p>
          <a:p>
            <a:pPr lvl="1"/>
            <a:r>
              <a:rPr lang="en-US" sz="1600" dirty="0"/>
              <a:t>Better scale/performance</a:t>
            </a:r>
          </a:p>
          <a:p>
            <a:pPr lvl="1"/>
            <a:r>
              <a:rPr lang="en-US" sz="1600" dirty="0"/>
              <a:t>Easier to capture the “big picture” -&gt; join the pieces like a puzzle</a:t>
            </a:r>
          </a:p>
          <a:p>
            <a:pPr lvl="1"/>
            <a:r>
              <a:rPr lang="en-US" sz="1600" dirty="0"/>
              <a:t>Improve clinical phenotyping: claims data read as line items because they are used for payment; we are interested in entire clinical encounter</a:t>
            </a:r>
          </a:p>
          <a:p>
            <a:r>
              <a:rPr lang="en-US" sz="1600" dirty="0"/>
              <a:t>Could use other common data models (ex. OMOP, I2B2)</a:t>
            </a:r>
          </a:p>
          <a:p>
            <a:pPr lvl="1"/>
            <a:r>
              <a:rPr lang="en-US" sz="1600" dirty="0"/>
              <a:t>What is OMOP?</a:t>
            </a:r>
          </a:p>
          <a:p>
            <a:pPr lvl="1"/>
            <a:r>
              <a:rPr lang="en-US" sz="1600" dirty="0"/>
              <a:t>Observational Medical Outcomes Partnership created an informatic model designed for longitudinal observational databases (i.e. claims, EMR, registries)</a:t>
            </a:r>
          </a:p>
          <a:p>
            <a:pPr lvl="1"/>
            <a:r>
              <a:rPr lang="en-US" sz="1600" dirty="0"/>
              <a:t>Allows us to standardized and publicly-available vocabularies, queries and analytics </a:t>
            </a:r>
          </a:p>
          <a:p>
            <a:pPr lvl="1"/>
            <a:r>
              <a:rPr lang="en-US" sz="1600" dirty="0"/>
              <a:t>Promotes sharing and network studies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CC93C87C-767C-41A6-89A4-546B5A246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1" r="1826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490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1332</Words>
  <Application>Microsoft Office PowerPoint</Application>
  <PresentationFormat>Widescreen</PresentationFormat>
  <Paragraphs>281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Baskerville Old Face</vt:lpstr>
      <vt:lpstr>Calibri</vt:lpstr>
      <vt:lpstr>Calibri Light</vt:lpstr>
      <vt:lpstr>Wingdings</vt:lpstr>
      <vt:lpstr>Office Theme</vt:lpstr>
      <vt:lpstr>VSU Data Science Bootcamp</vt:lpstr>
      <vt:lpstr>Conceptual Framework for Data Science</vt:lpstr>
      <vt:lpstr>What Are Claims Data?</vt:lpstr>
      <vt:lpstr>Virginia APCD</vt:lpstr>
      <vt:lpstr>PowerPoint Presentation</vt:lpstr>
      <vt:lpstr>PowerPoint Presentation</vt:lpstr>
      <vt:lpstr>PowerPoint Presentation</vt:lpstr>
      <vt:lpstr>How Are Claims Databases Organized?</vt:lpstr>
      <vt:lpstr>How we store APCD</vt:lpstr>
      <vt:lpstr>PowerPoint Presentation</vt:lpstr>
      <vt:lpstr>VA-APCD Relational Data Model Part I</vt:lpstr>
      <vt:lpstr>PowerPoint Presentation</vt:lpstr>
      <vt:lpstr>PowerPoint Presentation</vt:lpstr>
      <vt:lpstr>PowerPoint Presentation</vt:lpstr>
      <vt:lpstr>Enforcement Activity</vt:lpstr>
      <vt:lpstr>Situation #1 Pediatric Bronchiolitis</vt:lpstr>
      <vt:lpstr>Situation #1 Pediatric Bronchiolitis</vt:lpstr>
      <vt:lpstr>Situation #2 Neonatal Abstinence Syndrome</vt:lpstr>
      <vt:lpstr>Situation #2 Neonatal Abstinence Syndrome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Sabo</dc:creator>
  <cp:lastModifiedBy>Roy Sabo</cp:lastModifiedBy>
  <cp:revision>14</cp:revision>
  <dcterms:created xsi:type="dcterms:W3CDTF">2022-06-26T22:39:33Z</dcterms:created>
  <dcterms:modified xsi:type="dcterms:W3CDTF">2022-06-26T23:52:13Z</dcterms:modified>
</cp:coreProperties>
</file>