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51" r:id="rId4"/>
    <p:sldId id="264" r:id="rId5"/>
    <p:sldId id="269" r:id="rId6"/>
    <p:sldId id="343" r:id="rId7"/>
    <p:sldId id="348" r:id="rId8"/>
    <p:sldId id="257" r:id="rId9"/>
    <p:sldId id="259" r:id="rId10"/>
    <p:sldId id="352" r:id="rId11"/>
    <p:sldId id="347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D4BC1-D22B-4E5B-AD30-42323290E9D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18D80E-DC60-486D-B3E8-412AD285E42D}">
      <dgm:prSet custT="1"/>
      <dgm:spPr/>
      <dgm:t>
        <a:bodyPr/>
        <a:lstStyle/>
        <a:p>
          <a:r>
            <a:rPr lang="en-US" sz="1400" b="1" dirty="0"/>
            <a:t>Review clinical phenotype</a:t>
          </a:r>
        </a:p>
      </dgm:t>
    </dgm:pt>
    <dgm:pt modelId="{626029DA-D084-448A-A107-7B51D4B8BB92}" type="parTrans" cxnId="{491E5463-1A23-4778-A2A8-E26CF6347EE6}">
      <dgm:prSet/>
      <dgm:spPr/>
      <dgm:t>
        <a:bodyPr/>
        <a:lstStyle/>
        <a:p>
          <a:endParaRPr lang="en-US"/>
        </a:p>
      </dgm:t>
    </dgm:pt>
    <dgm:pt modelId="{593178C9-F20D-4AF2-BB29-A8D80B57ADD8}" type="sibTrans" cxnId="{491E5463-1A23-4778-A2A8-E26CF6347EE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AC2FF0-1D0F-45E7-851A-EAE04DA91163}">
      <dgm:prSet custT="1"/>
      <dgm:spPr/>
      <dgm:t>
        <a:bodyPr/>
        <a:lstStyle/>
        <a:p>
          <a:r>
            <a:rPr lang="en-US" sz="1100" dirty="0"/>
            <a:t>Go over project file</a:t>
          </a:r>
        </a:p>
      </dgm:t>
    </dgm:pt>
    <dgm:pt modelId="{FA8B9DB7-7789-40E7-8E91-C5B7A8809E9B}" type="parTrans" cxnId="{B0F874BE-3F0D-465C-8E7D-42450B588BC0}">
      <dgm:prSet/>
      <dgm:spPr/>
      <dgm:t>
        <a:bodyPr/>
        <a:lstStyle/>
        <a:p>
          <a:endParaRPr lang="en-US"/>
        </a:p>
      </dgm:t>
    </dgm:pt>
    <dgm:pt modelId="{44CFBF30-4DC2-4B1A-83A5-64D7440EC675}" type="sibTrans" cxnId="{B0F874BE-3F0D-465C-8E7D-42450B588BC0}">
      <dgm:prSet/>
      <dgm:spPr/>
      <dgm:t>
        <a:bodyPr/>
        <a:lstStyle/>
        <a:p>
          <a:endParaRPr lang="en-US"/>
        </a:p>
      </dgm:t>
    </dgm:pt>
    <dgm:pt modelId="{0A69FC39-DFF7-4E8C-8E90-726763C4B5A1}">
      <dgm:prSet custT="1"/>
      <dgm:spPr/>
      <dgm:t>
        <a:bodyPr/>
        <a:lstStyle/>
        <a:p>
          <a:r>
            <a:rPr lang="en-US" sz="1100" dirty="0"/>
            <a:t>Discuss with team and domain expert</a:t>
          </a:r>
        </a:p>
      </dgm:t>
    </dgm:pt>
    <dgm:pt modelId="{FA92C7F3-7FD6-4867-A78C-12412281A884}" type="parTrans" cxnId="{7265314D-8525-4BE4-BA59-35ECD8F38460}">
      <dgm:prSet/>
      <dgm:spPr/>
      <dgm:t>
        <a:bodyPr/>
        <a:lstStyle/>
        <a:p>
          <a:endParaRPr lang="en-US"/>
        </a:p>
      </dgm:t>
    </dgm:pt>
    <dgm:pt modelId="{2B105AD3-4678-423D-86F6-1B66112056A0}" type="sibTrans" cxnId="{7265314D-8525-4BE4-BA59-35ECD8F38460}">
      <dgm:prSet/>
      <dgm:spPr/>
      <dgm:t>
        <a:bodyPr/>
        <a:lstStyle/>
        <a:p>
          <a:endParaRPr lang="en-US"/>
        </a:p>
      </dgm:t>
    </dgm:pt>
    <dgm:pt modelId="{9AB5A5B3-847E-4A62-8A23-2CABC18E7004}">
      <dgm:prSet custT="1"/>
      <dgm:spPr/>
      <dgm:t>
        <a:bodyPr/>
        <a:lstStyle/>
        <a:p>
          <a:r>
            <a:rPr lang="en-US" sz="1400" b="1" dirty="0"/>
            <a:t>Rough sketch of query</a:t>
          </a:r>
        </a:p>
      </dgm:t>
    </dgm:pt>
    <dgm:pt modelId="{E6E75BC8-65D7-4549-B0A6-036D3257C2E4}" type="parTrans" cxnId="{21151632-EC62-4C1E-BD76-8DA41BBDD3A2}">
      <dgm:prSet/>
      <dgm:spPr/>
      <dgm:t>
        <a:bodyPr/>
        <a:lstStyle/>
        <a:p>
          <a:endParaRPr lang="en-US"/>
        </a:p>
      </dgm:t>
    </dgm:pt>
    <dgm:pt modelId="{3C3CD0B3-C934-46DD-8C17-D0C1DB6E6047}" type="sibTrans" cxnId="{21151632-EC62-4C1E-BD76-8DA41BBDD3A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CCDC639-33DE-400F-807B-E410893D5611}">
      <dgm:prSet custT="1"/>
      <dgm:spPr/>
      <dgm:t>
        <a:bodyPr/>
        <a:lstStyle/>
        <a:p>
          <a:r>
            <a:rPr lang="en-US" sz="1100" dirty="0"/>
            <a:t>On a small dataset we design a query targeting clinical phenotype</a:t>
          </a:r>
        </a:p>
      </dgm:t>
    </dgm:pt>
    <dgm:pt modelId="{06EFE345-78CC-4F66-BF38-EB166A39435A}" type="parTrans" cxnId="{9D6173FE-692A-4A8E-A86A-70A5DB1D5CA9}">
      <dgm:prSet/>
      <dgm:spPr/>
      <dgm:t>
        <a:bodyPr/>
        <a:lstStyle/>
        <a:p>
          <a:endParaRPr lang="en-US"/>
        </a:p>
      </dgm:t>
    </dgm:pt>
    <dgm:pt modelId="{CE1AD4AC-4F84-4CDC-9F2A-098C21671D71}" type="sibTrans" cxnId="{9D6173FE-692A-4A8E-A86A-70A5DB1D5CA9}">
      <dgm:prSet/>
      <dgm:spPr/>
      <dgm:t>
        <a:bodyPr/>
        <a:lstStyle/>
        <a:p>
          <a:endParaRPr lang="en-US"/>
        </a:p>
      </dgm:t>
    </dgm:pt>
    <dgm:pt modelId="{FD1A1436-3583-43F5-B441-B9E4BF8A7BE6}">
      <dgm:prSet custT="1"/>
      <dgm:spPr/>
      <dgm:t>
        <a:bodyPr/>
        <a:lstStyle/>
        <a:p>
          <a:r>
            <a:rPr lang="en-US" sz="1100" dirty="0"/>
            <a:t>Identify key domains, features and timelines</a:t>
          </a:r>
        </a:p>
      </dgm:t>
    </dgm:pt>
    <dgm:pt modelId="{EA7CCBA6-1F0F-485F-A6EA-3CBA3A4986CC}" type="parTrans" cxnId="{2DECEC34-CD61-4623-BD37-F2B844C38474}">
      <dgm:prSet/>
      <dgm:spPr/>
      <dgm:t>
        <a:bodyPr/>
        <a:lstStyle/>
        <a:p>
          <a:endParaRPr lang="en-US"/>
        </a:p>
      </dgm:t>
    </dgm:pt>
    <dgm:pt modelId="{C04F00DC-BD48-49EE-A53E-6BA75A40A65A}" type="sibTrans" cxnId="{2DECEC34-CD61-4623-BD37-F2B844C38474}">
      <dgm:prSet/>
      <dgm:spPr/>
      <dgm:t>
        <a:bodyPr/>
        <a:lstStyle/>
        <a:p>
          <a:endParaRPr lang="en-US"/>
        </a:p>
      </dgm:t>
    </dgm:pt>
    <dgm:pt modelId="{849AE7E3-7E00-4E54-A8FB-017CE242F60B}">
      <dgm:prSet custT="1"/>
      <dgm:spPr/>
      <dgm:t>
        <a:bodyPr/>
        <a:lstStyle/>
        <a:p>
          <a:r>
            <a:rPr lang="en-US" sz="1400" b="1" dirty="0"/>
            <a:t>Clarify questions from preliminary results</a:t>
          </a:r>
        </a:p>
      </dgm:t>
    </dgm:pt>
    <dgm:pt modelId="{2A8D6E10-D06C-4B29-A13B-6DFBBA97F8E6}" type="parTrans" cxnId="{1D5FF3F6-A9EC-4627-B1C9-2862FDE50FAD}">
      <dgm:prSet/>
      <dgm:spPr/>
      <dgm:t>
        <a:bodyPr/>
        <a:lstStyle/>
        <a:p>
          <a:endParaRPr lang="en-US"/>
        </a:p>
      </dgm:t>
    </dgm:pt>
    <dgm:pt modelId="{E6E73072-B17B-4AC4-B979-DF1EADF16759}" type="sibTrans" cxnId="{1D5FF3F6-A9EC-4627-B1C9-2862FDE50FA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0C1AF55-153A-4125-9373-5109C76AA386}">
      <dgm:prSet custT="1"/>
      <dgm:spPr/>
      <dgm:t>
        <a:bodyPr/>
        <a:lstStyle/>
        <a:p>
          <a:r>
            <a:rPr lang="en-US" sz="1100" dirty="0"/>
            <a:t>Run sketch query on full data and assess accuracy</a:t>
          </a:r>
        </a:p>
      </dgm:t>
    </dgm:pt>
    <dgm:pt modelId="{CA7F01E8-BFB5-4C6A-9E9F-150A38D2C1F2}" type="parTrans" cxnId="{623000A4-DECD-427D-8BD3-EF9930DA56FA}">
      <dgm:prSet/>
      <dgm:spPr/>
      <dgm:t>
        <a:bodyPr/>
        <a:lstStyle/>
        <a:p>
          <a:endParaRPr lang="en-US"/>
        </a:p>
      </dgm:t>
    </dgm:pt>
    <dgm:pt modelId="{898394F0-B1CE-4B91-BE3F-F7EA1B05AAF3}" type="sibTrans" cxnId="{623000A4-DECD-427D-8BD3-EF9930DA56FA}">
      <dgm:prSet/>
      <dgm:spPr/>
      <dgm:t>
        <a:bodyPr/>
        <a:lstStyle/>
        <a:p>
          <a:endParaRPr lang="en-US"/>
        </a:p>
      </dgm:t>
    </dgm:pt>
    <dgm:pt modelId="{EC89895A-6D41-4B98-A4C4-A6B259062E8B}">
      <dgm:prSet custT="1"/>
      <dgm:spPr/>
      <dgm:t>
        <a:bodyPr/>
        <a:lstStyle/>
        <a:p>
          <a:r>
            <a:rPr lang="en-US" sz="1100" dirty="0"/>
            <a:t>Discuss prelim results internally</a:t>
          </a:r>
        </a:p>
      </dgm:t>
    </dgm:pt>
    <dgm:pt modelId="{4E332BEE-47AC-450C-92FE-6C84B32566F2}" type="parTrans" cxnId="{A46DD6CB-9A47-46F9-8EA0-1299A0BE57B6}">
      <dgm:prSet/>
      <dgm:spPr/>
      <dgm:t>
        <a:bodyPr/>
        <a:lstStyle/>
        <a:p>
          <a:endParaRPr lang="en-US"/>
        </a:p>
      </dgm:t>
    </dgm:pt>
    <dgm:pt modelId="{963D13B6-310A-48D8-810F-5C93C2DD63F4}" type="sibTrans" cxnId="{A46DD6CB-9A47-46F9-8EA0-1299A0BE57B6}">
      <dgm:prSet/>
      <dgm:spPr/>
      <dgm:t>
        <a:bodyPr/>
        <a:lstStyle/>
        <a:p>
          <a:endParaRPr lang="en-US"/>
        </a:p>
      </dgm:t>
    </dgm:pt>
    <dgm:pt modelId="{778B29A9-73AE-45D8-9C3B-DB2FBF65D022}">
      <dgm:prSet custT="1"/>
      <dgm:spPr/>
      <dgm:t>
        <a:bodyPr/>
        <a:lstStyle/>
        <a:p>
          <a:r>
            <a:rPr lang="en-US" sz="1100" dirty="0"/>
            <a:t>Ask questions to domain expert</a:t>
          </a:r>
        </a:p>
      </dgm:t>
    </dgm:pt>
    <dgm:pt modelId="{0B6061E0-E0D3-48A9-9C3F-66614084C3C1}" type="parTrans" cxnId="{37C3644B-152F-4D63-8F11-89404B84E423}">
      <dgm:prSet/>
      <dgm:spPr/>
      <dgm:t>
        <a:bodyPr/>
        <a:lstStyle/>
        <a:p>
          <a:endParaRPr lang="en-US"/>
        </a:p>
      </dgm:t>
    </dgm:pt>
    <dgm:pt modelId="{48133168-B77C-4431-9E3B-767B259208D7}" type="sibTrans" cxnId="{37C3644B-152F-4D63-8F11-89404B84E423}">
      <dgm:prSet/>
      <dgm:spPr/>
      <dgm:t>
        <a:bodyPr/>
        <a:lstStyle/>
        <a:p>
          <a:endParaRPr lang="en-US"/>
        </a:p>
      </dgm:t>
    </dgm:pt>
    <dgm:pt modelId="{F3A45417-DD0A-4684-8416-2934841150D1}">
      <dgm:prSet custT="1"/>
      <dgm:spPr/>
      <dgm:t>
        <a:bodyPr/>
        <a:lstStyle/>
        <a:p>
          <a:r>
            <a:rPr lang="en-US" sz="1400" b="1" dirty="0"/>
            <a:t>Finalize query and make reproducible</a:t>
          </a:r>
        </a:p>
      </dgm:t>
    </dgm:pt>
    <dgm:pt modelId="{B8F8F0D7-14C6-4820-B614-C35D9B33EECD}" type="parTrans" cxnId="{BC32E5DD-1CDB-420C-A5E2-FE6E6604C9B4}">
      <dgm:prSet/>
      <dgm:spPr/>
      <dgm:t>
        <a:bodyPr/>
        <a:lstStyle/>
        <a:p>
          <a:endParaRPr lang="en-US"/>
        </a:p>
      </dgm:t>
    </dgm:pt>
    <dgm:pt modelId="{CBD63310-7AF4-43DE-8AA7-9D528FC70DC5}" type="sibTrans" cxnId="{BC32E5DD-1CDB-420C-A5E2-FE6E6604C9B4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96F8A0F6-08B6-4B21-8DB5-8769602D72EA}">
      <dgm:prSet custT="1"/>
      <dgm:spPr/>
      <dgm:t>
        <a:bodyPr/>
        <a:lstStyle/>
        <a:p>
          <a:r>
            <a:rPr lang="en-US" sz="1100" dirty="0"/>
            <a:t>Upon agreement, query is parameterized so it can be deployed in R</a:t>
          </a:r>
        </a:p>
      </dgm:t>
    </dgm:pt>
    <dgm:pt modelId="{D47CE307-4978-4898-9163-889E37726B25}" type="parTrans" cxnId="{3D6C2338-9118-444E-A1BE-1B067DEF52E4}">
      <dgm:prSet/>
      <dgm:spPr/>
      <dgm:t>
        <a:bodyPr/>
        <a:lstStyle/>
        <a:p>
          <a:endParaRPr lang="en-US"/>
        </a:p>
      </dgm:t>
    </dgm:pt>
    <dgm:pt modelId="{9C60B060-7C44-42AD-BDB9-2A569DBED403}" type="sibTrans" cxnId="{3D6C2338-9118-444E-A1BE-1B067DEF52E4}">
      <dgm:prSet/>
      <dgm:spPr/>
      <dgm:t>
        <a:bodyPr/>
        <a:lstStyle/>
        <a:p>
          <a:endParaRPr lang="en-US"/>
        </a:p>
      </dgm:t>
    </dgm:pt>
    <dgm:pt modelId="{236983F4-902E-4D4F-AF33-384BE12D30DA}">
      <dgm:prSet custT="1"/>
      <dgm:spPr/>
      <dgm:t>
        <a:bodyPr/>
        <a:lstStyle/>
        <a:p>
          <a:r>
            <a:rPr lang="en-US" sz="1100" dirty="0"/>
            <a:t>Private </a:t>
          </a:r>
          <a:r>
            <a:rPr lang="en-US" sz="1100" dirty="0" err="1"/>
            <a:t>github</a:t>
          </a:r>
          <a:r>
            <a:rPr lang="en-US" sz="1100" dirty="0"/>
            <a:t> repo created saving project work</a:t>
          </a:r>
        </a:p>
      </dgm:t>
    </dgm:pt>
    <dgm:pt modelId="{4480F79F-C89A-4C4C-811A-55C24C8687FC}" type="parTrans" cxnId="{3ABA0D49-1C74-47E9-AC41-024C18812444}">
      <dgm:prSet/>
      <dgm:spPr/>
      <dgm:t>
        <a:bodyPr/>
        <a:lstStyle/>
        <a:p>
          <a:endParaRPr lang="en-US"/>
        </a:p>
      </dgm:t>
    </dgm:pt>
    <dgm:pt modelId="{A6C0D42C-7539-4FF1-811F-6F4005D7F95D}" type="sibTrans" cxnId="{3ABA0D49-1C74-47E9-AC41-024C18812444}">
      <dgm:prSet/>
      <dgm:spPr/>
      <dgm:t>
        <a:bodyPr/>
        <a:lstStyle/>
        <a:p>
          <a:endParaRPr lang="en-US"/>
        </a:p>
      </dgm:t>
    </dgm:pt>
    <dgm:pt modelId="{F79758CA-989B-4C10-B294-ADD4E1DB89C7}">
      <dgm:prSet custT="1"/>
      <dgm:spPr/>
      <dgm:t>
        <a:bodyPr/>
        <a:lstStyle/>
        <a:p>
          <a:r>
            <a:rPr lang="en-US" sz="1100" dirty="0"/>
            <a:t>Run query start to finish, reproducing result</a:t>
          </a:r>
        </a:p>
      </dgm:t>
    </dgm:pt>
    <dgm:pt modelId="{3EEA3A98-3ABB-4110-A283-FAC5CAC75780}" type="parTrans" cxnId="{89DB459D-C6BE-42B8-8EFA-B4727E63345B}">
      <dgm:prSet/>
      <dgm:spPr/>
      <dgm:t>
        <a:bodyPr/>
        <a:lstStyle/>
        <a:p>
          <a:endParaRPr lang="en-US"/>
        </a:p>
      </dgm:t>
    </dgm:pt>
    <dgm:pt modelId="{E73923F9-6B2F-4E88-A973-B93DE20E1F1E}" type="sibTrans" cxnId="{89DB459D-C6BE-42B8-8EFA-B4727E63345B}">
      <dgm:prSet/>
      <dgm:spPr/>
      <dgm:t>
        <a:bodyPr/>
        <a:lstStyle/>
        <a:p>
          <a:endParaRPr lang="en-US"/>
        </a:p>
      </dgm:t>
    </dgm:pt>
    <dgm:pt modelId="{271CF357-FEDA-4AC0-903D-F8A05B88CB89}" type="pres">
      <dgm:prSet presAssocID="{AFBD4BC1-D22B-4E5B-AD30-42323290E9DE}" presName="Name0" presStyleCnt="0">
        <dgm:presLayoutVars>
          <dgm:animLvl val="lvl"/>
          <dgm:resizeHandles val="exact"/>
        </dgm:presLayoutVars>
      </dgm:prSet>
      <dgm:spPr/>
    </dgm:pt>
    <dgm:pt modelId="{63F269FA-0811-48A1-8519-91BD0A4DAF3C}" type="pres">
      <dgm:prSet presAssocID="{2618D80E-DC60-486D-B3E8-412AD285E42D}" presName="compositeNode" presStyleCnt="0">
        <dgm:presLayoutVars>
          <dgm:bulletEnabled val="1"/>
        </dgm:presLayoutVars>
      </dgm:prSet>
      <dgm:spPr/>
    </dgm:pt>
    <dgm:pt modelId="{2D10B7C0-C952-42B3-8A62-92DB867074C2}" type="pres">
      <dgm:prSet presAssocID="{2618D80E-DC60-486D-B3E8-412AD285E42D}" presName="bgRect" presStyleLbl="bgAccFollowNode1" presStyleIdx="0" presStyleCnt="4"/>
      <dgm:spPr/>
    </dgm:pt>
    <dgm:pt modelId="{3310CFCE-4D01-4859-84D6-7E2E6B9C9BA1}" type="pres">
      <dgm:prSet presAssocID="{593178C9-F20D-4AF2-BB29-A8D80B57ADD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ABCB626-49A2-4031-977F-E2AF4C4BC8BE}" type="pres">
      <dgm:prSet presAssocID="{2618D80E-DC60-486D-B3E8-412AD285E42D}" presName="bottomLine" presStyleLbl="alignNode1" presStyleIdx="1" presStyleCnt="8">
        <dgm:presLayoutVars/>
      </dgm:prSet>
      <dgm:spPr/>
    </dgm:pt>
    <dgm:pt modelId="{8195897D-7CE0-4F46-A49B-0BA91F66360F}" type="pres">
      <dgm:prSet presAssocID="{2618D80E-DC60-486D-B3E8-412AD285E42D}" presName="nodeText" presStyleLbl="bgAccFollowNode1" presStyleIdx="0" presStyleCnt="4">
        <dgm:presLayoutVars>
          <dgm:bulletEnabled val="1"/>
        </dgm:presLayoutVars>
      </dgm:prSet>
      <dgm:spPr/>
    </dgm:pt>
    <dgm:pt modelId="{CF654629-7A71-4233-A721-9BB62911F10B}" type="pres">
      <dgm:prSet presAssocID="{593178C9-F20D-4AF2-BB29-A8D80B57ADD8}" presName="sibTrans" presStyleCnt="0"/>
      <dgm:spPr/>
    </dgm:pt>
    <dgm:pt modelId="{DD4268E7-67B1-478E-875C-6C7AFA3D0B47}" type="pres">
      <dgm:prSet presAssocID="{9AB5A5B3-847E-4A62-8A23-2CABC18E7004}" presName="compositeNode" presStyleCnt="0">
        <dgm:presLayoutVars>
          <dgm:bulletEnabled val="1"/>
        </dgm:presLayoutVars>
      </dgm:prSet>
      <dgm:spPr/>
    </dgm:pt>
    <dgm:pt modelId="{FF403B42-44F2-4AF4-BF19-A878C04E1E7E}" type="pres">
      <dgm:prSet presAssocID="{9AB5A5B3-847E-4A62-8A23-2CABC18E7004}" presName="bgRect" presStyleLbl="bgAccFollowNode1" presStyleIdx="1" presStyleCnt="4"/>
      <dgm:spPr/>
    </dgm:pt>
    <dgm:pt modelId="{FB52C092-2B5C-4E78-BCD4-457F941EC21C}" type="pres">
      <dgm:prSet presAssocID="{3C3CD0B3-C934-46DD-8C17-D0C1DB6E604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2F5390A-DD37-4485-AB8C-634A6A75244F}" type="pres">
      <dgm:prSet presAssocID="{9AB5A5B3-847E-4A62-8A23-2CABC18E7004}" presName="bottomLine" presStyleLbl="alignNode1" presStyleIdx="3" presStyleCnt="8">
        <dgm:presLayoutVars/>
      </dgm:prSet>
      <dgm:spPr/>
    </dgm:pt>
    <dgm:pt modelId="{151421B8-225B-42E7-AA7D-AF34FC93E695}" type="pres">
      <dgm:prSet presAssocID="{9AB5A5B3-847E-4A62-8A23-2CABC18E7004}" presName="nodeText" presStyleLbl="bgAccFollowNode1" presStyleIdx="1" presStyleCnt="4">
        <dgm:presLayoutVars>
          <dgm:bulletEnabled val="1"/>
        </dgm:presLayoutVars>
      </dgm:prSet>
      <dgm:spPr/>
    </dgm:pt>
    <dgm:pt modelId="{F68962AA-325F-4B26-872A-E76321AA2E1F}" type="pres">
      <dgm:prSet presAssocID="{3C3CD0B3-C934-46DD-8C17-D0C1DB6E6047}" presName="sibTrans" presStyleCnt="0"/>
      <dgm:spPr/>
    </dgm:pt>
    <dgm:pt modelId="{0330349F-A0D7-44EB-A8BA-15600B006660}" type="pres">
      <dgm:prSet presAssocID="{849AE7E3-7E00-4E54-A8FB-017CE242F60B}" presName="compositeNode" presStyleCnt="0">
        <dgm:presLayoutVars>
          <dgm:bulletEnabled val="1"/>
        </dgm:presLayoutVars>
      </dgm:prSet>
      <dgm:spPr/>
    </dgm:pt>
    <dgm:pt modelId="{C6B3D365-C1F8-4654-9C1E-8B8A7418A5E6}" type="pres">
      <dgm:prSet presAssocID="{849AE7E3-7E00-4E54-A8FB-017CE242F60B}" presName="bgRect" presStyleLbl="bgAccFollowNode1" presStyleIdx="2" presStyleCnt="4"/>
      <dgm:spPr/>
    </dgm:pt>
    <dgm:pt modelId="{835F9544-45C4-43AC-9D9E-E3FD2DB0B880}" type="pres">
      <dgm:prSet presAssocID="{E6E73072-B17B-4AC4-B979-DF1EADF1675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3FA14AC-BC2A-487C-A190-4C09AF384195}" type="pres">
      <dgm:prSet presAssocID="{849AE7E3-7E00-4E54-A8FB-017CE242F60B}" presName="bottomLine" presStyleLbl="alignNode1" presStyleIdx="5" presStyleCnt="8">
        <dgm:presLayoutVars/>
      </dgm:prSet>
      <dgm:spPr/>
    </dgm:pt>
    <dgm:pt modelId="{EE44A329-220A-43AF-962A-4A4494CC70AD}" type="pres">
      <dgm:prSet presAssocID="{849AE7E3-7E00-4E54-A8FB-017CE242F60B}" presName="nodeText" presStyleLbl="bgAccFollowNode1" presStyleIdx="2" presStyleCnt="4">
        <dgm:presLayoutVars>
          <dgm:bulletEnabled val="1"/>
        </dgm:presLayoutVars>
      </dgm:prSet>
      <dgm:spPr/>
    </dgm:pt>
    <dgm:pt modelId="{9F9B46D4-4852-4B3E-ADF3-D5424DDB4E21}" type="pres">
      <dgm:prSet presAssocID="{E6E73072-B17B-4AC4-B979-DF1EADF16759}" presName="sibTrans" presStyleCnt="0"/>
      <dgm:spPr/>
    </dgm:pt>
    <dgm:pt modelId="{FEE63BC8-EE3A-4563-B897-F958FD5C6357}" type="pres">
      <dgm:prSet presAssocID="{F3A45417-DD0A-4684-8416-2934841150D1}" presName="compositeNode" presStyleCnt="0">
        <dgm:presLayoutVars>
          <dgm:bulletEnabled val="1"/>
        </dgm:presLayoutVars>
      </dgm:prSet>
      <dgm:spPr/>
    </dgm:pt>
    <dgm:pt modelId="{4E1DD9B4-0517-49FA-AA80-9D431EFDA1D9}" type="pres">
      <dgm:prSet presAssocID="{F3A45417-DD0A-4684-8416-2934841150D1}" presName="bgRect" presStyleLbl="bgAccFollowNode1" presStyleIdx="3" presStyleCnt="4"/>
      <dgm:spPr/>
    </dgm:pt>
    <dgm:pt modelId="{0270BE71-06F5-476F-9B2D-5FC97F6CB8EA}" type="pres">
      <dgm:prSet presAssocID="{CBD63310-7AF4-43DE-8AA7-9D528FC70DC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C7C0076-2D35-4186-AA84-66699991C862}" type="pres">
      <dgm:prSet presAssocID="{F3A45417-DD0A-4684-8416-2934841150D1}" presName="bottomLine" presStyleLbl="alignNode1" presStyleIdx="7" presStyleCnt="8">
        <dgm:presLayoutVars/>
      </dgm:prSet>
      <dgm:spPr/>
    </dgm:pt>
    <dgm:pt modelId="{C101478D-7F65-4296-96C3-4434A790488C}" type="pres">
      <dgm:prSet presAssocID="{F3A45417-DD0A-4684-8416-2934841150D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55F5F02-7414-42D8-87CB-1908EC1BB77D}" type="presOf" srcId="{3C3CD0B3-C934-46DD-8C17-D0C1DB6E6047}" destId="{FB52C092-2B5C-4E78-BCD4-457F941EC21C}" srcOrd="0" destOrd="0" presId="urn:microsoft.com/office/officeart/2016/7/layout/BasicLinearProcessNumbered"/>
    <dgm:cxn modelId="{8C29EC0B-A482-4816-90E5-1D2EE8B1ACCB}" type="presOf" srcId="{F3A45417-DD0A-4684-8416-2934841150D1}" destId="{C101478D-7F65-4296-96C3-4434A790488C}" srcOrd="1" destOrd="0" presId="urn:microsoft.com/office/officeart/2016/7/layout/BasicLinearProcessNumbered"/>
    <dgm:cxn modelId="{73B0C11F-5293-49E6-B5D1-C1F6524C65E5}" type="presOf" srcId="{F79758CA-989B-4C10-B294-ADD4E1DB89C7}" destId="{C101478D-7F65-4296-96C3-4434A790488C}" srcOrd="0" destOrd="3" presId="urn:microsoft.com/office/officeart/2016/7/layout/BasicLinearProcessNumbered"/>
    <dgm:cxn modelId="{28E3B924-9578-446E-9EA7-19E0CE1F5439}" type="presOf" srcId="{236983F4-902E-4D4F-AF33-384BE12D30DA}" destId="{C101478D-7F65-4296-96C3-4434A790488C}" srcOrd="0" destOrd="2" presId="urn:microsoft.com/office/officeart/2016/7/layout/BasicLinearProcessNumbered"/>
    <dgm:cxn modelId="{E86A032D-D0C3-4097-A5BE-5B7ACAD74E48}" type="presOf" srcId="{F3A45417-DD0A-4684-8416-2934841150D1}" destId="{4E1DD9B4-0517-49FA-AA80-9D431EFDA1D9}" srcOrd="0" destOrd="0" presId="urn:microsoft.com/office/officeart/2016/7/layout/BasicLinearProcessNumbered"/>
    <dgm:cxn modelId="{21151632-EC62-4C1E-BD76-8DA41BBDD3A2}" srcId="{AFBD4BC1-D22B-4E5B-AD30-42323290E9DE}" destId="{9AB5A5B3-847E-4A62-8A23-2CABC18E7004}" srcOrd="1" destOrd="0" parTransId="{E6E75BC8-65D7-4549-B0A6-036D3257C2E4}" sibTransId="{3C3CD0B3-C934-46DD-8C17-D0C1DB6E6047}"/>
    <dgm:cxn modelId="{2DECEC34-CD61-4623-BD37-F2B844C38474}" srcId="{9AB5A5B3-847E-4A62-8A23-2CABC18E7004}" destId="{FD1A1436-3583-43F5-B441-B9E4BF8A7BE6}" srcOrd="1" destOrd="0" parTransId="{EA7CCBA6-1F0F-485F-A6EA-3CBA3A4986CC}" sibTransId="{C04F00DC-BD48-49EE-A53E-6BA75A40A65A}"/>
    <dgm:cxn modelId="{2E4DDE37-C990-4ABE-852B-6B611999030F}" type="presOf" srcId="{AFBD4BC1-D22B-4E5B-AD30-42323290E9DE}" destId="{271CF357-FEDA-4AC0-903D-F8A05B88CB89}" srcOrd="0" destOrd="0" presId="urn:microsoft.com/office/officeart/2016/7/layout/BasicLinearProcessNumbered"/>
    <dgm:cxn modelId="{3D6C2338-9118-444E-A1BE-1B067DEF52E4}" srcId="{F3A45417-DD0A-4684-8416-2934841150D1}" destId="{96F8A0F6-08B6-4B21-8DB5-8769602D72EA}" srcOrd="0" destOrd="0" parTransId="{D47CE307-4978-4898-9163-889E37726B25}" sibTransId="{9C60B060-7C44-42AD-BDB9-2A569DBED403}"/>
    <dgm:cxn modelId="{A59FF85D-4E9D-4AD6-8B81-52007C5F7C8F}" type="presOf" srcId="{CBD63310-7AF4-43DE-8AA7-9D528FC70DC5}" destId="{0270BE71-06F5-476F-9B2D-5FC97F6CB8EA}" srcOrd="0" destOrd="0" presId="urn:microsoft.com/office/officeart/2016/7/layout/BasicLinearProcessNumbered"/>
    <dgm:cxn modelId="{1B073F5F-03E5-4482-8F48-EA55AC2476E4}" type="presOf" srcId="{96F8A0F6-08B6-4B21-8DB5-8769602D72EA}" destId="{C101478D-7F65-4296-96C3-4434A790488C}" srcOrd="0" destOrd="1" presId="urn:microsoft.com/office/officeart/2016/7/layout/BasicLinearProcessNumbered"/>
    <dgm:cxn modelId="{491E5463-1A23-4778-A2A8-E26CF6347EE6}" srcId="{AFBD4BC1-D22B-4E5B-AD30-42323290E9DE}" destId="{2618D80E-DC60-486D-B3E8-412AD285E42D}" srcOrd="0" destOrd="0" parTransId="{626029DA-D084-448A-A107-7B51D4B8BB92}" sibTransId="{593178C9-F20D-4AF2-BB29-A8D80B57ADD8}"/>
    <dgm:cxn modelId="{3ABA0D49-1C74-47E9-AC41-024C18812444}" srcId="{F3A45417-DD0A-4684-8416-2934841150D1}" destId="{236983F4-902E-4D4F-AF33-384BE12D30DA}" srcOrd="1" destOrd="0" parTransId="{4480F79F-C89A-4C4C-811A-55C24C8687FC}" sibTransId="{A6C0D42C-7539-4FF1-811F-6F4005D7F95D}"/>
    <dgm:cxn modelId="{37C3644B-152F-4D63-8F11-89404B84E423}" srcId="{849AE7E3-7E00-4E54-A8FB-017CE242F60B}" destId="{778B29A9-73AE-45D8-9C3B-DB2FBF65D022}" srcOrd="2" destOrd="0" parTransId="{0B6061E0-E0D3-48A9-9C3F-66614084C3C1}" sibTransId="{48133168-B77C-4431-9E3B-767B259208D7}"/>
    <dgm:cxn modelId="{7265314D-8525-4BE4-BA59-35ECD8F38460}" srcId="{2618D80E-DC60-486D-B3E8-412AD285E42D}" destId="{0A69FC39-DFF7-4E8C-8E90-726763C4B5A1}" srcOrd="1" destOrd="0" parTransId="{FA92C7F3-7FD6-4867-A78C-12412281A884}" sibTransId="{2B105AD3-4678-423D-86F6-1B66112056A0}"/>
    <dgm:cxn modelId="{3F56996D-20CE-4A54-BE16-F36A99BAA356}" type="presOf" srcId="{9AB5A5B3-847E-4A62-8A23-2CABC18E7004}" destId="{151421B8-225B-42E7-AA7D-AF34FC93E695}" srcOrd="1" destOrd="0" presId="urn:microsoft.com/office/officeart/2016/7/layout/BasicLinearProcessNumbered"/>
    <dgm:cxn modelId="{05CA5E6E-C26A-4880-B3A9-61E998AFFC57}" type="presOf" srcId="{BCCDC639-33DE-400F-807B-E410893D5611}" destId="{151421B8-225B-42E7-AA7D-AF34FC93E695}" srcOrd="0" destOrd="1" presId="urn:microsoft.com/office/officeart/2016/7/layout/BasicLinearProcessNumbered"/>
    <dgm:cxn modelId="{C847B176-C08B-4F57-9FE7-E821D6685982}" type="presOf" srcId="{0A69FC39-DFF7-4E8C-8E90-726763C4B5A1}" destId="{8195897D-7CE0-4F46-A49B-0BA91F66360F}" srcOrd="0" destOrd="2" presId="urn:microsoft.com/office/officeart/2016/7/layout/BasicLinearProcessNumbered"/>
    <dgm:cxn modelId="{AC31AE8B-6B09-438F-9E54-9421D46A4670}" type="presOf" srcId="{60C1AF55-153A-4125-9373-5109C76AA386}" destId="{EE44A329-220A-43AF-962A-4A4494CC70AD}" srcOrd="0" destOrd="1" presId="urn:microsoft.com/office/officeart/2016/7/layout/BasicLinearProcessNumbered"/>
    <dgm:cxn modelId="{89DB459D-C6BE-42B8-8EFA-B4727E63345B}" srcId="{F3A45417-DD0A-4684-8416-2934841150D1}" destId="{F79758CA-989B-4C10-B294-ADD4E1DB89C7}" srcOrd="2" destOrd="0" parTransId="{3EEA3A98-3ABB-4110-A283-FAC5CAC75780}" sibTransId="{E73923F9-6B2F-4E88-A973-B93DE20E1F1E}"/>
    <dgm:cxn modelId="{623000A4-DECD-427D-8BD3-EF9930DA56FA}" srcId="{849AE7E3-7E00-4E54-A8FB-017CE242F60B}" destId="{60C1AF55-153A-4125-9373-5109C76AA386}" srcOrd="0" destOrd="0" parTransId="{CA7F01E8-BFB5-4C6A-9E9F-150A38D2C1F2}" sibTransId="{898394F0-B1CE-4B91-BE3F-F7EA1B05AAF3}"/>
    <dgm:cxn modelId="{EB5FE4A7-F04A-450F-88FC-520B3FDE8C1B}" type="presOf" srcId="{2618D80E-DC60-486D-B3E8-412AD285E42D}" destId="{2D10B7C0-C952-42B3-8A62-92DB867074C2}" srcOrd="0" destOrd="0" presId="urn:microsoft.com/office/officeart/2016/7/layout/BasicLinearProcessNumbered"/>
    <dgm:cxn modelId="{5EFA12B3-3114-468C-BEAC-E15B1AE3D831}" type="presOf" srcId="{2618D80E-DC60-486D-B3E8-412AD285E42D}" destId="{8195897D-7CE0-4F46-A49B-0BA91F66360F}" srcOrd="1" destOrd="0" presId="urn:microsoft.com/office/officeart/2016/7/layout/BasicLinearProcessNumbered"/>
    <dgm:cxn modelId="{B0F874BE-3F0D-465C-8E7D-42450B588BC0}" srcId="{2618D80E-DC60-486D-B3E8-412AD285E42D}" destId="{E7AC2FF0-1D0F-45E7-851A-EAE04DA91163}" srcOrd="0" destOrd="0" parTransId="{FA8B9DB7-7789-40E7-8E91-C5B7A8809E9B}" sibTransId="{44CFBF30-4DC2-4B1A-83A5-64D7440EC675}"/>
    <dgm:cxn modelId="{C8E88DC4-8E8E-4265-BC7B-17EC2295229A}" type="presOf" srcId="{EC89895A-6D41-4B98-A4C4-A6B259062E8B}" destId="{EE44A329-220A-43AF-962A-4A4494CC70AD}" srcOrd="0" destOrd="2" presId="urn:microsoft.com/office/officeart/2016/7/layout/BasicLinearProcessNumbered"/>
    <dgm:cxn modelId="{BD38B5C9-5D07-4DEB-9483-F510CC3099C8}" type="presOf" srcId="{9AB5A5B3-847E-4A62-8A23-2CABC18E7004}" destId="{FF403B42-44F2-4AF4-BF19-A878C04E1E7E}" srcOrd="0" destOrd="0" presId="urn:microsoft.com/office/officeart/2016/7/layout/BasicLinearProcessNumbered"/>
    <dgm:cxn modelId="{A46DD6CB-9A47-46F9-8EA0-1299A0BE57B6}" srcId="{849AE7E3-7E00-4E54-A8FB-017CE242F60B}" destId="{EC89895A-6D41-4B98-A4C4-A6B259062E8B}" srcOrd="1" destOrd="0" parTransId="{4E332BEE-47AC-450C-92FE-6C84B32566F2}" sibTransId="{963D13B6-310A-48D8-810F-5C93C2DD63F4}"/>
    <dgm:cxn modelId="{7B0A38D6-3AC2-4277-8A61-2370984059FD}" type="presOf" srcId="{593178C9-F20D-4AF2-BB29-A8D80B57ADD8}" destId="{3310CFCE-4D01-4859-84D6-7E2E6B9C9BA1}" srcOrd="0" destOrd="0" presId="urn:microsoft.com/office/officeart/2016/7/layout/BasicLinearProcessNumbered"/>
    <dgm:cxn modelId="{BC32E5DD-1CDB-420C-A5E2-FE6E6604C9B4}" srcId="{AFBD4BC1-D22B-4E5B-AD30-42323290E9DE}" destId="{F3A45417-DD0A-4684-8416-2934841150D1}" srcOrd="3" destOrd="0" parTransId="{B8F8F0D7-14C6-4820-B614-C35D9B33EECD}" sibTransId="{CBD63310-7AF4-43DE-8AA7-9D528FC70DC5}"/>
    <dgm:cxn modelId="{67FBCDE6-60C8-495B-9CA1-B18B45E303D8}" type="presOf" srcId="{778B29A9-73AE-45D8-9C3B-DB2FBF65D022}" destId="{EE44A329-220A-43AF-962A-4A4494CC70AD}" srcOrd="0" destOrd="3" presId="urn:microsoft.com/office/officeart/2016/7/layout/BasicLinearProcessNumbered"/>
    <dgm:cxn modelId="{4350CCEA-2223-4A8B-BC55-B42A9277C4C7}" type="presOf" srcId="{FD1A1436-3583-43F5-B441-B9E4BF8A7BE6}" destId="{151421B8-225B-42E7-AA7D-AF34FC93E695}" srcOrd="0" destOrd="2" presId="urn:microsoft.com/office/officeart/2016/7/layout/BasicLinearProcessNumbered"/>
    <dgm:cxn modelId="{79C145F2-70CA-45ED-B414-22CE77107AC9}" type="presOf" srcId="{E6E73072-B17B-4AC4-B979-DF1EADF16759}" destId="{835F9544-45C4-43AC-9D9E-E3FD2DB0B880}" srcOrd="0" destOrd="0" presId="urn:microsoft.com/office/officeart/2016/7/layout/BasicLinearProcessNumbered"/>
    <dgm:cxn modelId="{1D5FF3F6-A9EC-4627-B1C9-2862FDE50FAD}" srcId="{AFBD4BC1-D22B-4E5B-AD30-42323290E9DE}" destId="{849AE7E3-7E00-4E54-A8FB-017CE242F60B}" srcOrd="2" destOrd="0" parTransId="{2A8D6E10-D06C-4B29-A13B-6DFBBA97F8E6}" sibTransId="{E6E73072-B17B-4AC4-B979-DF1EADF16759}"/>
    <dgm:cxn modelId="{738292FA-8070-4AB9-9B98-C529774BDE72}" type="presOf" srcId="{849AE7E3-7E00-4E54-A8FB-017CE242F60B}" destId="{EE44A329-220A-43AF-962A-4A4494CC70AD}" srcOrd="1" destOrd="0" presId="urn:microsoft.com/office/officeart/2016/7/layout/BasicLinearProcessNumbered"/>
    <dgm:cxn modelId="{5A14DDFC-A5DF-4E7D-A624-5FD0E2ADB313}" type="presOf" srcId="{E7AC2FF0-1D0F-45E7-851A-EAE04DA91163}" destId="{8195897D-7CE0-4F46-A49B-0BA91F66360F}" srcOrd="0" destOrd="1" presId="urn:microsoft.com/office/officeart/2016/7/layout/BasicLinearProcessNumbered"/>
    <dgm:cxn modelId="{9D6173FE-692A-4A8E-A86A-70A5DB1D5CA9}" srcId="{9AB5A5B3-847E-4A62-8A23-2CABC18E7004}" destId="{BCCDC639-33DE-400F-807B-E410893D5611}" srcOrd="0" destOrd="0" parTransId="{06EFE345-78CC-4F66-BF38-EB166A39435A}" sibTransId="{CE1AD4AC-4F84-4CDC-9F2A-098C21671D71}"/>
    <dgm:cxn modelId="{95E0A8FE-4642-4FAA-9523-470935FD757C}" type="presOf" srcId="{849AE7E3-7E00-4E54-A8FB-017CE242F60B}" destId="{C6B3D365-C1F8-4654-9C1E-8B8A7418A5E6}" srcOrd="0" destOrd="0" presId="urn:microsoft.com/office/officeart/2016/7/layout/BasicLinearProcessNumbered"/>
    <dgm:cxn modelId="{47E69265-0981-45C6-A292-4992989358BE}" type="presParOf" srcId="{271CF357-FEDA-4AC0-903D-F8A05B88CB89}" destId="{63F269FA-0811-48A1-8519-91BD0A4DAF3C}" srcOrd="0" destOrd="0" presId="urn:microsoft.com/office/officeart/2016/7/layout/BasicLinearProcessNumbered"/>
    <dgm:cxn modelId="{ACFF91C8-B9A1-4056-9EFB-F8547D78E47D}" type="presParOf" srcId="{63F269FA-0811-48A1-8519-91BD0A4DAF3C}" destId="{2D10B7C0-C952-42B3-8A62-92DB867074C2}" srcOrd="0" destOrd="0" presId="urn:microsoft.com/office/officeart/2016/7/layout/BasicLinearProcessNumbered"/>
    <dgm:cxn modelId="{C72A70F6-C6A6-4BD9-857A-1CB01B6EC5E2}" type="presParOf" srcId="{63F269FA-0811-48A1-8519-91BD0A4DAF3C}" destId="{3310CFCE-4D01-4859-84D6-7E2E6B9C9BA1}" srcOrd="1" destOrd="0" presId="urn:microsoft.com/office/officeart/2016/7/layout/BasicLinearProcessNumbered"/>
    <dgm:cxn modelId="{31F3DE19-F383-42B2-939D-E76386A07EDA}" type="presParOf" srcId="{63F269FA-0811-48A1-8519-91BD0A4DAF3C}" destId="{0ABCB626-49A2-4031-977F-E2AF4C4BC8BE}" srcOrd="2" destOrd="0" presId="urn:microsoft.com/office/officeart/2016/7/layout/BasicLinearProcessNumbered"/>
    <dgm:cxn modelId="{21072DBD-8689-42CC-9BBD-9D925910B44A}" type="presParOf" srcId="{63F269FA-0811-48A1-8519-91BD0A4DAF3C}" destId="{8195897D-7CE0-4F46-A49B-0BA91F66360F}" srcOrd="3" destOrd="0" presId="urn:microsoft.com/office/officeart/2016/7/layout/BasicLinearProcessNumbered"/>
    <dgm:cxn modelId="{1E9A6846-CE6B-4DCE-BB19-8B081D87D88B}" type="presParOf" srcId="{271CF357-FEDA-4AC0-903D-F8A05B88CB89}" destId="{CF654629-7A71-4233-A721-9BB62911F10B}" srcOrd="1" destOrd="0" presId="urn:microsoft.com/office/officeart/2016/7/layout/BasicLinearProcessNumbered"/>
    <dgm:cxn modelId="{2343DC41-68A1-4E17-8B43-FD86298D1806}" type="presParOf" srcId="{271CF357-FEDA-4AC0-903D-F8A05B88CB89}" destId="{DD4268E7-67B1-478E-875C-6C7AFA3D0B47}" srcOrd="2" destOrd="0" presId="urn:microsoft.com/office/officeart/2016/7/layout/BasicLinearProcessNumbered"/>
    <dgm:cxn modelId="{33D77265-5EDA-41FF-A357-0BF4AA198E60}" type="presParOf" srcId="{DD4268E7-67B1-478E-875C-6C7AFA3D0B47}" destId="{FF403B42-44F2-4AF4-BF19-A878C04E1E7E}" srcOrd="0" destOrd="0" presId="urn:microsoft.com/office/officeart/2016/7/layout/BasicLinearProcessNumbered"/>
    <dgm:cxn modelId="{53396C73-B1EE-4F6D-9AC8-A6D8B6C9E0AE}" type="presParOf" srcId="{DD4268E7-67B1-478E-875C-6C7AFA3D0B47}" destId="{FB52C092-2B5C-4E78-BCD4-457F941EC21C}" srcOrd="1" destOrd="0" presId="urn:microsoft.com/office/officeart/2016/7/layout/BasicLinearProcessNumbered"/>
    <dgm:cxn modelId="{4280C6D0-4913-4986-A0EA-8E07E4B42E7F}" type="presParOf" srcId="{DD4268E7-67B1-478E-875C-6C7AFA3D0B47}" destId="{E2F5390A-DD37-4485-AB8C-634A6A75244F}" srcOrd="2" destOrd="0" presId="urn:microsoft.com/office/officeart/2016/7/layout/BasicLinearProcessNumbered"/>
    <dgm:cxn modelId="{9FBC008B-5527-43F3-A3E4-ED7B67FB526A}" type="presParOf" srcId="{DD4268E7-67B1-478E-875C-6C7AFA3D0B47}" destId="{151421B8-225B-42E7-AA7D-AF34FC93E695}" srcOrd="3" destOrd="0" presId="urn:microsoft.com/office/officeart/2016/7/layout/BasicLinearProcessNumbered"/>
    <dgm:cxn modelId="{6A66C29B-B689-4D68-96FE-2CC6BC42B363}" type="presParOf" srcId="{271CF357-FEDA-4AC0-903D-F8A05B88CB89}" destId="{F68962AA-325F-4B26-872A-E76321AA2E1F}" srcOrd="3" destOrd="0" presId="urn:microsoft.com/office/officeart/2016/7/layout/BasicLinearProcessNumbered"/>
    <dgm:cxn modelId="{27E46D18-BD56-4A3A-97AC-6F05B19282B6}" type="presParOf" srcId="{271CF357-FEDA-4AC0-903D-F8A05B88CB89}" destId="{0330349F-A0D7-44EB-A8BA-15600B006660}" srcOrd="4" destOrd="0" presId="urn:microsoft.com/office/officeart/2016/7/layout/BasicLinearProcessNumbered"/>
    <dgm:cxn modelId="{31EA00AF-6680-40F2-AC83-770C9AF7A7DB}" type="presParOf" srcId="{0330349F-A0D7-44EB-A8BA-15600B006660}" destId="{C6B3D365-C1F8-4654-9C1E-8B8A7418A5E6}" srcOrd="0" destOrd="0" presId="urn:microsoft.com/office/officeart/2016/7/layout/BasicLinearProcessNumbered"/>
    <dgm:cxn modelId="{C362BE02-A203-4DD9-8567-7E40FE01218A}" type="presParOf" srcId="{0330349F-A0D7-44EB-A8BA-15600B006660}" destId="{835F9544-45C4-43AC-9D9E-E3FD2DB0B880}" srcOrd="1" destOrd="0" presId="urn:microsoft.com/office/officeart/2016/7/layout/BasicLinearProcessNumbered"/>
    <dgm:cxn modelId="{AAA6A661-3108-4AFC-AD29-1972BC9475F8}" type="presParOf" srcId="{0330349F-A0D7-44EB-A8BA-15600B006660}" destId="{F3FA14AC-BC2A-487C-A190-4C09AF384195}" srcOrd="2" destOrd="0" presId="urn:microsoft.com/office/officeart/2016/7/layout/BasicLinearProcessNumbered"/>
    <dgm:cxn modelId="{C4B021D4-1551-43EB-8B76-D29C40F0A34C}" type="presParOf" srcId="{0330349F-A0D7-44EB-A8BA-15600B006660}" destId="{EE44A329-220A-43AF-962A-4A4494CC70AD}" srcOrd="3" destOrd="0" presId="urn:microsoft.com/office/officeart/2016/7/layout/BasicLinearProcessNumbered"/>
    <dgm:cxn modelId="{8A3F3D67-D5F8-47BE-A648-5293811F1024}" type="presParOf" srcId="{271CF357-FEDA-4AC0-903D-F8A05B88CB89}" destId="{9F9B46D4-4852-4B3E-ADF3-D5424DDB4E21}" srcOrd="5" destOrd="0" presId="urn:microsoft.com/office/officeart/2016/7/layout/BasicLinearProcessNumbered"/>
    <dgm:cxn modelId="{AF722306-03EB-469F-8C94-3BDEA7DFE5F2}" type="presParOf" srcId="{271CF357-FEDA-4AC0-903D-F8A05B88CB89}" destId="{FEE63BC8-EE3A-4563-B897-F958FD5C6357}" srcOrd="6" destOrd="0" presId="urn:microsoft.com/office/officeart/2016/7/layout/BasicLinearProcessNumbered"/>
    <dgm:cxn modelId="{5F006FDA-EF02-4FB6-A4E1-320D0029AE31}" type="presParOf" srcId="{FEE63BC8-EE3A-4563-B897-F958FD5C6357}" destId="{4E1DD9B4-0517-49FA-AA80-9D431EFDA1D9}" srcOrd="0" destOrd="0" presId="urn:microsoft.com/office/officeart/2016/7/layout/BasicLinearProcessNumbered"/>
    <dgm:cxn modelId="{1E2C166C-51B3-4E5B-914D-0118314CBB26}" type="presParOf" srcId="{FEE63BC8-EE3A-4563-B897-F958FD5C6357}" destId="{0270BE71-06F5-476F-9B2D-5FC97F6CB8EA}" srcOrd="1" destOrd="0" presId="urn:microsoft.com/office/officeart/2016/7/layout/BasicLinearProcessNumbered"/>
    <dgm:cxn modelId="{5125FC02-C831-481A-A4DA-3F54654A7694}" type="presParOf" srcId="{FEE63BC8-EE3A-4563-B897-F958FD5C6357}" destId="{7C7C0076-2D35-4186-AA84-66699991C862}" srcOrd="2" destOrd="0" presId="urn:microsoft.com/office/officeart/2016/7/layout/BasicLinearProcessNumbered"/>
    <dgm:cxn modelId="{9A715D08-2B32-49C1-BBE3-4C9B1641BADC}" type="presParOf" srcId="{FEE63BC8-EE3A-4563-B897-F958FD5C6357}" destId="{C101478D-7F65-4296-96C3-4434A790488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B7C0-C952-42B3-8A62-92DB867074C2}">
      <dsp:nvSpPr>
        <dsp:cNvPr id="0" name=""/>
        <dsp:cNvSpPr/>
      </dsp:nvSpPr>
      <dsp:spPr>
        <a:xfrm>
          <a:off x="2957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Review clinical phenotype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Go over project file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Discuss with team and domain expert</a:t>
          </a:r>
        </a:p>
      </dsp:txBody>
      <dsp:txXfrm>
        <a:off x="2957" y="1622101"/>
        <a:ext cx="2346482" cy="1971045"/>
      </dsp:txXfrm>
    </dsp:sp>
    <dsp:sp modelId="{3310CFCE-4D01-4859-84D6-7E2E6B9C9BA1}">
      <dsp:nvSpPr>
        <dsp:cNvPr id="0" name=""/>
        <dsp:cNvSpPr/>
      </dsp:nvSpPr>
      <dsp:spPr>
        <a:xfrm>
          <a:off x="683437" y="702280"/>
          <a:ext cx="985522" cy="9855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7763" y="846606"/>
        <a:ext cx="696870" cy="696870"/>
      </dsp:txXfrm>
    </dsp:sp>
    <dsp:sp modelId="{0ABCB626-49A2-4031-977F-E2AF4C4BC8BE}">
      <dsp:nvSpPr>
        <dsp:cNvPr id="0" name=""/>
        <dsp:cNvSpPr/>
      </dsp:nvSpPr>
      <dsp:spPr>
        <a:xfrm>
          <a:off x="2957" y="3658776"/>
          <a:ext cx="2346482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3B42-44F2-4AF4-BF19-A878C04E1E7E}">
      <dsp:nvSpPr>
        <dsp:cNvPr id="0" name=""/>
        <dsp:cNvSpPr/>
      </dsp:nvSpPr>
      <dsp:spPr>
        <a:xfrm>
          <a:off x="2584088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Rough sketch of query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On a small dataset we design a query targeting clinical phenotype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Identify key domains, features and timelines</a:t>
          </a:r>
        </a:p>
      </dsp:txBody>
      <dsp:txXfrm>
        <a:off x="2584088" y="1622101"/>
        <a:ext cx="2346482" cy="1971045"/>
      </dsp:txXfrm>
    </dsp:sp>
    <dsp:sp modelId="{FB52C092-2B5C-4E78-BCD4-457F941EC21C}">
      <dsp:nvSpPr>
        <dsp:cNvPr id="0" name=""/>
        <dsp:cNvSpPr/>
      </dsp:nvSpPr>
      <dsp:spPr>
        <a:xfrm>
          <a:off x="3264568" y="702280"/>
          <a:ext cx="985522" cy="985522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08894" y="846606"/>
        <a:ext cx="696870" cy="696870"/>
      </dsp:txXfrm>
    </dsp:sp>
    <dsp:sp modelId="{E2F5390A-DD37-4485-AB8C-634A6A75244F}">
      <dsp:nvSpPr>
        <dsp:cNvPr id="0" name=""/>
        <dsp:cNvSpPr/>
      </dsp:nvSpPr>
      <dsp:spPr>
        <a:xfrm>
          <a:off x="2584088" y="3658776"/>
          <a:ext cx="2346482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3D365-C1F8-4654-9C1E-8B8A7418A5E6}">
      <dsp:nvSpPr>
        <dsp:cNvPr id="0" name=""/>
        <dsp:cNvSpPr/>
      </dsp:nvSpPr>
      <dsp:spPr>
        <a:xfrm>
          <a:off x="5165218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Clarify questions from preliminary results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Run sketch query on full data and assess accuracy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Discuss prelim results internally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Ask questions to domain expert</a:t>
          </a:r>
        </a:p>
      </dsp:txBody>
      <dsp:txXfrm>
        <a:off x="5165218" y="1622101"/>
        <a:ext cx="2346482" cy="1971045"/>
      </dsp:txXfrm>
    </dsp:sp>
    <dsp:sp modelId="{835F9544-45C4-43AC-9D9E-E3FD2DB0B880}">
      <dsp:nvSpPr>
        <dsp:cNvPr id="0" name=""/>
        <dsp:cNvSpPr/>
      </dsp:nvSpPr>
      <dsp:spPr>
        <a:xfrm>
          <a:off x="5845698" y="702280"/>
          <a:ext cx="985522" cy="985522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90024" y="846606"/>
        <a:ext cx="696870" cy="696870"/>
      </dsp:txXfrm>
    </dsp:sp>
    <dsp:sp modelId="{F3FA14AC-BC2A-487C-A190-4C09AF384195}">
      <dsp:nvSpPr>
        <dsp:cNvPr id="0" name=""/>
        <dsp:cNvSpPr/>
      </dsp:nvSpPr>
      <dsp:spPr>
        <a:xfrm>
          <a:off x="5165218" y="3658776"/>
          <a:ext cx="2346482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DD9B4-0517-49FA-AA80-9D431EFDA1D9}">
      <dsp:nvSpPr>
        <dsp:cNvPr id="0" name=""/>
        <dsp:cNvSpPr/>
      </dsp:nvSpPr>
      <dsp:spPr>
        <a:xfrm>
          <a:off x="7746349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Finalize query and make reproducible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Upon agreement, query is parameterized so it can be deployed in 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Private </a:t>
          </a:r>
          <a:r>
            <a:rPr lang="en-US" sz="1100" kern="1200" dirty="0" err="1"/>
            <a:t>github</a:t>
          </a:r>
          <a:r>
            <a:rPr lang="en-US" sz="1100" kern="1200" dirty="0"/>
            <a:t> repo created saving project work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Run query start to finish, reproducing result</a:t>
          </a:r>
        </a:p>
      </dsp:txBody>
      <dsp:txXfrm>
        <a:off x="7746349" y="1622101"/>
        <a:ext cx="2346482" cy="1971045"/>
      </dsp:txXfrm>
    </dsp:sp>
    <dsp:sp modelId="{0270BE71-06F5-476F-9B2D-5FC97F6CB8EA}">
      <dsp:nvSpPr>
        <dsp:cNvPr id="0" name=""/>
        <dsp:cNvSpPr/>
      </dsp:nvSpPr>
      <dsp:spPr>
        <a:xfrm>
          <a:off x="8426828" y="702280"/>
          <a:ext cx="985522" cy="985522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  <a:endParaRPr lang="en-US" sz="4800" kern="1200" dirty="0"/>
        </a:p>
      </dsp:txBody>
      <dsp:txXfrm>
        <a:off x="8571154" y="846606"/>
        <a:ext cx="696870" cy="696870"/>
      </dsp:txXfrm>
    </dsp:sp>
    <dsp:sp modelId="{7C7C0076-2D35-4186-AA84-66699991C862}">
      <dsp:nvSpPr>
        <dsp:cNvPr id="0" name=""/>
        <dsp:cNvSpPr/>
      </dsp:nvSpPr>
      <dsp:spPr>
        <a:xfrm>
          <a:off x="7746349" y="3658776"/>
          <a:ext cx="2346482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81E8-866F-46E3-B23F-6F9B986A0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BA716-0B27-4BAA-ABB1-BC2EF360E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4815-F3C4-4C62-B79A-6C6715E4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AC97-E534-4C5D-A6A2-E5F8F515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FBB6-AB18-4128-BD71-ADE05C83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4E11-57FD-4818-9AD5-4BF0635C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CA13C-8A58-4F42-AAE9-15EF17AEE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F9379-D6C9-4774-94EE-7D1209B8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0C95-7D63-4C46-BA6B-98C7B4DF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1115-7679-4D8E-8A1E-CDAC5C51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CDD8B-F037-425C-B0BD-28CE5A590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A001B-2CF7-41E0-ACA9-C6547A03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2F03-5F35-449F-95F5-42A3729F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3EB0-8FA0-4633-B7F7-6F6EB902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7155-BFA1-4BF0-BDB0-8E02A5EB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0B5B-4B57-463E-945D-003186E5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52A5-B4D4-4B64-B07C-E808571C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0DA-5100-4947-82F7-85D0C900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93C3-30E1-4170-88CA-91B88A41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C13A-6434-4B05-A2A8-70C8B8F0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BEE3-AC3D-4332-B48E-0B38E29A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BCD4-5BB2-4253-9AFB-5F5B0D15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5245-EB36-4248-9E65-F6F628A8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E294-B370-43EF-807C-6C98727B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F2B60-BF32-416A-853E-00FD04AB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28AA-25D9-4F84-8A69-11CB6B7B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5C05-E954-462A-B6C5-A8B45629B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B37BC-F05D-4D8F-8EFC-C155EDF4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F0AA-849D-4E83-A67A-3632F553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FD07F-ACC2-4E65-9C61-B075355A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BBAD9-9E05-41CB-B095-5DFE3370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13EE-E738-4013-8898-9938C722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DA63-ADDE-45E2-B5DD-D2DA36CB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CE3AB-5D49-4C35-BF51-A749BCF7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1DB62-B3F5-4DE6-BEFC-78A19911F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A73CD-2157-49EC-9C42-C9900EE7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A6F8C-3EA5-4D2B-A6B3-FF9EC6F8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AAA40-5A46-4E20-99D0-46B5C76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3EF37-F299-48AE-98E2-819F7311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3D0D-D306-4207-AA29-79CBB0E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70B32-5ECF-4950-B4B9-0218220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1E916-912D-4F28-819D-223A1FA0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D1C0C-1324-4A15-94A1-D95322C0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5FCB6-8D16-4287-9E48-08937F4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E7805-CE83-48EA-8537-D8F211D1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8BD09-7E54-44DB-8509-FDE9269D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786C-D408-47CC-BC04-6BADDA1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1E15-94A5-480E-89CF-C0D68990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BCB2-C4F6-4D1B-A624-44C4795E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16557-1E5E-446C-90E1-EE03971C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1610C-E88B-4C1A-AA08-79A10174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A539F-8989-49CE-9BE1-52D0F9ED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AEBD-4008-4269-9AF4-467AEC0A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887A-E9EA-45ED-A250-4E9B7EBD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EB26-47B4-4F30-A54B-1375164A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2921-B8F8-4182-9480-B250F7BA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3B05-57F7-4704-8C67-03277B17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56F1-ECDF-4984-8E1D-464BCDCF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01F2F-FAAF-4E10-8D1E-94C6A458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9E20-51F9-458B-93D8-F7655661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5125-D812-4A9D-B8E2-A622BB4DB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A10F-5691-42B6-87AD-76190D04884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6217-72D3-4146-928B-DC33056A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7EC4-103C-4832-BE93-892D9461C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6CA5-FA11-4F7D-8EB5-D5E34E69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98F0-64F7-4C76-BB60-E8CF6F111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VSU Data Science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734B9-52E7-417C-90BF-7961CC53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Day 2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How to Plan Studies Using Claims Data</a:t>
            </a:r>
          </a:p>
        </p:txBody>
      </p:sp>
    </p:spTree>
    <p:extLst>
      <p:ext uri="{BB962C8B-B14F-4D97-AF65-F5344CB8AC3E}">
        <p14:creationId xmlns:p14="http://schemas.microsoft.com/office/powerpoint/2010/main" val="312658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464-3BD8-44B8-A6EE-8007B9F7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Baskerville Old Face" panose="02020602080505020303" pitchFamily="18" charset="0"/>
              </a:rPr>
              <a:t>Situation #1 Summaries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B86DC-4A67-4BB4-9E1D-B452E2D0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following:</a:t>
            </a:r>
          </a:p>
          <a:p>
            <a:pPr lvl="1"/>
            <a:r>
              <a:rPr lang="en-US" dirty="0"/>
              <a:t>How many patients are eligible for cohort?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# of cohort patients also had Chest Radiograph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% of cohort patients also had Chest Radiograph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358-7FA2-4E84-B595-D04CF95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#2 Neonatal Abstinence Syndrome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56BF-0166-4D9E-B0C7-059C44FF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Neonatal abstinence syndrome (NAS) can occur with children born to drug-addicted mothers and can lead to developmental delays</a:t>
            </a:r>
          </a:p>
          <a:p>
            <a:r>
              <a:rPr lang="en-US" dirty="0"/>
              <a:t>We want to determine the percentage of children born with NAS who attend specialty care visits (social work, psychology, child protection, speech/language, occupational therapy)</a:t>
            </a:r>
          </a:p>
          <a:p>
            <a:endParaRPr lang="en-US" dirty="0"/>
          </a:p>
          <a:p>
            <a:pPr lvl="1"/>
            <a:r>
              <a:rPr lang="en-US" dirty="0"/>
              <a:t>What is appropriate cohort? </a:t>
            </a:r>
          </a:p>
          <a:p>
            <a:pPr lvl="2"/>
            <a:r>
              <a:rPr lang="en-US" dirty="0"/>
              <a:t>How do we “find” children belonging to cohort? </a:t>
            </a:r>
          </a:p>
          <a:p>
            <a:pPr lvl="1"/>
            <a:r>
              <a:rPr lang="en-US" dirty="0"/>
              <a:t>How do we determine if specialty care has occurred? </a:t>
            </a:r>
          </a:p>
          <a:p>
            <a:pPr lvl="2"/>
            <a:r>
              <a:rPr lang="en-US" dirty="0"/>
              <a:t>Which Events? When?</a:t>
            </a:r>
          </a:p>
        </p:txBody>
      </p:sp>
    </p:spTree>
    <p:extLst>
      <p:ext uri="{BB962C8B-B14F-4D97-AF65-F5344CB8AC3E}">
        <p14:creationId xmlns:p14="http://schemas.microsoft.com/office/powerpoint/2010/main" val="372145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358-7FA2-4E84-B595-D04CF95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#2 Neonatal Abstinence Syndrome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760763-F507-4C98-B091-DAE1ED34AD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395212"/>
          <a:ext cx="10515600" cy="151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06">
                  <a:extLst>
                    <a:ext uri="{9D8B030D-6E8A-4147-A177-3AD203B41FA5}">
                      <a16:colId xmlns:a16="http://schemas.microsoft.com/office/drawing/2014/main" val="2107582422"/>
                    </a:ext>
                  </a:extLst>
                </a:gridCol>
                <a:gridCol w="1074998">
                  <a:extLst>
                    <a:ext uri="{9D8B030D-6E8A-4147-A177-3AD203B41FA5}">
                      <a16:colId xmlns:a16="http://schemas.microsoft.com/office/drawing/2014/main" val="1296553965"/>
                    </a:ext>
                  </a:extLst>
                </a:gridCol>
                <a:gridCol w="423689">
                  <a:extLst>
                    <a:ext uri="{9D8B030D-6E8A-4147-A177-3AD203B41FA5}">
                      <a16:colId xmlns:a16="http://schemas.microsoft.com/office/drawing/2014/main" val="861765984"/>
                    </a:ext>
                  </a:extLst>
                </a:gridCol>
                <a:gridCol w="7752607">
                  <a:extLst>
                    <a:ext uri="{9D8B030D-6E8A-4147-A177-3AD203B41FA5}">
                      <a16:colId xmlns:a16="http://schemas.microsoft.com/office/drawing/2014/main" val="1423990126"/>
                    </a:ext>
                  </a:extLst>
                </a:gridCol>
              </a:tblGrid>
              <a:tr h="11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Measures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ICD9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ICD10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985111420"/>
                  </a:ext>
                </a:extLst>
              </a:tr>
              <a:tr h="1303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Neonatal Opioid Exposure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760.72 or 760.73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P04.49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maternal use of other drugs of addiction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649730198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P96.1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Neonatal withdrawal symptoms from maternal use of drugs of addiction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1887878468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292.0 or 304.00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F11.23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Opioid dependence with withdrawal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1002303989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maternal use of drugs of addiction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295844743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760.79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P04.8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other maternal noxious substances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68817752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other maternal noxious substances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348547638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304.00, 304.01 or 304.02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F11.20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Opioid dependence, uncomplicated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1309440544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304.10, 304.11 or 304.12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F13.20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Sedative, hypnotic or anxiolytic dependence, uncomplicated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3873828803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maternal use of opiates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1276099895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maternal use of sedative-hypnotics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2262295802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760.74 or 760.78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other maternal medication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342326554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P96.2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Withdrawal symptoms from therapeutic use of drugs in newborn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26106455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5527FA-4B0D-4879-AA45-58F2A8660F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081380"/>
          <a:ext cx="3289300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743">
                  <a:extLst>
                    <a:ext uri="{9D8B030D-6E8A-4147-A177-3AD203B41FA5}">
                      <a16:colId xmlns:a16="http://schemas.microsoft.com/office/drawing/2014/main" val="223902475"/>
                    </a:ext>
                  </a:extLst>
                </a:gridCol>
                <a:gridCol w="1511557">
                  <a:extLst>
                    <a:ext uri="{9D8B030D-6E8A-4147-A177-3AD203B41FA5}">
                      <a16:colId xmlns:a16="http://schemas.microsoft.com/office/drawing/2014/main" val="184656087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CPT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42512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Social Work or Psychology Visit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89025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90785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727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5473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90840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0215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2A5E7E-B9CF-4EBE-AD9F-2DFD8088CE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51960" y="3081380"/>
          <a:ext cx="3289300" cy="485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743">
                  <a:extLst>
                    <a:ext uri="{9D8B030D-6E8A-4147-A177-3AD203B41FA5}">
                      <a16:colId xmlns:a16="http://schemas.microsoft.com/office/drawing/2014/main" val="2919758485"/>
                    </a:ext>
                  </a:extLst>
                </a:gridCol>
                <a:gridCol w="1511557">
                  <a:extLst>
                    <a:ext uri="{9D8B030D-6E8A-4147-A177-3AD203B41FA5}">
                      <a16:colId xmlns:a16="http://schemas.microsoft.com/office/drawing/2014/main" val="45475360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CPT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6079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Child Protection Visit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99201-99205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68870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99211-99215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540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C012FC-5C6B-4716-94B1-A92289BBAC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091384"/>
          <a:ext cx="10515600" cy="1033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06">
                  <a:extLst>
                    <a:ext uri="{9D8B030D-6E8A-4147-A177-3AD203B41FA5}">
                      <a16:colId xmlns:a16="http://schemas.microsoft.com/office/drawing/2014/main" val="2792612509"/>
                    </a:ext>
                  </a:extLst>
                </a:gridCol>
                <a:gridCol w="1074998">
                  <a:extLst>
                    <a:ext uri="{9D8B030D-6E8A-4147-A177-3AD203B41FA5}">
                      <a16:colId xmlns:a16="http://schemas.microsoft.com/office/drawing/2014/main" val="692459925"/>
                    </a:ext>
                  </a:extLst>
                </a:gridCol>
                <a:gridCol w="423689">
                  <a:extLst>
                    <a:ext uri="{9D8B030D-6E8A-4147-A177-3AD203B41FA5}">
                      <a16:colId xmlns:a16="http://schemas.microsoft.com/office/drawing/2014/main" val="3798218300"/>
                    </a:ext>
                  </a:extLst>
                </a:gridCol>
                <a:gridCol w="7752607">
                  <a:extLst>
                    <a:ext uri="{9D8B030D-6E8A-4147-A177-3AD203B41FA5}">
                      <a16:colId xmlns:a16="http://schemas.microsoft.com/office/drawing/2014/main" val="519271160"/>
                    </a:ext>
                  </a:extLst>
                </a:gridCol>
              </a:tblGrid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77543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Speech/Language Visits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EVALUATION OF SPEECH, LANGUAGE, VOICE, COMMUNICATION, AND/OR AUDITORY PROCESSING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442906012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GROUP, 2 OR MORE INDIVIDUALS: TREATMENT OF EVALUATION OF SPEECH, LANGUAGE, VOICE COMMUNICATION AND/OR AUDITORY PROCESSING DISORDER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199791986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EVALUATION OF SPEECH FLUENCY (E.G., STUTTERING)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737474594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EVALUATION OF SPEECH SOUND PRODUCTION WITH EVALUATION OF LANGUAGE COMPREHENSION AND EXPRESSIONS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735164723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BEHAVIORAL AND QUALITATIVE ANALYSIS OF VOICE AND RESONANCE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15003262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EVALUATION OF SPEECH SOUND PRODUCTION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86607148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TREATMENT OF EVALUATION OF SPEECH, LANGUAGE, VOICE COMMUNICATION AND/OR AUDITORY PROCESSING DISORDER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1386793449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ORAL FUNCTION THERAPY (FEEDING CODE)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41157202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16EC0D-DBE0-4697-8CBC-C43C9653B7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5240790"/>
          <a:ext cx="10515600" cy="57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06">
                  <a:extLst>
                    <a:ext uri="{9D8B030D-6E8A-4147-A177-3AD203B41FA5}">
                      <a16:colId xmlns:a16="http://schemas.microsoft.com/office/drawing/2014/main" val="2549105197"/>
                    </a:ext>
                  </a:extLst>
                </a:gridCol>
                <a:gridCol w="1074998">
                  <a:extLst>
                    <a:ext uri="{9D8B030D-6E8A-4147-A177-3AD203B41FA5}">
                      <a16:colId xmlns:a16="http://schemas.microsoft.com/office/drawing/2014/main" val="245125654"/>
                    </a:ext>
                  </a:extLst>
                </a:gridCol>
                <a:gridCol w="423689">
                  <a:extLst>
                    <a:ext uri="{9D8B030D-6E8A-4147-A177-3AD203B41FA5}">
                      <a16:colId xmlns:a16="http://schemas.microsoft.com/office/drawing/2014/main" val="4104571154"/>
                    </a:ext>
                  </a:extLst>
                </a:gridCol>
                <a:gridCol w="7752607">
                  <a:extLst>
                    <a:ext uri="{9D8B030D-6E8A-4147-A177-3AD203B41FA5}">
                      <a16:colId xmlns:a16="http://schemas.microsoft.com/office/drawing/2014/main" val="2576448463"/>
                    </a:ext>
                  </a:extLst>
                </a:gridCol>
              </a:tblGrid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396037990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Occupational Therapy Visits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THERAPEUTIC EXERCISES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928772666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THERAPEUTIC INTERVENTIONS THAT FOCUS ON COGNITIVE FUNCTION AND COMPENSATORY STRATEGIES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00716070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THERAPEUTIC INTERVENTIONS THAT FOCUS ON COGNITIVE FUNCTION AND COMPENSATORY STRATEGIES ; EACH ADDITIONAL 15 MIN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052585764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UNLISTED THERAPEUTIC PROCEDURE (SPECIFY)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5643605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66984E-4470-45DC-BEA9-79C6AA0EC3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6023273"/>
          <a:ext cx="10515600" cy="57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06">
                  <a:extLst>
                    <a:ext uri="{9D8B030D-6E8A-4147-A177-3AD203B41FA5}">
                      <a16:colId xmlns:a16="http://schemas.microsoft.com/office/drawing/2014/main" val="2327493550"/>
                    </a:ext>
                  </a:extLst>
                </a:gridCol>
                <a:gridCol w="1074998">
                  <a:extLst>
                    <a:ext uri="{9D8B030D-6E8A-4147-A177-3AD203B41FA5}">
                      <a16:colId xmlns:a16="http://schemas.microsoft.com/office/drawing/2014/main" val="1766841132"/>
                    </a:ext>
                  </a:extLst>
                </a:gridCol>
                <a:gridCol w="423689">
                  <a:extLst>
                    <a:ext uri="{9D8B030D-6E8A-4147-A177-3AD203B41FA5}">
                      <a16:colId xmlns:a16="http://schemas.microsoft.com/office/drawing/2014/main" val="3193410503"/>
                    </a:ext>
                  </a:extLst>
                </a:gridCol>
                <a:gridCol w="7752607">
                  <a:extLst>
                    <a:ext uri="{9D8B030D-6E8A-4147-A177-3AD203B41FA5}">
                      <a16:colId xmlns:a16="http://schemas.microsoft.com/office/drawing/2014/main" val="2579381472"/>
                    </a:ext>
                  </a:extLst>
                </a:gridCol>
              </a:tblGrid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196088897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Physical Therapy Visits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PHYSICAL MEDICINE AND REHAB THERAPEUTIC PROCEDURES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1229534557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PT EVAL, LOW COMPLEXITY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703304825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PT EVAL, MODERATE COMPLEXITY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196234457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PT EVAL, HIGH COMPLEXITY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08444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7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64EA-AC8E-46FE-AE1F-7EFDA4C9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askerville Old Face" panose="02020602080505020303" pitchFamily="18" charset="0"/>
              </a:rPr>
              <a:t>Planning and Conducting Queries from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B66F-932E-413A-BA32-DB47E1EB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Define Cohort (Often Called “Denominator”)</a:t>
            </a:r>
          </a:p>
          <a:p>
            <a:pPr lvl="1"/>
            <a:r>
              <a:rPr lang="en-US" dirty="0"/>
              <a:t>What characteristics and/or </a:t>
            </a:r>
            <a:r>
              <a:rPr lang="en-US" u="sng" dirty="0"/>
              <a:t>index events</a:t>
            </a:r>
            <a:r>
              <a:rPr lang="en-US" dirty="0"/>
              <a:t> (diagnoses, procedures or drugs) define inclusion?</a:t>
            </a:r>
          </a:p>
          <a:p>
            <a:pPr lvl="1"/>
            <a:r>
              <a:rPr lang="en-US" dirty="0"/>
              <a:t>Are there any exclusion criteria?</a:t>
            </a:r>
          </a:p>
          <a:p>
            <a:pPr lvl="1"/>
            <a:r>
              <a:rPr lang="en-US" dirty="0"/>
              <a:t>What timeframe (dates, months, years)?</a:t>
            </a:r>
          </a:p>
          <a:p>
            <a:pPr lvl="1"/>
            <a:r>
              <a:rPr lang="en-US" dirty="0"/>
              <a:t>What is the minimum duration of continuous or total enrollment?</a:t>
            </a:r>
          </a:p>
          <a:p>
            <a:endParaRPr lang="en-US" dirty="0"/>
          </a:p>
          <a:p>
            <a:r>
              <a:rPr lang="en-US" dirty="0"/>
              <a:t>Phenotyping (Often Called “Numerator”)</a:t>
            </a:r>
          </a:p>
          <a:p>
            <a:pPr lvl="1"/>
            <a:r>
              <a:rPr lang="en-US" dirty="0"/>
              <a:t>What characteristics and/or events (diagnoses, procedures or drugs) count as event?</a:t>
            </a:r>
          </a:p>
          <a:p>
            <a:pPr lvl="1"/>
            <a:r>
              <a:rPr lang="en-US" dirty="0"/>
              <a:t>How long from </a:t>
            </a:r>
            <a:r>
              <a:rPr lang="en-US" u="sng" dirty="0"/>
              <a:t>index event</a:t>
            </a:r>
            <a:r>
              <a:rPr lang="en-US" dirty="0"/>
              <a:t> (if any)? 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464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64EA-AC8E-46FE-AE1F-7EFDA4C9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askerville Old Face" panose="02020602080505020303" pitchFamily="18" charset="0"/>
              </a:rPr>
              <a:t>Planning and Conducting Queries from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B66F-932E-413A-BA32-DB47E1EB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Helpful Hints:</a:t>
            </a:r>
          </a:p>
          <a:p>
            <a:pPr lvl="1"/>
            <a:r>
              <a:rPr lang="en-US" dirty="0"/>
              <a:t>It often makes sense to make several tables and combine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Create indicators to indicate inclusion/exclusion, event/no event; then sort or sub-set by those indicators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Patients may have multiple index events; typically take first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Be sure NOT to count patients more than once (or however much is appropriate)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942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70A7-4F29-4083-B6F4-2BF551CB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Rough Query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F5641-98DC-445E-B459-59E562BA31B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81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EDCF2-639E-4F7D-BD32-6A3BC9FC079C}"/>
              </a:ext>
            </a:extLst>
          </p:cNvPr>
          <p:cNvSpPr txBox="1"/>
          <p:nvPr/>
        </p:nvSpPr>
        <p:spPr>
          <a:xfrm>
            <a:off x="414528" y="3792282"/>
            <a:ext cx="30358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Member Table</a:t>
            </a:r>
          </a:p>
          <a:p>
            <a:r>
              <a:rPr lang="en-US" dirty="0"/>
              <a:t>Unique Patient ID #</a:t>
            </a:r>
          </a:p>
          <a:p>
            <a:r>
              <a:rPr lang="en-US" dirty="0"/>
              <a:t>Patient Demographic and ZIP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C6D02-A08D-40E9-A539-5A2AE986C9A8}"/>
              </a:ext>
            </a:extLst>
          </p:cNvPr>
          <p:cNvSpPr txBox="1"/>
          <p:nvPr/>
        </p:nvSpPr>
        <p:spPr>
          <a:xfrm>
            <a:off x="414528" y="2090171"/>
            <a:ext cx="303580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Enrollment Table</a:t>
            </a:r>
          </a:p>
          <a:p>
            <a:r>
              <a:rPr lang="en-US" dirty="0"/>
              <a:t>Type of Medical Coverage (Private, Medicare, Medicaid)</a:t>
            </a:r>
          </a:p>
          <a:p>
            <a:r>
              <a:rPr lang="en-US" dirty="0"/>
              <a:t>Start and Stop Dates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DC0E-FEEE-439C-8E86-A9A221D3CA9D}"/>
              </a:ext>
            </a:extLst>
          </p:cNvPr>
          <p:cNvSpPr txBox="1"/>
          <p:nvPr/>
        </p:nvSpPr>
        <p:spPr>
          <a:xfrm>
            <a:off x="4130040" y="3515283"/>
            <a:ext cx="34076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Visit Table</a:t>
            </a:r>
          </a:p>
          <a:p>
            <a:r>
              <a:rPr lang="en-US" dirty="0"/>
              <a:t>Unique Patient ID #</a:t>
            </a:r>
          </a:p>
          <a:p>
            <a:r>
              <a:rPr lang="en-US" dirty="0"/>
              <a:t>Unique Claim ID #</a:t>
            </a:r>
          </a:p>
          <a:p>
            <a:r>
              <a:rPr lang="en-US" dirty="0"/>
              <a:t>Date </a:t>
            </a:r>
          </a:p>
          <a:p>
            <a:r>
              <a:rPr lang="en-US" dirty="0"/>
              <a:t>Setting (Inpatient, Outpatient, 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5F0E3-0C7D-4B30-80A1-A7B4687849D1}"/>
              </a:ext>
            </a:extLst>
          </p:cNvPr>
          <p:cNvSpPr txBox="1"/>
          <p:nvPr/>
        </p:nvSpPr>
        <p:spPr>
          <a:xfrm>
            <a:off x="8217408" y="2043705"/>
            <a:ext cx="30358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Diagnosis Table</a:t>
            </a:r>
          </a:p>
          <a:p>
            <a:r>
              <a:rPr lang="en-US" dirty="0"/>
              <a:t>ICD Diagnosis Code (Up to 10)</a:t>
            </a:r>
          </a:p>
          <a:p>
            <a:r>
              <a:rPr lang="en-US" dirty="0"/>
              <a:t>Service/Billing NPI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2209-9941-4CC6-9E5D-AA54F255B0A7}"/>
              </a:ext>
            </a:extLst>
          </p:cNvPr>
          <p:cNvSpPr txBox="1"/>
          <p:nvPr/>
        </p:nvSpPr>
        <p:spPr>
          <a:xfrm>
            <a:off x="8217408" y="3243127"/>
            <a:ext cx="303580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Procedure Table</a:t>
            </a:r>
          </a:p>
          <a:p>
            <a:r>
              <a:rPr lang="en-US" dirty="0"/>
              <a:t>ICD Procedure Code (Up to 5)</a:t>
            </a:r>
          </a:p>
          <a:p>
            <a:r>
              <a:rPr lang="en-US" dirty="0"/>
              <a:t>Revenue Code</a:t>
            </a:r>
          </a:p>
          <a:p>
            <a:r>
              <a:rPr lang="en-US" dirty="0"/>
              <a:t>Service/Billing NPI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0570D-100A-4C27-95E5-F1E9B5F68692}"/>
              </a:ext>
            </a:extLst>
          </p:cNvPr>
          <p:cNvSpPr txBox="1"/>
          <p:nvPr/>
        </p:nvSpPr>
        <p:spPr>
          <a:xfrm>
            <a:off x="8217408" y="4675013"/>
            <a:ext cx="303580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Drug Table</a:t>
            </a:r>
          </a:p>
          <a:p>
            <a:r>
              <a:rPr lang="en-US" dirty="0"/>
              <a:t>NDC </a:t>
            </a:r>
          </a:p>
          <a:p>
            <a:r>
              <a:rPr lang="en-US" dirty="0"/>
              <a:t>Drug Name/Code</a:t>
            </a:r>
          </a:p>
          <a:p>
            <a:r>
              <a:rPr lang="en-US" dirty="0"/>
              <a:t>Therapeutic Class</a:t>
            </a:r>
          </a:p>
          <a:p>
            <a:r>
              <a:rPr lang="en-US" dirty="0"/>
              <a:t>Service/Billing NPI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A95C7B1-D571-4E10-9B14-F1C48137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10"/>
            <a:ext cx="10515600" cy="6876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VA-APCD Relational Data Model Part 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58F04-0CC7-4193-AF2A-C426112B19DC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1932432" y="3290500"/>
            <a:ext cx="0" cy="501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B47255-DE08-43A3-A595-5A21C1D0ADA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450336" y="4253947"/>
            <a:ext cx="67970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AE59E4-B52D-44F5-B5EE-41B6947B2E6F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537704" y="2505370"/>
            <a:ext cx="679704" cy="17485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FBC594-E65D-4F60-A446-8E1A634777F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7537704" y="3843292"/>
            <a:ext cx="679704" cy="41065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F69553-F786-46D1-8EFC-B5BF1784D3C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537704" y="4253947"/>
            <a:ext cx="679704" cy="103158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020AAF-512E-410E-B7CB-FB3B312700B1}"/>
              </a:ext>
            </a:extLst>
          </p:cNvPr>
          <p:cNvSpPr/>
          <p:nvPr/>
        </p:nvSpPr>
        <p:spPr>
          <a:xfrm rot="16200000">
            <a:off x="7468075" y="-1823609"/>
            <a:ext cx="447108" cy="71231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5E55D6-3CAE-47B0-B7A0-9D8510052C3B}"/>
              </a:ext>
            </a:extLst>
          </p:cNvPr>
          <p:cNvSpPr txBox="1"/>
          <p:nvPr/>
        </p:nvSpPr>
        <p:spPr>
          <a:xfrm>
            <a:off x="2788447" y="5709835"/>
            <a:ext cx="26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through Patient ID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55E5D6B-1EFA-47F7-AB1D-5759582E3AFC}"/>
              </a:ext>
            </a:extLst>
          </p:cNvPr>
          <p:cNvSpPr/>
          <p:nvPr/>
        </p:nvSpPr>
        <p:spPr>
          <a:xfrm rot="5400000">
            <a:off x="3904963" y="1922941"/>
            <a:ext cx="447108" cy="71231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74AC11-2808-493A-A505-BB382BB43D77}"/>
              </a:ext>
            </a:extLst>
          </p:cNvPr>
          <p:cNvSpPr txBox="1"/>
          <p:nvPr/>
        </p:nvSpPr>
        <p:spPr>
          <a:xfrm>
            <a:off x="6350036" y="986970"/>
            <a:ext cx="26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through Claim ID</a:t>
            </a:r>
          </a:p>
        </p:txBody>
      </p:sp>
    </p:spTree>
    <p:extLst>
      <p:ext uri="{BB962C8B-B14F-4D97-AF65-F5344CB8AC3E}">
        <p14:creationId xmlns:p14="http://schemas.microsoft.com/office/powerpoint/2010/main" val="28365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358-7FA2-4E84-B595-D04CF95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#1 Pediatric Bronchiolitis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56BF-0166-4D9E-B0C7-059C44FF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Treatment for bronchiolitis (ICD-10: J21) in young children (less than 2 years) is often ineffective and unnecessary</a:t>
            </a:r>
          </a:p>
          <a:p>
            <a:r>
              <a:rPr lang="en-US" dirty="0"/>
              <a:t>We want to determine the number and percentage of children with bronchiolitis that receive unnecessary treatment, such as chest radiographs (CPT: 71045-71048, etc., see next slide)</a:t>
            </a:r>
          </a:p>
          <a:p>
            <a:endParaRPr lang="en-US" dirty="0"/>
          </a:p>
          <a:p>
            <a:pPr lvl="1"/>
            <a:r>
              <a:rPr lang="en-US" dirty="0"/>
              <a:t>What is appropriate cohort? </a:t>
            </a:r>
          </a:p>
          <a:p>
            <a:pPr lvl="2"/>
            <a:r>
              <a:rPr lang="en-US" dirty="0"/>
              <a:t>How do we “find” children belonging to cohort? </a:t>
            </a:r>
          </a:p>
          <a:p>
            <a:pPr lvl="1"/>
            <a:r>
              <a:rPr lang="en-US" dirty="0"/>
              <a:t>How do we determine if unnecessary treatment has been administered? </a:t>
            </a:r>
          </a:p>
          <a:p>
            <a:pPr lvl="2"/>
            <a:r>
              <a:rPr lang="en-US" dirty="0"/>
              <a:t>Which Events? When?</a:t>
            </a:r>
          </a:p>
        </p:txBody>
      </p:sp>
    </p:spTree>
    <p:extLst>
      <p:ext uri="{BB962C8B-B14F-4D97-AF65-F5344CB8AC3E}">
        <p14:creationId xmlns:p14="http://schemas.microsoft.com/office/powerpoint/2010/main" val="11346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358-7FA2-4E84-B595-D04CF95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#1 Pediatric Bronchiolitis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808C4E-6CB6-49E5-9CF7-C574CD9C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78621"/>
              </p:ext>
            </p:extLst>
          </p:nvPr>
        </p:nvGraphicFramePr>
        <p:xfrm>
          <a:off x="2981198" y="1559052"/>
          <a:ext cx="7040626" cy="4536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075">
                  <a:extLst>
                    <a:ext uri="{9D8B030D-6E8A-4147-A177-3AD203B41FA5}">
                      <a16:colId xmlns:a16="http://schemas.microsoft.com/office/drawing/2014/main" val="1643089001"/>
                    </a:ext>
                  </a:extLst>
                </a:gridCol>
                <a:gridCol w="2122255">
                  <a:extLst>
                    <a:ext uri="{9D8B030D-6E8A-4147-A177-3AD203B41FA5}">
                      <a16:colId xmlns:a16="http://schemas.microsoft.com/office/drawing/2014/main" val="3140002677"/>
                    </a:ext>
                  </a:extLst>
                </a:gridCol>
                <a:gridCol w="3511296">
                  <a:extLst>
                    <a:ext uri="{9D8B030D-6E8A-4147-A177-3AD203B41FA5}">
                      <a16:colId xmlns:a16="http://schemas.microsoft.com/office/drawing/2014/main" val="3670343399"/>
                    </a:ext>
                  </a:extLst>
                </a:gridCol>
              </a:tblGrid>
              <a:tr h="39370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Chest Radiography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Procedure Code (CPT)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8974188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71046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Procedure Code (CPT)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912288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71047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Procedure Code (CPT)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735435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Procedure Code (CPT)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018719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Procedure Code (CPT)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897510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Procedure Code (CPT)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313832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Procedure Code (CPT)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9527253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71021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Procedure Code (CPT)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300897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Procedure Code (CPT)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17739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Procedure Code (CPT)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553842"/>
                  </a:ext>
                </a:extLst>
              </a:tr>
              <a:tr h="3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Procedure Code (CPT)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412490"/>
                  </a:ext>
                </a:extLst>
              </a:tr>
              <a:tr h="393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71035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Procedure Code (CPT)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95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0ED7-9CB9-4BE9-BB09-A5DEF088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Baskerville Old Face" panose="02020602080505020303" pitchFamily="18" charset="0"/>
              </a:rPr>
              <a:t>Eligibility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4403F-F631-4125-B6EB-56F8394C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Cohort Definition</a:t>
            </a:r>
          </a:p>
          <a:p>
            <a:pPr lvl="1"/>
            <a:r>
              <a:rPr lang="en-US" dirty="0"/>
              <a:t>Patients diagnosed with Bronchiolitis</a:t>
            </a:r>
          </a:p>
          <a:p>
            <a:pPr lvl="2"/>
            <a:r>
              <a:rPr lang="en-US" dirty="0"/>
              <a:t>ICD-10 Code: J21 (and any other codes with that root)</a:t>
            </a:r>
          </a:p>
          <a:p>
            <a:pPr lvl="2"/>
            <a:r>
              <a:rPr lang="en-US" dirty="0"/>
              <a:t>Database: </a:t>
            </a:r>
            <a:r>
              <a:rPr lang="en-US" dirty="0" err="1"/>
              <a:t>APCD_Stage_dbo_dx</a:t>
            </a:r>
            <a:endParaRPr lang="en-US" dirty="0"/>
          </a:p>
          <a:p>
            <a:pPr lvl="2"/>
            <a:r>
              <a:rPr lang="en-US" dirty="0"/>
              <a:t>Features: ICD, </a:t>
            </a:r>
            <a:r>
              <a:rPr lang="en-US" dirty="0" err="1"/>
              <a:t>personId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Timing? </a:t>
            </a:r>
          </a:p>
          <a:p>
            <a:pPr lvl="2"/>
            <a:r>
              <a:rPr lang="en-US" dirty="0"/>
              <a:t>Children less than 2 years of age at time of diagnosis</a:t>
            </a:r>
          </a:p>
          <a:p>
            <a:pPr lvl="2"/>
            <a:r>
              <a:rPr lang="en-US" dirty="0"/>
              <a:t>Birth Year: </a:t>
            </a:r>
          </a:p>
          <a:p>
            <a:pPr lvl="3"/>
            <a:r>
              <a:rPr lang="en-US" dirty="0"/>
              <a:t>Database: </a:t>
            </a:r>
            <a:r>
              <a:rPr lang="en-US" dirty="0" err="1"/>
              <a:t>APCD_Stage_dbo_eligibility</a:t>
            </a:r>
            <a:endParaRPr lang="en-US" dirty="0"/>
          </a:p>
          <a:p>
            <a:pPr lvl="3"/>
            <a:r>
              <a:rPr lang="en-US" dirty="0"/>
              <a:t>Features: </a:t>
            </a:r>
            <a:r>
              <a:rPr lang="en-US" dirty="0" err="1"/>
              <a:t>personId</a:t>
            </a:r>
            <a:r>
              <a:rPr lang="en-US" dirty="0"/>
              <a:t>, birthyear</a:t>
            </a:r>
          </a:p>
          <a:p>
            <a:pPr lvl="2"/>
            <a:r>
              <a:rPr lang="en-US" dirty="0"/>
              <a:t>Event Date:</a:t>
            </a:r>
          </a:p>
          <a:p>
            <a:pPr lvl="3"/>
            <a:r>
              <a:rPr lang="en-US" dirty="0"/>
              <a:t>Database: </a:t>
            </a:r>
            <a:r>
              <a:rPr lang="en-US" dirty="0" err="1"/>
              <a:t>APCD_Stage_dbo_dx</a:t>
            </a:r>
            <a:endParaRPr lang="en-US" dirty="0"/>
          </a:p>
          <a:p>
            <a:pPr lvl="3"/>
            <a:r>
              <a:rPr lang="en-US" dirty="0"/>
              <a:t>Features: </a:t>
            </a:r>
            <a:r>
              <a:rPr lang="en-US" dirty="0" err="1"/>
              <a:t>personId</a:t>
            </a:r>
            <a:r>
              <a:rPr lang="en-US" dirty="0"/>
              <a:t>, </a:t>
            </a:r>
            <a:r>
              <a:rPr lang="en-US" dirty="0" err="1"/>
              <a:t>incurredDate</a:t>
            </a:r>
            <a:endParaRPr lang="en-US" dirty="0"/>
          </a:p>
          <a:p>
            <a:pPr lvl="2"/>
            <a:r>
              <a:rPr lang="en-US" dirty="0"/>
              <a:t>Are there any limitations to this timing measure?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6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464-3BD8-44B8-A6EE-8007B9F7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Baskerville Old Face" panose="02020602080505020303" pitchFamily="18" charset="0"/>
              </a:rPr>
              <a:t>Phenotyping Measures Using Claims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B86DC-4A67-4BB4-9E1D-B452E2D0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Event Definition</a:t>
            </a:r>
          </a:p>
          <a:p>
            <a:pPr lvl="1"/>
            <a:r>
              <a:rPr lang="en-US" dirty="0"/>
              <a:t>For those with Bronchiolitis, chest radiograph was administered</a:t>
            </a:r>
          </a:p>
          <a:p>
            <a:pPr lvl="2"/>
            <a:r>
              <a:rPr lang="en-US" dirty="0"/>
              <a:t>CPT Codes: See previous list</a:t>
            </a:r>
          </a:p>
          <a:p>
            <a:pPr lvl="2"/>
            <a:r>
              <a:rPr lang="en-US" dirty="0"/>
              <a:t>Database: </a:t>
            </a:r>
            <a:r>
              <a:rPr lang="en-US" dirty="0" err="1"/>
              <a:t>APCD_Stage_dbo_procTab</a:t>
            </a:r>
            <a:endParaRPr lang="en-US" dirty="0"/>
          </a:p>
          <a:p>
            <a:pPr lvl="2"/>
            <a:r>
              <a:rPr lang="en-US" dirty="0"/>
              <a:t>Features: </a:t>
            </a:r>
            <a:r>
              <a:rPr lang="en-US" dirty="0" err="1"/>
              <a:t>personId</a:t>
            </a:r>
            <a:r>
              <a:rPr lang="en-US" dirty="0"/>
              <a:t>, PROCICD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Timing?</a:t>
            </a:r>
          </a:p>
          <a:p>
            <a:pPr lvl="2"/>
            <a:r>
              <a:rPr lang="en-US" dirty="0"/>
              <a:t>Not previously defined: CR occurring within 3 months of bronchiolitis diagnosis</a:t>
            </a:r>
          </a:p>
          <a:p>
            <a:pPr lvl="2"/>
            <a:r>
              <a:rPr lang="en-US" dirty="0"/>
              <a:t>Bronchiolitis Diagnosis</a:t>
            </a:r>
          </a:p>
          <a:p>
            <a:pPr lvl="3"/>
            <a:r>
              <a:rPr lang="en-US" dirty="0"/>
              <a:t>Database: </a:t>
            </a:r>
            <a:r>
              <a:rPr lang="en-US" dirty="0" err="1"/>
              <a:t>APCD_Stage_dbo_dx</a:t>
            </a:r>
            <a:endParaRPr lang="en-US" dirty="0"/>
          </a:p>
          <a:p>
            <a:pPr lvl="3"/>
            <a:r>
              <a:rPr lang="en-US" dirty="0"/>
              <a:t>Features: </a:t>
            </a:r>
            <a:r>
              <a:rPr lang="en-US" dirty="0" err="1"/>
              <a:t>personId</a:t>
            </a:r>
            <a:r>
              <a:rPr lang="en-US" dirty="0"/>
              <a:t>, </a:t>
            </a:r>
            <a:r>
              <a:rPr lang="en-US" dirty="0" err="1"/>
              <a:t>incurredDate</a:t>
            </a:r>
            <a:r>
              <a:rPr lang="en-US" dirty="0"/>
              <a:t>, ICD</a:t>
            </a:r>
          </a:p>
          <a:p>
            <a:pPr lvl="2"/>
            <a:r>
              <a:rPr lang="en-US" dirty="0"/>
              <a:t>Chest Radiograph Occurrence</a:t>
            </a:r>
          </a:p>
          <a:p>
            <a:pPr lvl="3"/>
            <a:r>
              <a:rPr lang="en-US" dirty="0"/>
              <a:t>Database: </a:t>
            </a:r>
            <a:r>
              <a:rPr lang="en-US" dirty="0" err="1"/>
              <a:t>APCD_Stage_dbo_procTab</a:t>
            </a:r>
            <a:endParaRPr lang="en-US" dirty="0"/>
          </a:p>
          <a:p>
            <a:pPr lvl="3"/>
            <a:r>
              <a:rPr lang="en-US" dirty="0"/>
              <a:t>Features: </a:t>
            </a:r>
            <a:r>
              <a:rPr lang="en-US" dirty="0" err="1"/>
              <a:t>personId</a:t>
            </a:r>
            <a:r>
              <a:rPr lang="en-US" dirty="0"/>
              <a:t>, </a:t>
            </a:r>
            <a:r>
              <a:rPr lang="en-US" dirty="0" err="1"/>
              <a:t>incurredDate</a:t>
            </a:r>
            <a:r>
              <a:rPr lang="en-US" dirty="0"/>
              <a:t>, PROCICD</a:t>
            </a:r>
          </a:p>
          <a:p>
            <a:pPr lvl="2"/>
            <a:r>
              <a:rPr lang="en-US" dirty="0"/>
              <a:t>Any challenges with this measure?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1211</Words>
  <Application>Microsoft Office PowerPoint</Application>
  <PresentationFormat>Widescreen</PresentationFormat>
  <Paragraphs>247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Office Theme</vt:lpstr>
      <vt:lpstr>VSU Data Science Bootcamp</vt:lpstr>
      <vt:lpstr>Planning and Conducting Queries from Claims</vt:lpstr>
      <vt:lpstr>Planning and Conducting Queries from Claims</vt:lpstr>
      <vt:lpstr>Rough Query Process</vt:lpstr>
      <vt:lpstr>VA-APCD Relational Data Model Part I</vt:lpstr>
      <vt:lpstr>Situation #1 Pediatric Bronchiolitis</vt:lpstr>
      <vt:lpstr>Situation #1 Pediatric Bronchiolitis</vt:lpstr>
      <vt:lpstr>Eligibility</vt:lpstr>
      <vt:lpstr>Phenotyping Measures Using Claims Data</vt:lpstr>
      <vt:lpstr>Situation #1 Summaries</vt:lpstr>
      <vt:lpstr>Situation #2 Neonatal Abstinence Syndrome</vt:lpstr>
      <vt:lpstr>Situation #2 Neonatal Abstinence Syndrome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Sabo</dc:creator>
  <cp:lastModifiedBy>Roy Sabo</cp:lastModifiedBy>
  <cp:revision>10</cp:revision>
  <dcterms:created xsi:type="dcterms:W3CDTF">2022-06-26T22:40:08Z</dcterms:created>
  <dcterms:modified xsi:type="dcterms:W3CDTF">2022-06-27T19:53:25Z</dcterms:modified>
</cp:coreProperties>
</file>