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36" d="100"/>
          <a:sy n="136" d="100"/>
        </p:scale>
        <p:origin x="2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MX"/>
              <a:t>Haz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9/21/23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878B1-C310-5488-E63A-1B43284EE531}"/>
              </a:ext>
            </a:extLst>
          </p:cNvPr>
          <p:cNvSpPr>
            <a:spLocks noGrp="1"/>
          </p:cNvSpPr>
          <p:nvPr>
            <p:ph type="ctrTitle"/>
          </p:nvPr>
        </p:nvSpPr>
        <p:spPr/>
        <p:txBody>
          <a:bodyPr/>
          <a:lstStyle/>
          <a:p>
            <a:r>
              <a:rPr lang="en-US" dirty="0" err="1"/>
              <a:t>tfm</a:t>
            </a:r>
            <a:endParaRPr lang="en-US" dirty="0"/>
          </a:p>
        </p:txBody>
      </p:sp>
      <p:sp>
        <p:nvSpPr>
          <p:cNvPr id="3" name="Subtítulo 2">
            <a:extLst>
              <a:ext uri="{FF2B5EF4-FFF2-40B4-BE49-F238E27FC236}">
                <a16:creationId xmlns:a16="http://schemas.microsoft.com/office/drawing/2014/main" id="{2BC66B8E-78BE-2F44-9E06-6F05F734142B}"/>
              </a:ext>
            </a:extLst>
          </p:cNvPr>
          <p:cNvSpPr>
            <a:spLocks noGrp="1"/>
          </p:cNvSpPr>
          <p:nvPr>
            <p:ph type="subTitle" idx="1"/>
          </p:nvPr>
        </p:nvSpPr>
        <p:spPr/>
        <p:txBody>
          <a:bodyPr/>
          <a:lstStyle/>
          <a:p>
            <a:pPr>
              <a:lnSpc>
                <a:spcPct val="107000"/>
              </a:lnSpc>
              <a:spcAft>
                <a:spcPts val="800"/>
              </a:spcAft>
            </a:pPr>
            <a:r>
              <a:rPr lang="es-CL" sz="1800" dirty="0">
                <a:effectLst/>
                <a:latin typeface="Arial" panose="020B0604020202020204" pitchFamily="34" charset="0"/>
                <a:ea typeface="Arial" panose="020B0604020202020204" pitchFamily="34" charset="0"/>
              </a:rPr>
              <a:t>Clasificación de alimentos de origen vegetal según sus macronutrientes mediante</a:t>
            </a:r>
            <a:r>
              <a:rPr lang="es-CL" sz="1800" dirty="0">
                <a:latin typeface="Calibri" panose="020F0502020204030204" pitchFamily="34" charset="0"/>
                <a:ea typeface="Arial" panose="020B0604020202020204" pitchFamily="34" charset="0"/>
              </a:rPr>
              <a:t> </a:t>
            </a:r>
            <a:r>
              <a:rPr lang="es-CL" sz="1800" dirty="0">
                <a:effectLst/>
                <a:latin typeface="Arial" panose="020B0604020202020204" pitchFamily="34" charset="0"/>
                <a:ea typeface="Arial" panose="020B0604020202020204" pitchFamily="34" charset="0"/>
              </a:rPr>
              <a:t>Análisis de </a:t>
            </a:r>
            <a:r>
              <a:rPr lang="es-CL" sz="1800" dirty="0" err="1">
                <a:effectLst/>
                <a:latin typeface="Arial" panose="020B0604020202020204" pitchFamily="34" charset="0"/>
                <a:ea typeface="Arial" panose="020B0604020202020204" pitchFamily="34" charset="0"/>
              </a:rPr>
              <a:t>Cluster</a:t>
            </a:r>
            <a:endParaRPr lang="es-CL"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3700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9105A-6EF4-8AEB-0B28-C9C4E544191E}"/>
              </a:ext>
            </a:extLst>
          </p:cNvPr>
          <p:cNvSpPr>
            <a:spLocks noGrp="1"/>
          </p:cNvSpPr>
          <p:nvPr>
            <p:ph type="title"/>
          </p:nvPr>
        </p:nvSpPr>
        <p:spPr/>
        <p:txBody>
          <a:bodyPr/>
          <a:lstStyle/>
          <a:p>
            <a:r>
              <a:rPr lang="en-US" dirty="0" err="1"/>
              <a:t>Introducción</a:t>
            </a:r>
            <a:endParaRPr lang="en-US" dirty="0"/>
          </a:p>
        </p:txBody>
      </p:sp>
      <p:sp>
        <p:nvSpPr>
          <p:cNvPr id="3" name="Marcador de contenido 2">
            <a:extLst>
              <a:ext uri="{FF2B5EF4-FFF2-40B4-BE49-F238E27FC236}">
                <a16:creationId xmlns:a16="http://schemas.microsoft.com/office/drawing/2014/main" id="{6A3EEBC5-1B77-3649-D1A3-B83EA76B77F7}"/>
              </a:ext>
            </a:extLst>
          </p:cNvPr>
          <p:cNvSpPr>
            <a:spLocks noGrp="1"/>
          </p:cNvSpPr>
          <p:nvPr>
            <p:ph idx="1"/>
          </p:nvPr>
        </p:nvSpPr>
        <p:spPr/>
        <p:txBody>
          <a:bodyPr>
            <a:normAutofit fontScale="92500" lnSpcReduction="10000"/>
          </a:bodyPr>
          <a:lstStyle/>
          <a:p>
            <a:r>
              <a:rPr lang="en-US" dirty="0" err="1"/>
              <a:t>En</a:t>
            </a:r>
            <a:r>
              <a:rPr lang="en-US" dirty="0"/>
              <a:t> la </a:t>
            </a:r>
            <a:r>
              <a:rPr lang="en-US" dirty="0" err="1"/>
              <a:t>actualidad</a:t>
            </a:r>
            <a:r>
              <a:rPr lang="en-US" dirty="0"/>
              <a:t> las personas que </a:t>
            </a:r>
            <a:r>
              <a:rPr lang="en-US" dirty="0" err="1"/>
              <a:t>han</a:t>
            </a:r>
            <a:r>
              <a:rPr lang="en-US" dirty="0"/>
              <a:t> </a:t>
            </a:r>
            <a:r>
              <a:rPr lang="en-US" dirty="0" err="1"/>
              <a:t>optado</a:t>
            </a:r>
            <a:r>
              <a:rPr lang="en-US" dirty="0"/>
              <a:t> </a:t>
            </a:r>
            <a:r>
              <a:rPr lang="en-US" dirty="0" err="1"/>
              <a:t>por</a:t>
            </a:r>
            <a:r>
              <a:rPr lang="en-US" dirty="0"/>
              <a:t> </a:t>
            </a:r>
            <a:r>
              <a:rPr lang="en-US" dirty="0" err="1"/>
              <a:t>el</a:t>
            </a:r>
            <a:r>
              <a:rPr lang="en-US" dirty="0"/>
              <a:t> </a:t>
            </a:r>
            <a:r>
              <a:rPr lang="en-US" dirty="0" err="1"/>
              <a:t>veganismo</a:t>
            </a:r>
            <a:r>
              <a:rPr lang="en-US" dirty="0"/>
              <a:t> </a:t>
            </a:r>
            <a:r>
              <a:rPr lang="en-US" dirty="0" err="1"/>
              <a:t>como</a:t>
            </a:r>
            <a:r>
              <a:rPr lang="en-US" dirty="0"/>
              <a:t> </a:t>
            </a:r>
            <a:r>
              <a:rPr lang="en-US" dirty="0" err="1"/>
              <a:t>estilo</a:t>
            </a:r>
            <a:r>
              <a:rPr lang="en-US" dirty="0"/>
              <a:t> de </a:t>
            </a:r>
            <a:r>
              <a:rPr lang="en-US" dirty="0" err="1"/>
              <a:t>vida</a:t>
            </a:r>
            <a:r>
              <a:rPr lang="en-US" dirty="0"/>
              <a:t> </a:t>
            </a:r>
            <a:r>
              <a:rPr lang="en-US" dirty="0" err="1"/>
              <a:t>enfrentan</a:t>
            </a:r>
            <a:r>
              <a:rPr lang="en-US" dirty="0"/>
              <a:t> </a:t>
            </a:r>
            <a:r>
              <a:rPr lang="en-US" dirty="0" err="1"/>
              <a:t>una</a:t>
            </a:r>
            <a:r>
              <a:rPr lang="en-US" dirty="0"/>
              <a:t> </a:t>
            </a:r>
            <a:r>
              <a:rPr lang="en-US" dirty="0" err="1"/>
              <a:t>serie</a:t>
            </a:r>
            <a:r>
              <a:rPr lang="en-US" dirty="0"/>
              <a:t> de </a:t>
            </a:r>
            <a:r>
              <a:rPr lang="en-US" dirty="0" err="1"/>
              <a:t>situaciones</a:t>
            </a:r>
            <a:r>
              <a:rPr lang="en-US" dirty="0"/>
              <a:t> que </a:t>
            </a:r>
            <a:r>
              <a:rPr lang="en-US" dirty="0" err="1"/>
              <a:t>dificultan</a:t>
            </a:r>
            <a:r>
              <a:rPr lang="en-US" dirty="0"/>
              <a:t> </a:t>
            </a:r>
            <a:r>
              <a:rPr lang="en-US" dirty="0" err="1"/>
              <a:t>su</a:t>
            </a:r>
            <a:r>
              <a:rPr lang="en-US" dirty="0"/>
              <a:t> </a:t>
            </a:r>
            <a:r>
              <a:rPr lang="en-US" dirty="0" err="1"/>
              <a:t>objetivo</a:t>
            </a:r>
            <a:r>
              <a:rPr lang="en-US" dirty="0"/>
              <a:t>, </a:t>
            </a:r>
            <a:r>
              <a:rPr lang="en-US" dirty="0" err="1"/>
              <a:t>debido</a:t>
            </a:r>
            <a:r>
              <a:rPr lang="en-US" dirty="0"/>
              <a:t> a que la </a:t>
            </a:r>
            <a:r>
              <a:rPr lang="en-US" dirty="0" err="1"/>
              <a:t>sociedad</a:t>
            </a:r>
            <a:r>
              <a:rPr lang="en-US" dirty="0"/>
              <a:t> </a:t>
            </a:r>
            <a:r>
              <a:rPr lang="en-US" dirty="0" err="1"/>
              <a:t>en</a:t>
            </a:r>
            <a:r>
              <a:rPr lang="en-US" dirty="0"/>
              <a:t> general no </a:t>
            </a:r>
            <a:r>
              <a:rPr lang="en-US" dirty="0" err="1"/>
              <a:t>está</a:t>
            </a:r>
            <a:r>
              <a:rPr lang="en-US" dirty="0"/>
              <a:t> </a:t>
            </a:r>
            <a:r>
              <a:rPr lang="en-US" dirty="0" err="1"/>
              <a:t>estructurada</a:t>
            </a:r>
            <a:r>
              <a:rPr lang="en-US" dirty="0"/>
              <a:t> para responder a sus </a:t>
            </a:r>
            <a:r>
              <a:rPr lang="en-US" dirty="0" err="1"/>
              <a:t>necesidades</a:t>
            </a:r>
            <a:r>
              <a:rPr lang="en-US" dirty="0"/>
              <a:t> </a:t>
            </a:r>
            <a:r>
              <a:rPr lang="en-US" dirty="0" err="1"/>
              <a:t>particulares</a:t>
            </a:r>
            <a:r>
              <a:rPr lang="en-US" dirty="0"/>
              <a:t>.</a:t>
            </a:r>
          </a:p>
          <a:p>
            <a:r>
              <a:rPr lang="en-US" dirty="0"/>
              <a:t>Por </a:t>
            </a:r>
            <a:r>
              <a:rPr lang="en-US" dirty="0" err="1"/>
              <a:t>este</a:t>
            </a:r>
            <a:r>
              <a:rPr lang="en-US" dirty="0"/>
              <a:t> </a:t>
            </a:r>
            <a:r>
              <a:rPr lang="en-US" dirty="0" err="1"/>
              <a:t>motivo</a:t>
            </a:r>
            <a:r>
              <a:rPr lang="en-US" dirty="0"/>
              <a:t> es que se </a:t>
            </a:r>
            <a:r>
              <a:rPr lang="en-US" dirty="0" err="1"/>
              <a:t>plantea</a:t>
            </a:r>
            <a:r>
              <a:rPr lang="en-US" dirty="0"/>
              <a:t> que la </a:t>
            </a:r>
            <a:r>
              <a:rPr lang="en-US" dirty="0" err="1"/>
              <a:t>posibilidad</a:t>
            </a:r>
            <a:r>
              <a:rPr lang="en-US" dirty="0"/>
              <a:t> de </a:t>
            </a:r>
            <a:r>
              <a:rPr lang="en-US" dirty="0" err="1"/>
              <a:t>identificar</a:t>
            </a:r>
            <a:r>
              <a:rPr lang="en-US" dirty="0"/>
              <a:t> entre </a:t>
            </a:r>
            <a:r>
              <a:rPr lang="en-US" dirty="0" err="1"/>
              <a:t>los</a:t>
            </a:r>
            <a:r>
              <a:rPr lang="en-US" dirty="0"/>
              <a:t> </a:t>
            </a:r>
            <a:r>
              <a:rPr lang="en-US" dirty="0" err="1"/>
              <a:t>grupos</a:t>
            </a:r>
            <a:r>
              <a:rPr lang="en-US" dirty="0"/>
              <a:t> de </a:t>
            </a:r>
            <a:r>
              <a:rPr lang="en-US" dirty="0" err="1"/>
              <a:t>alimentos</a:t>
            </a:r>
            <a:r>
              <a:rPr lang="en-US" dirty="0"/>
              <a:t> </a:t>
            </a:r>
            <a:r>
              <a:rPr lang="en-US" dirty="0" err="1"/>
              <a:t>veganos</a:t>
            </a:r>
            <a:r>
              <a:rPr lang="en-US" dirty="0"/>
              <a:t> con mayor o </a:t>
            </a:r>
            <a:r>
              <a:rPr lang="en-US" dirty="0" err="1"/>
              <a:t>menor</a:t>
            </a:r>
            <a:r>
              <a:rPr lang="en-US" dirty="0"/>
              <a:t> </a:t>
            </a:r>
            <a:r>
              <a:rPr lang="en-US" dirty="0" err="1"/>
              <a:t>eficiencia</a:t>
            </a:r>
            <a:r>
              <a:rPr lang="en-US" dirty="0"/>
              <a:t> a </a:t>
            </a:r>
            <a:r>
              <a:rPr lang="en-US" dirty="0" err="1"/>
              <a:t>nivel</a:t>
            </a:r>
            <a:r>
              <a:rPr lang="en-US" dirty="0"/>
              <a:t> </a:t>
            </a:r>
            <a:r>
              <a:rPr lang="en-US" dirty="0" err="1"/>
              <a:t>nutricional</a:t>
            </a:r>
            <a:r>
              <a:rPr lang="en-US" dirty="0"/>
              <a:t> </a:t>
            </a:r>
            <a:r>
              <a:rPr lang="en-US" dirty="0" err="1"/>
              <a:t>sería</a:t>
            </a:r>
            <a:r>
              <a:rPr lang="en-US" dirty="0"/>
              <a:t> de </a:t>
            </a:r>
            <a:r>
              <a:rPr lang="en-US" dirty="0" err="1"/>
              <a:t>suma</a:t>
            </a:r>
            <a:r>
              <a:rPr lang="en-US" dirty="0"/>
              <a:t> </a:t>
            </a:r>
            <a:r>
              <a:rPr lang="en-US" dirty="0" err="1"/>
              <a:t>utilidad</a:t>
            </a:r>
            <a:r>
              <a:rPr lang="en-US" dirty="0"/>
              <a:t> al </a:t>
            </a:r>
            <a:r>
              <a:rPr lang="en-US" dirty="0" err="1"/>
              <a:t>momento</a:t>
            </a:r>
            <a:r>
              <a:rPr lang="en-US" dirty="0"/>
              <a:t> de </a:t>
            </a:r>
            <a:r>
              <a:rPr lang="en-US" dirty="0" err="1"/>
              <a:t>decidir</a:t>
            </a:r>
            <a:r>
              <a:rPr lang="en-US" dirty="0"/>
              <a:t> </a:t>
            </a:r>
            <a:r>
              <a:rPr lang="en-US" dirty="0" err="1"/>
              <a:t>por</a:t>
            </a:r>
            <a:r>
              <a:rPr lang="en-US" dirty="0"/>
              <a:t> </a:t>
            </a:r>
            <a:r>
              <a:rPr lang="en-US" dirty="0" err="1"/>
              <a:t>qué</a:t>
            </a:r>
            <a:r>
              <a:rPr lang="en-US" dirty="0"/>
              <a:t> </a:t>
            </a:r>
            <a:r>
              <a:rPr lang="en-US" dirty="0" err="1"/>
              <a:t>alimento</a:t>
            </a:r>
            <a:r>
              <a:rPr lang="en-US" dirty="0"/>
              <a:t> </a:t>
            </a:r>
            <a:r>
              <a:rPr lang="en-US" dirty="0" err="1"/>
              <a:t>optar</a:t>
            </a:r>
            <a:r>
              <a:rPr lang="en-US" dirty="0"/>
              <a:t>, </a:t>
            </a:r>
            <a:r>
              <a:rPr lang="en-US" dirty="0" err="1"/>
              <a:t>por</a:t>
            </a:r>
            <a:r>
              <a:rPr lang="en-US" dirty="0"/>
              <a:t> </a:t>
            </a:r>
            <a:r>
              <a:rPr lang="en-US" dirty="0" err="1"/>
              <a:t>ejemplo</a:t>
            </a:r>
            <a:r>
              <a:rPr lang="en-US" dirty="0"/>
              <a:t> </a:t>
            </a:r>
            <a:r>
              <a:rPr lang="en-US" dirty="0" err="1"/>
              <a:t>una</a:t>
            </a:r>
            <a:r>
              <a:rPr lang="en-US" dirty="0"/>
              <a:t> persona </a:t>
            </a:r>
            <a:r>
              <a:rPr lang="en-US" dirty="0" err="1"/>
              <a:t>podría</a:t>
            </a:r>
            <a:r>
              <a:rPr lang="en-US" dirty="0"/>
              <a:t> </a:t>
            </a:r>
            <a:r>
              <a:rPr lang="en-US" dirty="0" err="1"/>
              <a:t>elegir</a:t>
            </a:r>
            <a:r>
              <a:rPr lang="en-US" dirty="0"/>
              <a:t> </a:t>
            </a:r>
            <a:r>
              <a:rPr lang="en-US" dirty="0" err="1"/>
              <a:t>productos</a:t>
            </a:r>
            <a:r>
              <a:rPr lang="en-US" dirty="0"/>
              <a:t> con </a:t>
            </a:r>
            <a:r>
              <a:rPr lang="en-US" dirty="0" err="1"/>
              <a:t>menor</a:t>
            </a:r>
            <a:r>
              <a:rPr lang="en-US" dirty="0"/>
              <a:t> </a:t>
            </a:r>
            <a:r>
              <a:rPr lang="en-US" dirty="0" err="1"/>
              <a:t>cantidad</a:t>
            </a:r>
            <a:r>
              <a:rPr lang="en-US" dirty="0"/>
              <a:t> de </a:t>
            </a:r>
            <a:r>
              <a:rPr lang="en-US" dirty="0" err="1"/>
              <a:t>azúcares</a:t>
            </a:r>
            <a:r>
              <a:rPr lang="en-US" dirty="0"/>
              <a:t> y </a:t>
            </a:r>
            <a:r>
              <a:rPr lang="en-US" dirty="0" err="1"/>
              <a:t>grasas</a:t>
            </a:r>
            <a:r>
              <a:rPr lang="en-US" dirty="0"/>
              <a:t>, </a:t>
            </a:r>
            <a:r>
              <a:rPr lang="en-US" dirty="0" err="1"/>
              <a:t>mientras</a:t>
            </a:r>
            <a:r>
              <a:rPr lang="en-US" dirty="0"/>
              <a:t> que </a:t>
            </a:r>
            <a:r>
              <a:rPr lang="en-US" dirty="0" err="1"/>
              <a:t>por</a:t>
            </a:r>
            <a:r>
              <a:rPr lang="en-US" dirty="0"/>
              <a:t> </a:t>
            </a:r>
            <a:r>
              <a:rPr lang="en-US" dirty="0" err="1"/>
              <a:t>otro</a:t>
            </a:r>
            <a:r>
              <a:rPr lang="en-US" dirty="0"/>
              <a:t> </a:t>
            </a:r>
            <a:r>
              <a:rPr lang="en-US" dirty="0" err="1"/>
              <a:t>lado</a:t>
            </a:r>
            <a:r>
              <a:rPr lang="en-US" dirty="0"/>
              <a:t> </a:t>
            </a:r>
            <a:r>
              <a:rPr lang="en-US" dirty="0" err="1"/>
              <a:t>elegir</a:t>
            </a:r>
            <a:r>
              <a:rPr lang="en-US" dirty="0"/>
              <a:t> </a:t>
            </a:r>
            <a:r>
              <a:rPr lang="en-US" dirty="0" err="1"/>
              <a:t>productos</a:t>
            </a:r>
            <a:r>
              <a:rPr lang="en-US" dirty="0"/>
              <a:t> con mayor </a:t>
            </a:r>
            <a:r>
              <a:rPr lang="en-US" dirty="0" err="1"/>
              <a:t>aporte</a:t>
            </a:r>
            <a:r>
              <a:rPr lang="en-US" dirty="0"/>
              <a:t> de </a:t>
            </a:r>
            <a:r>
              <a:rPr lang="en-US" dirty="0" err="1"/>
              <a:t>proteínas</a:t>
            </a:r>
            <a:r>
              <a:rPr lang="en-US" dirty="0"/>
              <a:t>.</a:t>
            </a:r>
          </a:p>
          <a:p>
            <a:endParaRPr lang="en-US" dirty="0"/>
          </a:p>
        </p:txBody>
      </p:sp>
    </p:spTree>
    <p:extLst>
      <p:ext uri="{BB962C8B-B14F-4D97-AF65-F5344CB8AC3E}">
        <p14:creationId xmlns:p14="http://schemas.microsoft.com/office/powerpoint/2010/main" val="38795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08ABD-AF8C-7E74-548C-E77401796576}"/>
              </a:ext>
            </a:extLst>
          </p:cNvPr>
          <p:cNvSpPr>
            <a:spLocks noGrp="1"/>
          </p:cNvSpPr>
          <p:nvPr>
            <p:ph type="title"/>
          </p:nvPr>
        </p:nvSpPr>
        <p:spPr/>
        <p:txBody>
          <a:bodyPr/>
          <a:lstStyle/>
          <a:p>
            <a:r>
              <a:rPr lang="en-US" dirty="0"/>
              <a:t>Desarrollo</a:t>
            </a:r>
          </a:p>
        </p:txBody>
      </p:sp>
      <p:pic>
        <p:nvPicPr>
          <p:cNvPr id="4" name="Picture 1">
            <a:extLst>
              <a:ext uri="{FF2B5EF4-FFF2-40B4-BE49-F238E27FC236}">
                <a16:creationId xmlns:a16="http://schemas.microsoft.com/office/drawing/2014/main" id="{3C67261D-5EAE-E1DC-DE91-51FD217EBF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187" y="1868488"/>
            <a:ext cx="3027045" cy="1866900"/>
          </a:xfrm>
          <a:prstGeom prst="rect">
            <a:avLst/>
          </a:prstGeom>
          <a:noFill/>
        </p:spPr>
      </p:pic>
      <p:pic>
        <p:nvPicPr>
          <p:cNvPr id="5" name="Picture 8" descr="A graph with a pink line&#10;&#10;Description automatically generated">
            <a:extLst>
              <a:ext uri="{FF2B5EF4-FFF2-40B4-BE49-F238E27FC236}">
                <a16:creationId xmlns:a16="http://schemas.microsoft.com/office/drawing/2014/main" id="{D35AB214-436A-4B1A-3319-35EC344937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231" y="1868489"/>
            <a:ext cx="3025499" cy="1866900"/>
          </a:xfrm>
          <a:prstGeom prst="rect">
            <a:avLst/>
          </a:prstGeom>
          <a:noFill/>
        </p:spPr>
      </p:pic>
      <p:pic>
        <p:nvPicPr>
          <p:cNvPr id="6" name="Picture 10" descr="A graph of a number of dots&#10;&#10;Description automatically generated">
            <a:extLst>
              <a:ext uri="{FF2B5EF4-FFF2-40B4-BE49-F238E27FC236}">
                <a16:creationId xmlns:a16="http://schemas.microsoft.com/office/drawing/2014/main" id="{3E80234C-AD44-6530-8008-FABED61845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187" y="3735388"/>
            <a:ext cx="4068141" cy="2510875"/>
          </a:xfrm>
          <a:prstGeom prst="rect">
            <a:avLst/>
          </a:prstGeom>
          <a:noFill/>
        </p:spPr>
      </p:pic>
      <p:sp>
        <p:nvSpPr>
          <p:cNvPr id="7" name="CuadroTexto 6">
            <a:extLst>
              <a:ext uri="{FF2B5EF4-FFF2-40B4-BE49-F238E27FC236}">
                <a16:creationId xmlns:a16="http://schemas.microsoft.com/office/drawing/2014/main" id="{D020547A-58F9-6B76-232E-60A971DA3019}"/>
              </a:ext>
            </a:extLst>
          </p:cNvPr>
          <p:cNvSpPr txBox="1"/>
          <p:nvPr/>
        </p:nvSpPr>
        <p:spPr>
          <a:xfrm>
            <a:off x="6774097" y="1206825"/>
            <a:ext cx="4880113" cy="2862322"/>
          </a:xfrm>
          <a:prstGeom prst="rect">
            <a:avLst/>
          </a:prstGeom>
          <a:noFill/>
        </p:spPr>
        <p:txBody>
          <a:bodyPr wrap="square" rtlCol="0">
            <a:spAutoFit/>
          </a:bodyPr>
          <a:lstStyle/>
          <a:p>
            <a:pPr algn="just">
              <a:spcAft>
                <a:spcPts val="800"/>
              </a:spcAft>
            </a:pPr>
            <a:r>
              <a:rPr lang="es-CL" sz="1800" dirty="0">
                <a:effectLst/>
                <a:latin typeface="Calibri" panose="020F0502020204030204" pitchFamily="34" charset="0"/>
                <a:ea typeface="Times New Roman" panose="02020603050405020304" pitchFamily="18" charset="0"/>
              </a:rPr>
              <a:t>Sobre la base de este requerimiento se decidió proponer la utilización del algoritmo no supervisado llamado Local </a:t>
            </a:r>
            <a:r>
              <a:rPr lang="es-CL" sz="1800" dirty="0" err="1">
                <a:effectLst/>
                <a:latin typeface="Calibri" panose="020F0502020204030204" pitchFamily="34" charset="0"/>
                <a:ea typeface="Times New Roman" panose="02020603050405020304" pitchFamily="18" charset="0"/>
              </a:rPr>
              <a:t>Outlier</a:t>
            </a:r>
            <a:r>
              <a:rPr lang="es-CL" sz="1800" dirty="0">
                <a:effectLst/>
                <a:latin typeface="Calibri" panose="020F0502020204030204" pitchFamily="34" charset="0"/>
                <a:ea typeface="Times New Roman" panose="02020603050405020304" pitchFamily="18" charset="0"/>
              </a:rPr>
              <a:t> Factor (LOF), éste permite la detección de productos con comportamientos atípicos a nivel multivariante. Esta técnica consiste en el cálculo de la densidad local de un punto de datos obtenido con respecto a sus vecinos. Es local en el sentido de que el grado depende de qué tan aislado esté el objeto con respecto al vecino más cercano.</a:t>
            </a:r>
            <a:endParaRPr lang="en-US" dirty="0"/>
          </a:p>
        </p:txBody>
      </p:sp>
      <p:sp>
        <p:nvSpPr>
          <p:cNvPr id="8" name="CuadroTexto 7">
            <a:extLst>
              <a:ext uri="{FF2B5EF4-FFF2-40B4-BE49-F238E27FC236}">
                <a16:creationId xmlns:a16="http://schemas.microsoft.com/office/drawing/2014/main" id="{CBB213E8-8E99-F048-4177-E346F2D670C6}"/>
              </a:ext>
            </a:extLst>
          </p:cNvPr>
          <p:cNvSpPr txBox="1"/>
          <p:nvPr/>
        </p:nvSpPr>
        <p:spPr>
          <a:xfrm>
            <a:off x="5327373" y="4214158"/>
            <a:ext cx="5963479" cy="1754326"/>
          </a:xfrm>
          <a:prstGeom prst="rect">
            <a:avLst/>
          </a:prstGeom>
          <a:noFill/>
        </p:spPr>
        <p:txBody>
          <a:bodyPr wrap="square" rtlCol="0">
            <a:spAutoFit/>
          </a:bodyPr>
          <a:lstStyle/>
          <a:p>
            <a:r>
              <a:rPr lang="es-CL" sz="1800" dirty="0">
                <a:effectLst/>
                <a:latin typeface="Calibri" panose="020F0502020204030204" pitchFamily="34" charset="0"/>
                <a:ea typeface="Calibri" panose="020F0502020204030204" pitchFamily="34" charset="0"/>
              </a:rPr>
              <a:t>Para ello, se consideran como valores atípicos los elementos que tienen una densidad considerablemente inferior a la de sus vecinos. Se ha configurado en la función un total de 40 vecinos para definir la comparación. Adicionalmente, el punto de corte de la distribución LOF elegido es de 0.9</a:t>
            </a:r>
            <a:r>
              <a:rPr lang="es-CL" dirty="0">
                <a:effectLst/>
              </a:rPr>
              <a:t> </a:t>
            </a:r>
            <a:endParaRPr lang="en-US" dirty="0"/>
          </a:p>
          <a:p>
            <a:endParaRPr lang="en-US" dirty="0"/>
          </a:p>
        </p:txBody>
      </p:sp>
    </p:spTree>
    <p:extLst>
      <p:ext uri="{BB962C8B-B14F-4D97-AF65-F5344CB8AC3E}">
        <p14:creationId xmlns:p14="http://schemas.microsoft.com/office/powerpoint/2010/main" val="275369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05175-D9C1-31C0-DEBA-CF69054336A3}"/>
              </a:ext>
            </a:extLst>
          </p:cNvPr>
          <p:cNvSpPr>
            <a:spLocks noGrp="1"/>
          </p:cNvSpPr>
          <p:nvPr>
            <p:ph type="title"/>
          </p:nvPr>
        </p:nvSpPr>
        <p:spPr/>
        <p:txBody>
          <a:bodyPr/>
          <a:lstStyle/>
          <a:p>
            <a:r>
              <a:rPr lang="en-US" dirty="0" err="1"/>
              <a:t>conclusiones</a:t>
            </a:r>
            <a:endParaRPr lang="en-US" dirty="0"/>
          </a:p>
        </p:txBody>
      </p:sp>
      <p:sp>
        <p:nvSpPr>
          <p:cNvPr id="3" name="Marcador de contenido 2">
            <a:extLst>
              <a:ext uri="{FF2B5EF4-FFF2-40B4-BE49-F238E27FC236}">
                <a16:creationId xmlns:a16="http://schemas.microsoft.com/office/drawing/2014/main" id="{5D23C74A-065E-F00B-000A-2C386AE3BB63}"/>
              </a:ext>
            </a:extLst>
          </p:cNvPr>
          <p:cNvSpPr>
            <a:spLocks noGrp="1"/>
          </p:cNvSpPr>
          <p:nvPr>
            <p:ph idx="1"/>
          </p:nvPr>
        </p:nvSpPr>
        <p:spPr/>
        <p:txBody>
          <a:bodyPr/>
          <a:lstStyle/>
          <a:p>
            <a:r>
              <a:rPr lang="es-CL" sz="1800" dirty="0">
                <a:effectLst/>
                <a:latin typeface="Calibri" panose="020F0502020204030204" pitchFamily="34" charset="0"/>
              </a:rPr>
              <a:t>Los resultados presentados son parte del proceso iterativo en el cual se encuentra este Trabajo Final de Máster, todavía se requiere continuar depurando el conjunto de datos para obtener mediante esta metodología un resultado más prolijo con </a:t>
            </a:r>
            <a:r>
              <a:rPr lang="es-CL" sz="1800" dirty="0" err="1">
                <a:effectLst/>
                <a:latin typeface="Calibri" panose="020F0502020204030204" pitchFamily="34" charset="0"/>
              </a:rPr>
              <a:t>cluster</a:t>
            </a:r>
            <a:r>
              <a:rPr lang="es-CL" sz="1800" dirty="0">
                <a:effectLst/>
                <a:latin typeface="Calibri" panose="020F0502020204030204" pitchFamily="34" charset="0"/>
              </a:rPr>
              <a:t> mejor definidos. Se pretende ampliar esta técnica para otros productos consumidos por personas que practican el estilo de vida veganos.</a:t>
            </a:r>
            <a:endParaRPr lang="es-CL" dirty="0">
              <a:effectLst/>
            </a:endParaRPr>
          </a:p>
        </p:txBody>
      </p:sp>
    </p:spTree>
    <p:extLst>
      <p:ext uri="{BB962C8B-B14F-4D97-AF65-F5344CB8AC3E}">
        <p14:creationId xmlns:p14="http://schemas.microsoft.com/office/powerpoint/2010/main" val="1735506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13</TotalTime>
  <Words>320</Words>
  <Application>Microsoft Macintosh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Tw Cen MT</vt:lpstr>
      <vt:lpstr>Circuito</vt:lpstr>
      <vt:lpstr>tfm</vt:lpstr>
      <vt:lpstr>Introducción</vt:lpstr>
      <vt:lpstr>Desarrollo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tfm</dc:title>
  <dc:creator>Microsoft Office User</dc:creator>
  <cp:lastModifiedBy>Microsoft Office User</cp:lastModifiedBy>
  <cp:revision>1</cp:revision>
  <dcterms:created xsi:type="dcterms:W3CDTF">2023-09-21T12:22:18Z</dcterms:created>
  <dcterms:modified xsi:type="dcterms:W3CDTF">2023-09-21T12:36:02Z</dcterms:modified>
</cp:coreProperties>
</file>