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3"/>
  </p:notesMasterIdLst>
  <p:sldIdLst>
    <p:sldId id="256" r:id="rId2"/>
    <p:sldId id="259" r:id="rId3"/>
    <p:sldId id="266" r:id="rId4"/>
    <p:sldId id="260" r:id="rId5"/>
    <p:sldId id="262" r:id="rId6"/>
    <p:sldId id="278" r:id="rId7"/>
    <p:sldId id="263" r:id="rId8"/>
    <p:sldId id="264" r:id="rId9"/>
    <p:sldId id="279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1" autoAdjust="0"/>
    <p:restoredTop sz="87774" autoAdjust="0"/>
  </p:normalViewPr>
  <p:slideViewPr>
    <p:cSldViewPr snapToGrid="0">
      <p:cViewPr varScale="1">
        <p:scale>
          <a:sx n="131" d="100"/>
          <a:sy n="131" d="100"/>
        </p:scale>
        <p:origin x="172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45D6C10-5536-4E66-9C78-F621411BE1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6DC3A4-A9A5-4A0A-95BD-1ED68B494BB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3788-F1BD-48BD-BCD6-48D2F7F49262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FD77BC89-24C1-4E12-A343-AF0FD7BE4F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D92CCA6A-92B6-4339-8EB1-50CDB6C82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29BD3-B262-48C1-A648-B167C9D157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B0805D-3874-4D95-8A1F-F7A266DDA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ECAEF-9684-4E84-B3E7-DF5EFC46A14B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Überleitung zur Software Qualität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31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Merkmale und Aspekte</a:t>
            </a:r>
          </a:p>
          <a:p>
            <a:endParaRPr lang="de-DE" dirty="0"/>
          </a:p>
          <a:p>
            <a:r>
              <a:rPr lang="de-DE" dirty="0"/>
              <a:t>ISO 25010 hat noch zwei weitere: Sicherheit, Kompatibilität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94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Aspects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aspects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Qualitative </a:t>
            </a:r>
            <a:r>
              <a:rPr lang="de-DE" dirty="0" err="1"/>
              <a:t>aspects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/>
              <a:t>Qualitative </a:t>
            </a:r>
            <a:r>
              <a:rPr lang="de-DE" dirty="0" err="1"/>
              <a:t>requirements</a:t>
            </a:r>
            <a:endParaRPr lang="de-DE" dirty="0"/>
          </a:p>
          <a:p>
            <a:pPr marL="628650" lvl="1" indent="-171450">
              <a:buFontTx/>
              <a:buChar char="-"/>
            </a:pP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ECAEF-9684-4E84-B3E7-DF5EFC46A14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4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49FEE-12D1-7B8C-FBEB-90EA2207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4AAC4A-9FC1-00D2-CD25-F41EAF821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1212F1-1F63-D79A-20FC-90ADDD3F6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F2BD4-6133-2847-E5B6-0AE442635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ECAEF-9684-4E84-B3E7-DF5EFC46A14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10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b="1" i="1" dirty="0" err="1">
                <a:latin typeface="Times New Roman" panose="02020603050405020304" pitchFamily="18" charset="0"/>
              </a:rPr>
              <a:t>Prefer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composition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to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inheritance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b="1" i="1" dirty="0" err="1">
                <a:latin typeface="Times New Roman" panose="02020603050405020304" pitchFamily="18" charset="0"/>
              </a:rPr>
              <a:t>Rely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on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abstractions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1" i="1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DRY</a:t>
            </a:r>
          </a:p>
          <a:p>
            <a:r>
              <a:rPr lang="de-DE" dirty="0"/>
              <a:t>KISS</a:t>
            </a:r>
          </a:p>
          <a:p>
            <a:r>
              <a:rPr lang="en-US" b="0" i="0" dirty="0">
                <a:effectLst/>
                <a:latin typeface="fkGroteskNeue"/>
              </a:rPr>
              <a:t>SOLID is an acronym for five key object-oriented design principles that help to create robust, maintainable software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3233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15AD5-B645-07A1-162D-F1B936AC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5E4C6EA-DF54-3C8B-4AC0-56571724A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08E2EE-3421-4693-E67A-59E50B12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b="1" i="1" dirty="0" err="1">
                <a:latin typeface="Times New Roman" panose="02020603050405020304" pitchFamily="18" charset="0"/>
              </a:rPr>
              <a:t>Prefer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composition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to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inheritance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1200" b="1" i="1" dirty="0" err="1">
                <a:latin typeface="Times New Roman" panose="02020603050405020304" pitchFamily="18" charset="0"/>
              </a:rPr>
              <a:t>Rely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 on </a:t>
            </a:r>
            <a:r>
              <a:rPr lang="de-DE" altLang="de-DE" sz="1200" b="1" i="1" dirty="0" err="1">
                <a:latin typeface="Times New Roman" panose="02020603050405020304" pitchFamily="18" charset="0"/>
              </a:rPr>
              <a:t>abstractions</a:t>
            </a:r>
            <a:r>
              <a:rPr lang="de-DE" altLang="de-DE" sz="1200" b="1" i="1" dirty="0">
                <a:latin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b="1" i="1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DRY</a:t>
            </a:r>
          </a:p>
          <a:p>
            <a:r>
              <a:rPr lang="de-DE" dirty="0"/>
              <a:t>KISS</a:t>
            </a:r>
          </a:p>
          <a:p>
            <a:r>
              <a:rPr lang="de-DE" dirty="0"/>
              <a:t>SOLID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C9D069-19E3-8976-A1DA-B6BC7B5D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E26667-768A-47CA-9D61-E45E2FD3696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37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ECAEF-9684-4E84-B3E7-DF5EFC46A14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09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EB783-D0DF-43D6-ADEC-21B00FB8D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3B019B-09C5-41E5-8483-0C6D4626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F76B62-1B26-4963-AFA1-E7D54CC1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614EA-001A-4093-8065-268664FA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43116-F9D7-42AD-AC31-4CEDDCE9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66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B6967-4AB9-4DDF-9BF9-5CA46E95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4F9FEA-CDED-46B1-9F86-91078F94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4E3AF-E9B7-446D-AC7F-48CF5AC0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44EA86-D57F-47DE-9D2E-F9EF888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022365-9204-4D70-BD98-BB5F2471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3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F00616-E4BA-4C0A-B84B-AD357987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5C2C06-B139-42AA-BF60-31F4BD386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A5B13-5E07-4CCA-9F3A-BB7C9A96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C7EFDC-DDF4-4AD1-9441-7EB62D60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D4FDAF-204F-46E2-AC5C-DF84D0B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44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2E306-0FB5-4CD7-8BC1-C0FAA259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359C19-D198-4D68-BD71-94B90BC6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F5F0D3-EB6F-4C8A-A942-B02A2A62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668D7-48F6-42BD-8446-38A9C771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61569C-6252-49E6-8B2C-740C9ACD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02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9EA45-30AC-474E-BF9D-938B7DA0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F3EA31-9682-4E57-9A82-F41C7B84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6B7D99-CBAF-4173-82B0-C83AE2AF1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ACC1D4-AE57-42DC-A229-3B4EC5EA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DA2F7F-0FFB-4099-90AE-AB06CF67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8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05AA0-1B0D-4819-836B-64CAA725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E3E3CC-5637-4EE8-9D5F-16DF9E456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BE02EA-91AF-4C44-A8EC-95742536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CE2060-99BA-4A54-B343-6A20EC9C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DB7B9A-D021-42AA-965D-CF087A59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572952-CECD-4DEE-A16D-4FFC45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78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9E97D-72BB-46AA-BC8A-E009FABD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33D68-5FD0-4CBB-B3B9-38C0F1C15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88E0CD-21AD-4B0E-8576-152446864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FB8ADC-42A2-4857-A5AA-44C5E1632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8EB57F5-F68D-41FC-9F5A-AD2B611F6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D247C7-A917-4BF3-B8C5-2EB585BCC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26A851-38CA-4E8F-B9A7-0354D3D4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37261E-1577-4109-ABD7-D951D291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40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9175A-D85E-4132-BD3C-3DA776BE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FD56D3-DCA9-4DD2-949C-A8D8125B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D5871A-D080-48D9-A3AE-99A15C34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7C4B1F-2F1B-46BE-B93C-60E79D68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17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F49AC55-8E3F-44A4-BE35-D61CA0C4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F557B8-2537-494F-9600-1D8897FD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D7C720-866D-4696-9F61-E945AC3F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296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3F5B-3EF0-44FA-804B-CBE0C3BE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62BB44-7A4D-4F6A-AD63-D39A7225A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E6DFE4-6DC8-4990-90C7-F770867FB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0FC4BF-B090-4FFC-96DA-372C5508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00DA4F-FA23-4F91-B21E-CE18CFB2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0C61A-39C6-4402-B8AD-9DC20943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23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1337B-BB5E-4827-945D-C34D6829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F46EEC-0198-47D6-AD14-EBA50A4C5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E2A79-4A75-48E6-8704-B7124360C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4AE25B-DB81-4859-992E-11AA31AF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422A23-DA02-4B34-A961-1EC00AC9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35938B-8DBA-4256-977F-12C033AC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24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5D3B6A6-6FCD-4049-8BA0-5BC00DA9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4B1150-C6D9-4699-A277-76B2E96CE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73509-3B24-4D84-AA59-D5FFAFB5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17102-D28E-406A-8E49-100A5025D033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52453-9AC7-4F36-AE37-BB5A13D00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E8B92-E147-4A65-9AB0-2033D219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B7E76-071F-42EF-AF06-36CF18110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63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DCB15-FDE1-4082-B3FE-38492DD7F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476" y="2470242"/>
            <a:ext cx="10684151" cy="1345134"/>
          </a:xfrm>
        </p:spPr>
        <p:txBody>
          <a:bodyPr anchor="ctr">
            <a:normAutofit/>
          </a:bodyPr>
          <a:lstStyle/>
          <a:p>
            <a:r>
              <a:rPr lang="de-DE" sz="5600" dirty="0" err="1"/>
              <a:t>Application</a:t>
            </a:r>
            <a:r>
              <a:rPr lang="de-DE" sz="5600" dirty="0"/>
              <a:t> </a:t>
            </a:r>
            <a:r>
              <a:rPr lang="de-DE" sz="5600" dirty="0" err="1"/>
              <a:t>development</a:t>
            </a:r>
            <a:endParaRPr lang="de-DE" sz="5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689222-3817-4DC2-B463-BF7AD5A09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947" y="3552285"/>
            <a:ext cx="9469211" cy="86563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A standard architecture for practical use</a:t>
            </a:r>
            <a:endParaRPr lang="de-DE" sz="2800" dirty="0">
              <a:solidFill>
                <a:srgbClr val="000000"/>
              </a:solidFill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45694B9D-3872-4F70-9952-114489F4C098}"/>
              </a:ext>
            </a:extLst>
          </p:cNvPr>
          <p:cNvSpPr txBox="1">
            <a:spLocks/>
          </p:cNvSpPr>
          <p:nvPr/>
        </p:nvSpPr>
        <p:spPr>
          <a:xfrm>
            <a:off x="269508" y="6371924"/>
            <a:ext cx="1578543" cy="282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800" dirty="0">
                <a:solidFill>
                  <a:srgbClr val="000000"/>
                </a:solidFill>
              </a:rPr>
              <a:t>Atilla Kati</a:t>
            </a:r>
          </a:p>
        </p:txBody>
      </p:sp>
    </p:spTree>
    <p:extLst>
      <p:ext uri="{BB962C8B-B14F-4D97-AF65-F5344CB8AC3E}">
        <p14:creationId xmlns:p14="http://schemas.microsoft.com/office/powerpoint/2010/main" val="215012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3C63E5-0D71-419F-B565-12959DDEE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362" y="1938803"/>
            <a:ext cx="7045787" cy="39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7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Requirements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3C63E5-0D71-419F-B565-12959DDEE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7525" y="1463432"/>
            <a:ext cx="9016111" cy="52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0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Requirements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0" y="2042810"/>
            <a:ext cx="4276725" cy="3829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DCDBB7E-92F5-497D-A4EE-2AE1D5F3725A}"/>
              </a:ext>
            </a:extLst>
          </p:cNvPr>
          <p:cNvSpPr txBox="1"/>
          <p:nvPr/>
        </p:nvSpPr>
        <p:spPr>
          <a:xfrm>
            <a:off x="6096000" y="1739456"/>
            <a:ext cx="5620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also be possible to manage other media such as images or videos in a playlist. The type list should be easy to extend.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be possible to load and save different playlist formats. The type list should be easy to extend.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Thumbnails should always be displayed for playlist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details on mp3 files, a media database should be contacted (</a:t>
            </a:r>
            <a:r>
              <a:rPr lang="en-US" dirty="0" err="1"/>
              <a:t>imdb</a:t>
            </a:r>
            <a:r>
              <a:rPr lang="en-US" dirty="0"/>
              <a:t>, </a:t>
            </a:r>
            <a:r>
              <a:rPr lang="en-US" dirty="0" err="1"/>
              <a:t>discogs</a:t>
            </a:r>
            <a:r>
              <a:rPr lang="en-US" dirty="0"/>
              <a:t>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791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Requirements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0" y="2042810"/>
            <a:ext cx="4276725" cy="382905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DCDBB7E-92F5-497D-A4EE-2AE1D5F3725A}"/>
              </a:ext>
            </a:extLst>
          </p:cNvPr>
          <p:cNvSpPr txBox="1"/>
          <p:nvPr/>
        </p:nvSpPr>
        <p:spPr>
          <a:xfrm>
            <a:off x="6096000" y="1739456"/>
            <a:ext cx="5620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new item and playlist types, no existing (code) types should have to be changed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should be able to be tested individually (as units)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Dependencies (creation and usage dependencies) should be reduced or avoided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202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Solution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1" y="2042810"/>
            <a:ext cx="3757685" cy="336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38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Solution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8091" y="2042811"/>
            <a:ext cx="3758373" cy="33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82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Solution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13" y="2044141"/>
            <a:ext cx="6874206" cy="33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Solution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12" y="2044141"/>
            <a:ext cx="6874207" cy="336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33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Solution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23" y="1820662"/>
            <a:ext cx="9812469" cy="37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5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- Solution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9F58C6-203C-4336-A212-D41604921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324" y="1821441"/>
            <a:ext cx="9812467" cy="37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8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 </a:t>
            </a:r>
            <a:r>
              <a:rPr lang="de-DE" dirty="0" err="1"/>
              <a:t>definition</a:t>
            </a:r>
            <a:r>
              <a:rPr lang="de-DE" dirty="0"/>
              <a:t> &amp;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wrong with the functional focus?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3EE3D4F-DB3E-4A98-812B-F8303D06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624" y="2893731"/>
            <a:ext cx="3733800" cy="23907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9D6F4490-52C2-4730-86E3-3713DE887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3731"/>
            <a:ext cx="4363983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B9FAB2D-D74F-4C6C-8DFA-9CE99F02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85" y="2200846"/>
            <a:ext cx="4024417" cy="293631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A54A83E-75EC-45F0-A75C-069412CF212E}"/>
              </a:ext>
            </a:extLst>
          </p:cNvPr>
          <p:cNvSpPr txBox="1"/>
          <p:nvPr/>
        </p:nvSpPr>
        <p:spPr>
          <a:xfrm>
            <a:off x="5815092" y="1960843"/>
            <a:ext cx="5791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Simplifying</a:t>
            </a:r>
            <a:r>
              <a:rPr lang="de-DE" dirty="0"/>
              <a:t> </a:t>
            </a:r>
            <a:r>
              <a:rPr lang="de-DE" dirty="0" err="1"/>
              <a:t>through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Single </a:t>
            </a:r>
            <a:r>
              <a:rPr lang="de-DE" dirty="0" err="1"/>
              <a:t>Responsibility</a:t>
            </a:r>
            <a:r>
              <a:rPr lang="de-DE" dirty="0"/>
              <a:t> Prinzip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abstractions</a:t>
            </a:r>
            <a:r>
              <a:rPr lang="de-DE" dirty="0"/>
              <a:t>, not </a:t>
            </a:r>
            <a:r>
              <a:rPr lang="de-DE" dirty="0" err="1"/>
              <a:t>implementations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inheritance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Inversion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Resolve </a:t>
            </a:r>
            <a:r>
              <a:rPr lang="de-DE" dirty="0" err="1"/>
              <a:t>dependencies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Strategy</a:t>
            </a:r>
            <a:r>
              <a:rPr lang="de-DE" dirty="0"/>
              <a:t>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Dependency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Factory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382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Danke!</a:t>
            </a:r>
          </a:p>
        </p:txBody>
      </p:sp>
      <p:pic>
        <p:nvPicPr>
          <p:cNvPr id="1026" name="Picture 2" descr="Morbus McArdle - Ein langer Weg zur Diagnose • kinderaerztliche-praxis">
            <a:extLst>
              <a:ext uri="{FF2B5EF4-FFF2-40B4-BE49-F238E27FC236}">
                <a16:creationId xmlns:a16="http://schemas.microsoft.com/office/drawing/2014/main" id="{B0092805-FA72-432E-81D8-EDFE23D5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334" y="2285596"/>
            <a:ext cx="58293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95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Problem </a:t>
            </a:r>
            <a:r>
              <a:rPr lang="de-DE" dirty="0" err="1"/>
              <a:t>definition</a:t>
            </a:r>
            <a:r>
              <a:rPr lang="de-DE" dirty="0"/>
              <a:t> &amp; </a:t>
            </a:r>
            <a:r>
              <a:rPr lang="de-DE" dirty="0" err="1"/>
              <a:t>goals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wrong with the functional focus?</a:t>
            </a:r>
          </a:p>
          <a:p>
            <a:r>
              <a:rPr lang="en-US" dirty="0"/>
              <a:t>Fundamentals of software quality and architecture patterns</a:t>
            </a:r>
          </a:p>
          <a:p>
            <a:r>
              <a:rPr lang="en-US" dirty="0"/>
              <a:t>Learning by doing</a:t>
            </a:r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0EE5D5-4D1B-4234-8F04-1E53F253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61" y="3969206"/>
            <a:ext cx="2163482" cy="216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EF6B04C-1345-4717-BDD5-D147E6A31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194" y="4109131"/>
            <a:ext cx="3166515" cy="18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68D506A-161D-4CF3-954E-042712A4B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3360" y="4099614"/>
            <a:ext cx="3274804" cy="19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5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ISO 25010/2011 (ISO/IEC 9126)</a:t>
            </a:r>
          </a:p>
        </p:txBody>
      </p:sp>
      <p:pic>
        <p:nvPicPr>
          <p:cNvPr id="4" name="Grafik 3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A1E5F0A4-086D-C226-DDA1-CEF373D46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>
          <a:xfrm>
            <a:off x="1787535" y="2683483"/>
            <a:ext cx="9437792" cy="304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ISO 25010/2011 (ISO/IEC 9126)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8460A6C-690E-4EDF-9A57-D836BA6D7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872" y="2318720"/>
            <a:ext cx="69355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8CCE6-A0C7-CEFD-405F-3AD947ECD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!!ModelParts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F67BC649-FD91-7FA7-D303-6C056B4900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"/>
          <a:stretch/>
        </p:blipFill>
        <p:spPr>
          <a:xfrm>
            <a:off x="1375177" y="2756635"/>
            <a:ext cx="8847967" cy="285926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1EA2CA-6760-4EA8-3DD7-45D4DE8E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The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F1004-3A1A-979D-3226-0FEC52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Constant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pic>
        <p:nvPicPr>
          <p:cNvPr id="5" name="!!ModelParts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AD9037F-A56F-48B8-0423-058C026F9A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363" t="27970" r="13501" b="15070"/>
          <a:stretch/>
        </p:blipFill>
        <p:spPr>
          <a:xfrm>
            <a:off x="8024775" y="3372306"/>
            <a:ext cx="2911448" cy="233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6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Architectur</a:t>
            </a:r>
            <a:r>
              <a:rPr lang="de-DE" dirty="0"/>
              <a:t> –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architectur</a:t>
            </a:r>
            <a:r>
              <a:rPr lang="de-DE" dirty="0"/>
              <a:t>?</a:t>
            </a:r>
          </a:p>
        </p:txBody>
      </p:sp>
      <p:pic>
        <p:nvPicPr>
          <p:cNvPr id="2050" name="Picture 2" descr="Kontakt zur Zünd Systemtechnik AG - Zünd Systemtechnik AG">
            <a:extLst>
              <a:ext uri="{FF2B5EF4-FFF2-40B4-BE49-F238E27FC236}">
                <a16:creationId xmlns:a16="http://schemas.microsoft.com/office/drawing/2014/main" id="{9A5CD8DB-E840-4B9B-B180-C5B10581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723" y="2557179"/>
            <a:ext cx="3507441" cy="350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-Tier Architecture N-Tier Architecture is preferred because of the... |  Download Scientific Diagram">
            <a:extLst>
              <a:ext uri="{FF2B5EF4-FFF2-40B4-BE49-F238E27FC236}">
                <a16:creationId xmlns:a16="http://schemas.microsoft.com/office/drawing/2014/main" id="{7DA0CF7B-5994-4209-B5AA-38FB3EF79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56808" y="2621899"/>
            <a:ext cx="4070248" cy="369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6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003BA5-E0B2-4243-89F2-3F03AAC2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Architectur</a:t>
            </a:r>
            <a:r>
              <a:rPr lang="de-DE" dirty="0"/>
              <a:t> – Design </a:t>
            </a:r>
            <a:r>
              <a:rPr lang="de-DE" dirty="0" err="1"/>
              <a:t>Principles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EC9C21-EB32-4A9A-A0D1-2DE11879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4294"/>
            <a:ext cx="10419893" cy="2308581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kGroteskNeue"/>
              </a:rPr>
              <a:t>S</a:t>
            </a:r>
            <a:r>
              <a:rPr lang="en-US" sz="2000" b="0" i="0" dirty="0">
                <a:effectLst/>
                <a:latin typeface="fkGroteskNeue"/>
              </a:rPr>
              <a:t>ingle Responsibility Principle</a:t>
            </a:r>
            <a:br>
              <a:rPr lang="en-US" sz="2000" b="0" i="0" dirty="0">
                <a:effectLst/>
                <a:latin typeface="fkGroteskNeue"/>
              </a:rPr>
            </a:br>
            <a:r>
              <a:rPr lang="en-US" sz="2000" b="0" i="0" dirty="0">
                <a:effectLst/>
                <a:latin typeface="fkGroteskNeue"/>
              </a:rPr>
              <a:t>Each class should have only one responsibility or reason to change.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kGroteskNeue"/>
              </a:rPr>
              <a:t>O</a:t>
            </a:r>
            <a:r>
              <a:rPr lang="en-US" sz="2000" b="0" i="0" dirty="0">
                <a:effectLst/>
                <a:latin typeface="fkGroteskNeue"/>
              </a:rPr>
              <a:t>pen/Closed Principle</a:t>
            </a:r>
            <a:br>
              <a:rPr lang="en-US" sz="2000" b="0" i="0" dirty="0">
                <a:effectLst/>
                <a:latin typeface="fkGroteskNeue"/>
              </a:rPr>
            </a:br>
            <a:r>
              <a:rPr lang="en-US" sz="2000" b="0" i="0" dirty="0">
                <a:effectLst/>
                <a:latin typeface="fkGroteskNeue"/>
              </a:rPr>
              <a:t>Software entities should be open for extension but closed for modification.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fkGroteskNeue"/>
              </a:rPr>
              <a:t>L</a:t>
            </a:r>
            <a:r>
              <a:rPr lang="en-US" sz="2000" b="0" i="0" dirty="0" err="1">
                <a:effectLst/>
                <a:latin typeface="fkGroteskNeue"/>
              </a:rPr>
              <a:t>iskov</a:t>
            </a:r>
            <a:r>
              <a:rPr lang="en-US" sz="2000" b="0" i="0" dirty="0">
                <a:effectLst/>
                <a:latin typeface="fkGroteskNeue"/>
              </a:rPr>
              <a:t> Substitution Principle</a:t>
            </a:r>
            <a:br>
              <a:rPr lang="en-US" sz="2000" b="0" i="0" dirty="0">
                <a:effectLst/>
                <a:latin typeface="fkGroteskNeue"/>
              </a:rPr>
            </a:br>
            <a:r>
              <a:rPr lang="en-US" sz="2000" b="0" i="0" dirty="0">
                <a:effectLst/>
                <a:latin typeface="fkGroteskNeue"/>
              </a:rPr>
              <a:t>Subtypes must be substitutable for their base types without breaking the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kGroteskNeue"/>
              </a:rPr>
              <a:t>I</a:t>
            </a:r>
            <a:r>
              <a:rPr lang="en-US" sz="2000" b="0" i="0" dirty="0">
                <a:effectLst/>
                <a:latin typeface="fkGroteskNeue"/>
              </a:rPr>
              <a:t>nterface Segregation Principle</a:t>
            </a:r>
            <a:br>
              <a:rPr lang="en-US" sz="2000" b="0" i="0" dirty="0">
                <a:effectLst/>
                <a:latin typeface="fkGroteskNeue"/>
              </a:rPr>
            </a:br>
            <a:r>
              <a:rPr lang="en-US" sz="2000" b="0" i="0" dirty="0">
                <a:effectLst/>
                <a:latin typeface="fkGroteskNeue"/>
              </a:rPr>
              <a:t>Clients should not be forced to depend on interfaces they do not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fkGroteskNeue"/>
              </a:rPr>
              <a:t>D</a:t>
            </a:r>
            <a:r>
              <a:rPr lang="en-US" sz="2000" b="0" i="0" dirty="0">
                <a:effectLst/>
                <a:latin typeface="fkGroteskNeue"/>
              </a:rPr>
              <a:t>ependency Inversion Principle</a:t>
            </a:r>
            <a:br>
              <a:rPr lang="en-US" sz="2000" b="0" i="0" dirty="0">
                <a:effectLst/>
                <a:latin typeface="fkGroteskNeue"/>
              </a:rPr>
            </a:br>
            <a:r>
              <a:rPr lang="en-US" sz="2000" b="0" i="0" dirty="0">
                <a:effectLst/>
                <a:latin typeface="fkGroteskNeue"/>
              </a:rPr>
              <a:t>Depend on abstractions, not on concrete implementations.</a:t>
            </a:r>
          </a:p>
        </p:txBody>
      </p:sp>
      <p:pic>
        <p:nvPicPr>
          <p:cNvPr id="1026" name="Picture 2" descr="SOLID Principles in C#: History, Explanation, and Practical">
            <a:extLst>
              <a:ext uri="{FF2B5EF4-FFF2-40B4-BE49-F238E27FC236}">
                <a16:creationId xmlns:a16="http://schemas.microsoft.com/office/drawing/2014/main" id="{AFD66966-C522-43C0-EEBB-34DDEA04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631" y="1690688"/>
            <a:ext cx="8549030" cy="24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: gefaltete Ecke 3">
            <a:extLst>
              <a:ext uri="{FF2B5EF4-FFF2-40B4-BE49-F238E27FC236}">
                <a16:creationId xmlns:a16="http://schemas.microsoft.com/office/drawing/2014/main" id="{8AB725EB-7100-08AD-DC22-0C74C4B36144}"/>
              </a:ext>
            </a:extLst>
          </p:cNvPr>
          <p:cNvSpPr/>
          <p:nvPr/>
        </p:nvSpPr>
        <p:spPr>
          <a:xfrm>
            <a:off x="9246412" y="4623149"/>
            <a:ext cx="1302106" cy="1675179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0" i="0" dirty="0">
                <a:solidFill>
                  <a:schemeClr val="tx1"/>
                </a:solidFill>
                <a:effectLst/>
                <a:latin typeface="fkGroteskNeue"/>
              </a:rPr>
              <a:t>…acronym for five key object-oriented design principles, that help to create robust, maintainable software</a:t>
            </a:r>
            <a:endParaRPr lang="de-DE" sz="1050" dirty="0">
              <a:solidFill>
                <a:schemeClr val="tx1"/>
              </a:solidFill>
            </a:endParaRPr>
          </a:p>
          <a:p>
            <a:pPr algn="ctr"/>
            <a:endParaRPr lang="de-DE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86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A4273-9AFD-B549-575A-5EF4F9BFC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FAC939-D474-3F9F-E7C8-A3B810F9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Architectur</a:t>
            </a:r>
            <a:r>
              <a:rPr lang="de-DE" dirty="0"/>
              <a:t> –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E2208-5BD7-CB51-190D-4BD94D966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72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Design-Patterns?</a:t>
            </a:r>
          </a:p>
          <a:p>
            <a:pPr lvl="1"/>
            <a:r>
              <a:rPr lang="de-DE" dirty="0" err="1"/>
              <a:t>Blueprints</a:t>
            </a:r>
            <a:endParaRPr lang="de-DE" dirty="0"/>
          </a:p>
          <a:p>
            <a:pPr lvl="1"/>
            <a:r>
              <a:rPr lang="de-DE" dirty="0" err="1"/>
              <a:t>Based</a:t>
            </a:r>
            <a:r>
              <a:rPr lang="de-DE" dirty="0"/>
              <a:t> on design </a:t>
            </a:r>
            <a:r>
              <a:rPr lang="de-DE" dirty="0" err="1"/>
              <a:t>principles</a:t>
            </a:r>
            <a:endParaRPr lang="de-DE" dirty="0"/>
          </a:p>
          <a:p>
            <a:pPr lvl="1"/>
            <a:r>
              <a:rPr lang="de-DE" dirty="0"/>
              <a:t>Solutions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problems</a:t>
            </a:r>
            <a:endParaRPr lang="de-DE" dirty="0"/>
          </a:p>
          <a:p>
            <a:pPr lvl="1"/>
            <a:r>
              <a:rPr lang="de-DE" dirty="0" err="1"/>
              <a:t>Maintainability</a:t>
            </a:r>
            <a:r>
              <a:rPr lang="de-DE" dirty="0"/>
              <a:t> &amp; </a:t>
            </a:r>
            <a:r>
              <a:rPr lang="de-DE" dirty="0" err="1"/>
              <a:t>reuse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Common </a:t>
            </a:r>
            <a:r>
              <a:rPr lang="de-DE" dirty="0" err="1"/>
              <a:t>language</a:t>
            </a:r>
            <a:endParaRPr lang="de-DE" dirty="0"/>
          </a:p>
        </p:txBody>
      </p:sp>
      <p:pic>
        <p:nvPicPr>
          <p:cNvPr id="2050" name="Picture 2" descr="Using Design Patterns in JavaScript —The Ultimate Guide | Syncfusion Blogs">
            <a:extLst>
              <a:ext uri="{FF2B5EF4-FFF2-40B4-BE49-F238E27FC236}">
                <a16:creationId xmlns:a16="http://schemas.microsoft.com/office/drawing/2014/main" id="{FD4C061D-530A-344F-47EA-E72CE3ACC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09" y="1825624"/>
            <a:ext cx="6324600" cy="452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29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Breitbild</PresentationFormat>
  <Paragraphs>93</Paragraphs>
  <Slides>21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fkGroteskNeue</vt:lpstr>
      <vt:lpstr>Times New Roman</vt:lpstr>
      <vt:lpstr>Office</vt:lpstr>
      <vt:lpstr>Application development</vt:lpstr>
      <vt:lpstr>Problem definition &amp; goals</vt:lpstr>
      <vt:lpstr>Problem definition &amp; goals</vt:lpstr>
      <vt:lpstr>The software quality model</vt:lpstr>
      <vt:lpstr>The software quality model</vt:lpstr>
      <vt:lpstr>The software quality model</vt:lpstr>
      <vt:lpstr>Architectur – Design Patterns</vt:lpstr>
      <vt:lpstr>Architectur – Design Principles</vt:lpstr>
      <vt:lpstr>Architectur – Design Patterns</vt:lpstr>
      <vt:lpstr>Our project</vt:lpstr>
      <vt:lpstr>Our project - Requirements</vt:lpstr>
      <vt:lpstr>Our project - Requirements</vt:lpstr>
      <vt:lpstr>Our project - Requirements</vt:lpstr>
      <vt:lpstr>Our project - Solution</vt:lpstr>
      <vt:lpstr>Our project - Solution</vt:lpstr>
      <vt:lpstr>Our project - Solution</vt:lpstr>
      <vt:lpstr>Our project - Solution</vt:lpstr>
      <vt:lpstr>Our project - Solution</vt:lpstr>
      <vt:lpstr>Our project - Solution</vt:lpstr>
      <vt:lpstr>Conclusion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Fachpräsentation Atilla Kati</dc:title>
  <dc:creator>Atilla Kati</dc:creator>
  <cp:lastModifiedBy>Atilla Kati</cp:lastModifiedBy>
  <cp:revision>77</cp:revision>
  <dcterms:created xsi:type="dcterms:W3CDTF">2020-10-31T08:22:30Z</dcterms:created>
  <dcterms:modified xsi:type="dcterms:W3CDTF">2025-05-07T19:22:36Z</dcterms:modified>
</cp:coreProperties>
</file>