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81" r:id="rId4"/>
    <p:sldId id="282" r:id="rId5"/>
    <p:sldId id="261" r:id="rId6"/>
    <p:sldId id="262" r:id="rId7"/>
    <p:sldId id="257" r:id="rId8"/>
    <p:sldId id="259" r:id="rId9"/>
    <p:sldId id="284" r:id="rId10"/>
    <p:sldId id="263" r:id="rId11"/>
    <p:sldId id="264" r:id="rId12"/>
    <p:sldId id="265" r:id="rId13"/>
    <p:sldId id="286" r:id="rId14"/>
    <p:sldId id="287" r:id="rId15"/>
    <p:sldId id="288" r:id="rId16"/>
    <p:sldId id="289" r:id="rId17"/>
    <p:sldId id="292" r:id="rId18"/>
    <p:sldId id="290" r:id="rId19"/>
    <p:sldId id="275" r:id="rId20"/>
    <p:sldId id="266" r:id="rId21"/>
    <p:sldId id="273" r:id="rId22"/>
    <p:sldId id="267" r:id="rId23"/>
    <p:sldId id="271" r:id="rId24"/>
    <p:sldId id="269" r:id="rId25"/>
    <p:sldId id="270" r:id="rId26"/>
    <p:sldId id="272" r:id="rId27"/>
    <p:sldId id="276" r:id="rId28"/>
    <p:sldId id="285" r:id="rId29"/>
    <p:sldId id="279" r:id="rId30"/>
    <p:sldId id="277" r:id="rId31"/>
    <p:sldId id="27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9" autoAdjust="0"/>
  </p:normalViewPr>
  <p:slideViewPr>
    <p:cSldViewPr>
      <p:cViewPr>
        <p:scale>
          <a:sx n="75" d="100"/>
          <a:sy n="75" d="100"/>
        </p:scale>
        <p:origin x="-1446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A0B8-DC64-4094-BC7D-C522B5B22E8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A5FA-71E9-4295-A144-15B8034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Cooper Black" pitchFamily="18" charset="0"/>
              </a:rPr>
              <a:t>FATIMA  NASAR</a:t>
            </a:r>
            <a:endParaRPr lang="en-US" sz="8800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1676400"/>
          </a:xfrm>
        </p:spPr>
        <p:txBody>
          <a:bodyPr/>
          <a:lstStyle/>
          <a:p>
            <a:r>
              <a:rPr lang="en-US" b="1" i="1" dirty="0" smtClean="0"/>
              <a:t>Week 3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916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{LINK}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&lt;a </a:t>
            </a:r>
            <a:r>
              <a:rPr lang="en-US" dirty="0" err="1" smtClean="0">
                <a:latin typeface="Cooper Black" pitchFamily="18" charset="0"/>
              </a:rPr>
              <a:t>href</a:t>
            </a:r>
            <a:r>
              <a:rPr lang="en-US" dirty="0" smtClean="0">
                <a:latin typeface="Cooper Black" pitchFamily="18" charset="0"/>
              </a:rPr>
              <a:t>&gt; &lt;/a&gt;</a:t>
            </a:r>
          </a:p>
          <a:p>
            <a:pPr marL="0" indent="0">
              <a:buNone/>
            </a:pPr>
            <a:r>
              <a:rPr lang="pt-BR" dirty="0"/>
              <a:t>&lt;a href</a:t>
            </a:r>
            <a:r>
              <a:rPr lang="pt-BR" dirty="0" smtClean="0"/>
              <a:t>=“ ”&lt;/</a:t>
            </a:r>
            <a:r>
              <a:rPr lang="pt-BR" dirty="0"/>
              <a:t>a&gt;</a:t>
            </a:r>
            <a:endParaRPr lang="en-US" dirty="0" smtClean="0"/>
          </a:p>
          <a:p>
            <a:r>
              <a:rPr lang="en-US" i="1" dirty="0">
                <a:latin typeface="Copperplate Gothic Bold" pitchFamily="34" charset="0"/>
              </a:rPr>
              <a:t>You can use the &lt;a&gt; tag to link text or </a:t>
            </a:r>
            <a:r>
              <a:rPr lang="en-US" i="1" dirty="0" smtClean="0">
                <a:latin typeface="Copperplate Gothic Bold" pitchFamily="34" charset="0"/>
              </a:rPr>
              <a:t>images.</a:t>
            </a:r>
          </a:p>
          <a:p>
            <a:r>
              <a:rPr lang="en-US" sz="4000" i="1" dirty="0" smtClean="0">
                <a:latin typeface="Arial Black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i="1" u="sng" dirty="0" smtClean="0">
                <a:solidFill>
                  <a:srgbClr val="FF0000"/>
                </a:solidFill>
                <a:latin typeface="Arial Narrow" pitchFamily="34" charset="0"/>
              </a:rPr>
              <a:t>Youtube.com</a:t>
            </a:r>
            <a:endParaRPr lang="en-US" i="1" u="sng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{ORDER LIST}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 pitchFamily="18" charset="0"/>
              </a:rPr>
              <a:t>&lt;</a:t>
            </a:r>
            <a:r>
              <a:rPr lang="en-US" dirty="0" err="1" smtClean="0">
                <a:latin typeface="Cooper Black" pitchFamily="18" charset="0"/>
              </a:rPr>
              <a:t>ol</a:t>
            </a:r>
            <a:r>
              <a:rPr lang="en-US" dirty="0" smtClean="0">
                <a:latin typeface="Cooper Black" pitchFamily="18" charset="0"/>
              </a:rPr>
              <a:t>&gt; &lt;/</a:t>
            </a:r>
            <a:r>
              <a:rPr lang="en-US" dirty="0" err="1" smtClean="0">
                <a:latin typeface="Cooper Black" pitchFamily="18" charset="0"/>
              </a:rPr>
              <a:t>ol</a:t>
            </a:r>
            <a:r>
              <a:rPr lang="en-US" dirty="0" smtClean="0">
                <a:latin typeface="Cooper Black" pitchFamily="18" charset="0"/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The ol</a:t>
            </a:r>
            <a:r>
              <a:rPr lang="en-US" i="1" dirty="0">
                <a:latin typeface="Copperplate Gothic Bold" pitchFamily="34" charset="0"/>
              </a:rPr>
              <a:t> </a:t>
            </a:r>
            <a:r>
              <a:rPr lang="en-US" i="1" dirty="0" smtClean="0">
                <a:latin typeface="Copperplate Gothic Bold" pitchFamily="34" charset="0"/>
              </a:rPr>
              <a:t>tag</a:t>
            </a:r>
            <a:r>
              <a:rPr lang="en-US" i="1" dirty="0">
                <a:latin typeface="Copperplate Gothic Bold" pitchFamily="34" charset="0"/>
              </a:rPr>
              <a:t> defines an ordered</a:t>
            </a:r>
            <a:r>
              <a:rPr lang="en-US" b="1" i="1" dirty="0">
                <a:latin typeface="Copperplate Gothic Bold" pitchFamily="34" charset="0"/>
              </a:rPr>
              <a:t> </a:t>
            </a:r>
            <a:r>
              <a:rPr lang="en-US" i="1" dirty="0">
                <a:latin typeface="Copperplate Gothic Bold" pitchFamily="34" charset="0"/>
              </a:rPr>
              <a:t>list</a:t>
            </a:r>
            <a:r>
              <a:rPr lang="en-US" i="1" dirty="0" smtClean="0">
                <a:latin typeface="Comic Sans MS" pitchFamily="66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latin typeface="Franklin Gothic Demi Cond" pitchFamily="34" charset="0"/>
              </a:rPr>
              <a:t>Islamia</a:t>
            </a:r>
            <a:r>
              <a:rPr lang="en-US" i="1" dirty="0" smtClean="0">
                <a:latin typeface="Franklin Gothic Demi Cond" pitchFamily="34" charset="0"/>
              </a:rPr>
              <a:t> college </a:t>
            </a:r>
            <a:r>
              <a:rPr lang="en-US" i="1" dirty="0" err="1" smtClean="0">
                <a:latin typeface="Franklin Gothic Demi Cond" pitchFamily="34" charset="0"/>
              </a:rPr>
              <a:t>peshawar</a:t>
            </a:r>
            <a:endParaRPr lang="en-US" i="1" dirty="0" smtClean="0">
              <a:latin typeface="Franklin Gothic Demi Cond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latin typeface="Franklin Gothic Demi Cond" pitchFamily="34" charset="0"/>
              </a:rPr>
              <a:t>University of </a:t>
            </a:r>
            <a:r>
              <a:rPr lang="en-US" b="1" i="1" dirty="0" err="1" smtClean="0">
                <a:latin typeface="Franklin Gothic Demi Cond" pitchFamily="34" charset="0"/>
              </a:rPr>
              <a:t>peshawar</a:t>
            </a:r>
            <a:endParaRPr lang="en-US" b="1" i="1" dirty="0" smtClean="0">
              <a:latin typeface="Franklin Gothic Demi Cond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latin typeface="Franklin Gothic Demi Cond" pitchFamily="34" charset="0"/>
              </a:rPr>
              <a:t>Peshawar museum </a:t>
            </a:r>
            <a:endParaRPr lang="en-US" dirty="0" smtClean="0">
              <a:latin typeface="Franklin Gothic Demi Con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{UNORDERED LIST}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oper Black" pitchFamily="18" charset="0"/>
              </a:rPr>
              <a:t>&lt;</a:t>
            </a:r>
            <a:r>
              <a:rPr lang="en-US" dirty="0" err="1" smtClean="0">
                <a:latin typeface="Cooper Black" pitchFamily="18" charset="0"/>
              </a:rPr>
              <a:t>ul</a:t>
            </a:r>
            <a:r>
              <a:rPr lang="en-US" dirty="0" smtClean="0">
                <a:latin typeface="Cooper Black" pitchFamily="18" charset="0"/>
              </a:rPr>
              <a:t>&gt;&lt;/ul&gt;</a:t>
            </a:r>
          </a:p>
          <a:p>
            <a:endParaRPr lang="en-US" dirty="0" smtClean="0"/>
          </a:p>
          <a:p>
            <a:r>
              <a:rPr lang="en-US" i="1" dirty="0">
                <a:latin typeface="Copperplate Gothic Bold" pitchFamily="34" charset="0"/>
              </a:rPr>
              <a:t>T</a:t>
            </a:r>
            <a:r>
              <a:rPr lang="en-US" i="1" dirty="0" smtClean="0">
                <a:latin typeface="Copperplate Gothic Bold" pitchFamily="34" charset="0"/>
              </a:rPr>
              <a:t>he ul </a:t>
            </a:r>
            <a:r>
              <a:rPr lang="en-US" i="1" dirty="0">
                <a:latin typeface="Copperplate Gothic Bold" pitchFamily="34" charset="0"/>
              </a:rPr>
              <a:t>element is used to define an unordered list of </a:t>
            </a:r>
            <a:r>
              <a:rPr lang="en-US" i="1" dirty="0" smtClean="0">
                <a:latin typeface="Copperplate Gothic Bold" pitchFamily="34" charset="0"/>
              </a:rPr>
              <a:t>items it is useful for creating bulleted list.</a:t>
            </a:r>
          </a:p>
          <a:p>
            <a:endParaRPr lang="en-US" i="1" dirty="0" smtClean="0"/>
          </a:p>
          <a:p>
            <a:r>
              <a:rPr lang="en-US" i="1" dirty="0" err="1" smtClean="0">
                <a:latin typeface="Berlin Sans FB Demi" pitchFamily="34" charset="0"/>
              </a:rPr>
              <a:t>Qissa</a:t>
            </a:r>
            <a:r>
              <a:rPr lang="en-US" i="1" dirty="0" smtClean="0">
                <a:latin typeface="Berlin Sans FB Demi" pitchFamily="34" charset="0"/>
              </a:rPr>
              <a:t> </a:t>
            </a:r>
            <a:r>
              <a:rPr lang="en-US" i="1" dirty="0" err="1" smtClean="0">
                <a:latin typeface="Berlin Sans FB Demi" pitchFamily="34" charset="0"/>
              </a:rPr>
              <a:t>Khwani</a:t>
            </a:r>
            <a:r>
              <a:rPr lang="en-US" i="1" dirty="0" smtClean="0">
                <a:latin typeface="Berlin Sans FB Demi" pitchFamily="34" charset="0"/>
              </a:rPr>
              <a:t> bazar</a:t>
            </a:r>
            <a:endParaRPr lang="en-US" i="1" dirty="0">
              <a:latin typeface="Berlin Sans FB Demi" pitchFamily="34" charset="0"/>
            </a:endParaRPr>
          </a:p>
          <a:p>
            <a:r>
              <a:rPr lang="en-US" i="1" dirty="0" smtClean="0">
                <a:latin typeface="Berlin Sans FB Demi" pitchFamily="34" charset="0"/>
              </a:rPr>
              <a:t>Bab e Khyber</a:t>
            </a:r>
          </a:p>
          <a:p>
            <a:r>
              <a:rPr lang="en-US" i="1" dirty="0" smtClean="0">
                <a:latin typeface="Berlin Sans FB Demi" pitchFamily="34" charset="0"/>
              </a:rPr>
              <a:t>Sir </a:t>
            </a:r>
            <a:r>
              <a:rPr lang="en-US" i="1" dirty="0" err="1" smtClean="0">
                <a:latin typeface="Berlin Sans FB Demi" pitchFamily="34" charset="0"/>
              </a:rPr>
              <a:t>cunnigham</a:t>
            </a:r>
            <a:r>
              <a:rPr lang="en-US" i="1" dirty="0" smtClean="0">
                <a:latin typeface="Berlin Sans FB Demi" pitchFamily="34" charset="0"/>
              </a:rPr>
              <a:t> clock tower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484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828799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latin typeface="Rockwell Extra Bold" pitchFamily="18" charset="0"/>
              </a:rPr>
              <a:t>{LIST ITEM}</a:t>
            </a:r>
            <a:endParaRPr lang="en-US" sz="5400" i="1" dirty="0">
              <a:latin typeface="Rockwell Extra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" y="1371600"/>
            <a:ext cx="8801100" cy="3657600"/>
          </a:xfrm>
        </p:spPr>
        <p:txBody>
          <a:bodyPr>
            <a:normAutofit/>
          </a:bodyPr>
          <a:lstStyle/>
          <a:p>
            <a:endParaRPr lang="en-US" i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Cooper Black" pitchFamily="18" charset="0"/>
              </a:rPr>
              <a:t>&lt;li&gt;&lt;/li&gt;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Copperplate Gothic Bold" pitchFamily="34" charset="0"/>
              </a:rPr>
              <a:t>The &lt;li&gt; tag define as a lest item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Copperplate Gothic Bold" pitchFamily="34" charset="0"/>
              </a:rPr>
              <a:t>The &lt;li&gt;tag is used inside ordered list</a:t>
            </a:r>
            <a:endParaRPr lang="en-US" i="1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6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{TELETYPE TEXT}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</a:t>
            </a:r>
            <a:r>
              <a:rPr lang="en-US" dirty="0" err="1" smtClean="0">
                <a:latin typeface="Cooper Black" pitchFamily="18" charset="0"/>
              </a:rPr>
              <a:t>tt</a:t>
            </a:r>
            <a:r>
              <a:rPr lang="en-US" dirty="0" smtClean="0">
                <a:latin typeface="Cooper Black" pitchFamily="18" charset="0"/>
              </a:rPr>
              <a:t>&gt;&lt;/</a:t>
            </a:r>
            <a:r>
              <a:rPr lang="en-US" dirty="0" err="1" smtClean="0">
                <a:latin typeface="Cooper Black" pitchFamily="18" charset="0"/>
              </a:rPr>
              <a:t>tt</a:t>
            </a:r>
            <a:r>
              <a:rPr lang="en-US" dirty="0" smtClean="0">
                <a:latin typeface="Cooper Black" pitchFamily="18" charset="0"/>
              </a:rPr>
              <a:t>&gt;</a:t>
            </a:r>
          </a:p>
          <a:p>
            <a:endParaRPr lang="en-US" dirty="0"/>
          </a:p>
          <a:p>
            <a:r>
              <a:rPr lang="en-US" dirty="0" smtClean="0">
                <a:latin typeface="Copperplate Gothic Bold" pitchFamily="34" charset="0"/>
              </a:rPr>
              <a:t>The &lt;</a:t>
            </a:r>
            <a:r>
              <a:rPr lang="en-US" dirty="0" err="1" smtClean="0">
                <a:latin typeface="Copperplate Gothic Bold" pitchFamily="34" charset="0"/>
              </a:rPr>
              <a:t>tt</a:t>
            </a:r>
            <a:r>
              <a:rPr lang="en-US" dirty="0" smtClean="0">
                <a:latin typeface="Copperplate Gothic Bold" pitchFamily="34" charset="0"/>
              </a:rPr>
              <a:t>&gt; tag was used to designate inline teletype text.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8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{TEXT ALIGN}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itchFamily="34" charset="0"/>
              </a:rPr>
              <a:t>&lt;style=“text-align: =center</a:t>
            </a:r>
            <a:r>
              <a:rPr lang="en-US" dirty="0" smtClean="0">
                <a:latin typeface="Berlin Sans FB Demi" pitchFamily="34" charset="0"/>
              </a:rPr>
              <a:t>:”&gt;</a:t>
            </a:r>
          </a:p>
          <a:p>
            <a:r>
              <a:rPr lang="en-US" i="1" dirty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Used to change the position of </a:t>
            </a:r>
            <a:r>
              <a:rPr lang="en-US" i="1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text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US" i="1" dirty="0" smtClean="0">
                <a:latin typeface="Rockwell Extra Bold" pitchFamily="18" charset="0"/>
                <a:ea typeface="Arial Unicode MS" pitchFamily="34" charset="-128"/>
                <a:cs typeface="Arial Unicode MS" pitchFamily="34" charset="-128"/>
              </a:rPr>
              <a:t>EXAMPLE</a:t>
            </a:r>
            <a:endParaRPr lang="en-US" b="1" i="1" dirty="0" smtClean="0">
              <a:latin typeface="Rockwell Extra Bold" pitchFamily="18" charset="0"/>
              <a:ea typeface="Arial Unicode MS" pitchFamily="34" charset="-128"/>
              <a:cs typeface="Arial Unicode MS" pitchFamily="34" charset="-128"/>
            </a:endParaRPr>
          </a:p>
          <a:p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Flay over          Hayatabad  </a:t>
            </a:r>
          </a:p>
          <a:p>
            <a:pPr marL="0" indent="0"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Peshawar zoo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Rockwell Extra Bold" pitchFamily="18" charset="0"/>
              </a:rPr>
              <a:t>{</a:t>
            </a:r>
            <a:r>
              <a:rPr lang="en-US" i="1" dirty="0" smtClean="0">
                <a:latin typeface="Rockwell Extra Bold" pitchFamily="18" charset="0"/>
              </a:rPr>
              <a:t>EMPHASIZED TEXT}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</a:t>
            </a:r>
            <a:r>
              <a:rPr lang="en-US" dirty="0" err="1" smtClean="0">
                <a:latin typeface="Cooper Black" pitchFamily="18" charset="0"/>
              </a:rPr>
              <a:t>em</a:t>
            </a:r>
            <a:r>
              <a:rPr lang="en-US" dirty="0" smtClean="0">
                <a:latin typeface="Cooper Black" pitchFamily="18" charset="0"/>
              </a:rPr>
              <a:t>&gt;&lt;/</a:t>
            </a:r>
            <a:r>
              <a:rPr lang="en-US" dirty="0" err="1" smtClean="0">
                <a:latin typeface="Cooper Black" pitchFamily="18" charset="0"/>
              </a:rPr>
              <a:t>em</a:t>
            </a:r>
            <a:r>
              <a:rPr lang="en-US" dirty="0" smtClean="0">
                <a:latin typeface="Cooper Black" pitchFamily="18" charset="0"/>
              </a:rPr>
              <a:t>&gt;</a:t>
            </a:r>
          </a:p>
          <a:p>
            <a:endParaRPr lang="en-US" dirty="0" smtClean="0">
              <a:latin typeface="Cooper Black" pitchFamily="18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Used to show emphasized text.</a:t>
            </a:r>
            <a:endParaRPr lang="en-US" i="1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{TEXT COLOR}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oper Black" pitchFamily="18" charset="0"/>
              </a:rPr>
              <a:t>&lt;style=“color: blue;”&gt;</a:t>
            </a:r>
          </a:p>
          <a:p>
            <a:r>
              <a:rPr lang="en-US" i="1" dirty="0">
                <a:latin typeface="Copperplate Gothic Bold" pitchFamily="34" charset="0"/>
              </a:rPr>
              <a:t>Used to change the color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101599"/>
            <a:ext cx="7772400" cy="1676399"/>
          </a:xfrm>
        </p:spPr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{INSERTED}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700" y="1371600"/>
            <a:ext cx="69469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oper Black" pitchFamily="18" charset="0"/>
              </a:rPr>
              <a:t>&lt;ins&gt;&lt;/ins&gt;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Copperplate Gothic Bold" pitchFamily="34" charset="0"/>
              </a:rPr>
              <a:t>The &lt;ins&gt; tag in HTML is used to specify a block of inserted 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rial Black" pitchFamily="34" charset="0"/>
              </a:rPr>
              <a:t>{DELETE}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&lt;del&gt;&lt;/del&gt;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opperplate Gothic Bold" pitchFamily="34" charset="0"/>
              </a:rPr>
              <a:t>The del tag</a:t>
            </a:r>
            <a:r>
              <a:rPr lang="en-US" dirty="0">
                <a:latin typeface="Copperplate Gothic Bold" pitchFamily="34" charset="0"/>
              </a:rPr>
              <a:t> defines text that has been deleted from a document. </a:t>
            </a:r>
            <a:endParaRPr lang="en-US" dirty="0" smtClean="0">
              <a:latin typeface="Copperplate Gothic Bold" pitchFamily="34" charset="0"/>
            </a:endParaRPr>
          </a:p>
          <a:p>
            <a:endParaRPr lang="en-US" dirty="0" smtClean="0">
              <a:latin typeface="Copperplate Gothic 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1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Cooper Black" pitchFamily="18" charset="0"/>
              </a:rPr>
              <a:t>{DOCTYPE HTML}</a:t>
            </a:r>
            <a:endParaRPr lang="en-US" i="1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&lt;!Doctype html&gt;</a:t>
            </a:r>
          </a:p>
          <a:p>
            <a:endParaRPr lang="en-US" dirty="0" smtClean="0">
              <a:latin typeface="Cooper Black" pitchFamily="18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DOCTYPE stands for </a:t>
            </a:r>
            <a:r>
              <a:rPr lang="en-US" i="1" dirty="0" smtClean="0">
                <a:latin typeface="Berlin Sans FB Demi" pitchFamily="34" charset="0"/>
              </a:rPr>
              <a:t>DOCUMENTS TYPE DECLARATION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sz="2400" i="1" dirty="0" smtClean="0">
                <a:latin typeface="Copperplate Gothic Bold" pitchFamily="34" charset="0"/>
              </a:rPr>
              <a:t>Doctype tag is used to inform the browser about the version of html used in the document</a:t>
            </a:r>
            <a:r>
              <a:rPr lang="en-US" i="1" dirty="0" smtClean="0">
                <a:latin typeface="Copperplate Gothic Bold" pitchFamily="34" charset="0"/>
              </a:rPr>
              <a:t>.</a:t>
            </a:r>
          </a:p>
          <a:p>
            <a:pPr marL="0" indent="0">
              <a:buNone/>
            </a:pPr>
            <a:endParaRPr lang="en-US" i="1" dirty="0" smtClean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i="1" dirty="0" smtClean="0">
                <a:latin typeface="Rockwell Extra Bold" pitchFamily="18" charset="0"/>
              </a:rPr>
              <a:t>{BREAK}</a:t>
            </a:r>
            <a:endParaRPr lang="en-US" b="1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 </a:t>
            </a:r>
            <a:r>
              <a:rPr lang="en-US" dirty="0" err="1" smtClean="0">
                <a:latin typeface="Cooper Black" pitchFamily="18" charset="0"/>
              </a:rPr>
              <a:t>br</a:t>
            </a:r>
            <a:r>
              <a:rPr lang="en-US" dirty="0" smtClean="0">
                <a:latin typeface="Cooper Black" pitchFamily="18" charset="0"/>
              </a:rPr>
              <a:t> &gt; &lt;/br&gt;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It is use to break the line</a:t>
            </a:r>
            <a:r>
              <a:rPr lang="en-US" i="1" dirty="0" smtClean="0">
                <a:latin typeface="Comic Sans MS" pitchFamily="66" charset="0"/>
              </a:rPr>
              <a:t>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Rockwell Extra Bold" pitchFamily="18" charset="0"/>
              </a:rPr>
              <a:t>{BOLD}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&lt;b&gt;---&lt;/b&gt;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Html b tag is used to display the written text in bold format</a:t>
            </a:r>
          </a:p>
          <a:p>
            <a:r>
              <a:rPr lang="en-US" sz="4000" i="1" dirty="0" smtClean="0">
                <a:latin typeface="Berlin Sans FB Demi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8000" i="1" dirty="0" smtClean="0">
                <a:latin typeface="Arial Black" pitchFamily="34" charset="0"/>
              </a:rPr>
              <a:t>Peshawar</a:t>
            </a:r>
            <a:endParaRPr lang="en-US" sz="8000" i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4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{HORIZONTAL}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&lt;</a:t>
            </a:r>
            <a:r>
              <a:rPr lang="en-US" dirty="0" err="1" smtClean="0">
                <a:latin typeface="Berlin Sans FB Demi" pitchFamily="34" charset="0"/>
              </a:rPr>
              <a:t>hr</a:t>
            </a:r>
            <a:r>
              <a:rPr lang="en-US" dirty="0" smtClean="0">
                <a:latin typeface="Berlin Sans FB Demi" pitchFamily="34" charset="0"/>
              </a:rPr>
              <a:t>&gt;&lt;/hr&gt;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i="1" dirty="0" smtClean="0">
                <a:latin typeface="Copperplate Gothic Bold" pitchFamily="34" charset="0"/>
              </a:rPr>
              <a:t>It is use to make a horizontal </a:t>
            </a:r>
            <a:r>
              <a:rPr lang="en-US" i="1" dirty="0" smtClean="0">
                <a:latin typeface="Comic Sans MS" pitchFamily="66" charset="0"/>
              </a:rPr>
              <a:t>line.</a:t>
            </a:r>
          </a:p>
          <a:p>
            <a:pPr marL="0" indent="0" algn="just">
              <a:buNone/>
            </a:pPr>
            <a:endParaRPr lang="en-US" i="1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{ITALIC}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&lt;i&gt;&lt;/i&gt;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The i tag use for italic style</a:t>
            </a:r>
            <a:r>
              <a:rPr lang="en-US" i="1" dirty="0" smtClean="0">
                <a:latin typeface="Comic Sans MS" pitchFamily="66" charset="0"/>
              </a:rPr>
              <a:t>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9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{SUBCRIPT}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&lt;sub&gt;&lt;/sub&gt;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i="1" dirty="0" err="1">
                <a:latin typeface="Copperplate Gothic Bold" pitchFamily="34" charset="0"/>
              </a:rPr>
              <a:t>S</a:t>
            </a:r>
            <a:r>
              <a:rPr lang="en-US" sz="2400" i="1" dirty="0" err="1" smtClean="0">
                <a:latin typeface="Copperplate Gothic Bold" pitchFamily="34" charset="0"/>
              </a:rPr>
              <a:t>upscript</a:t>
            </a:r>
            <a:r>
              <a:rPr lang="en-US" sz="2400" i="1" dirty="0" smtClean="0">
                <a:latin typeface="Copperplate Gothic Bold" pitchFamily="34" charset="0"/>
              </a:rPr>
              <a:t> text can be use for chemical formulas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4800" i="1" dirty="0" smtClean="0">
                <a:latin typeface="Berlin Sans FB Demi" pitchFamily="34" charset="0"/>
              </a:rPr>
              <a:t>EXAMPLE</a:t>
            </a:r>
            <a:endParaRPr lang="en-US" sz="4800" i="1" dirty="0">
              <a:latin typeface="Berlin Sans FB Demi" pitchFamily="34" charset="0"/>
            </a:endParaRPr>
          </a:p>
          <a:p>
            <a:pPr marL="0" indent="0">
              <a:buNone/>
            </a:pPr>
            <a:r>
              <a:rPr lang="en-US" sz="7200" b="1" dirty="0" smtClean="0"/>
              <a:t>H</a:t>
            </a:r>
            <a:r>
              <a:rPr lang="en-US" sz="3600" b="1" dirty="0" smtClean="0"/>
              <a:t>2</a:t>
            </a:r>
            <a:r>
              <a:rPr lang="en-US" sz="2000" b="1" dirty="0" smtClean="0"/>
              <a:t>O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995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rial Black" pitchFamily="34" charset="0"/>
              </a:rPr>
              <a:t>{</a:t>
            </a:r>
            <a:r>
              <a:rPr lang="en-US" i="1" dirty="0" smtClean="0">
                <a:latin typeface="Rockwell Extra Bold" pitchFamily="18" charset="0"/>
              </a:rPr>
              <a:t>SUPERSCRIPT}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&lt;sup&gt;&lt;/sup&gt;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Superscript text can be used for </a:t>
            </a:r>
            <a:r>
              <a:rPr lang="en-US" i="1" dirty="0">
                <a:latin typeface="Copperplate Gothic Bold" pitchFamily="34" charset="0"/>
              </a:rPr>
              <a:t>mathematics </a:t>
            </a:r>
            <a:r>
              <a:rPr lang="en-US" i="1" dirty="0" smtClean="0">
                <a:latin typeface="Copperplate Gothic Bold" pitchFamily="34" charset="0"/>
              </a:rPr>
              <a:t>example 2</a:t>
            </a:r>
            <a:r>
              <a:rPr lang="en-US" i="1" baseline="30000" dirty="0" smtClean="0">
                <a:latin typeface="Copperplate Gothic Bold" pitchFamily="34" charset="0"/>
              </a:rPr>
              <a:t>5.</a:t>
            </a:r>
            <a:endParaRPr lang="en-US" i="1" dirty="0" smtClean="0">
              <a:latin typeface="Copperplate Gothic Bold" pitchFamily="34" charset="0"/>
            </a:endParaRPr>
          </a:p>
          <a:p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0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Rockwell Extra Bold" pitchFamily="18" charset="0"/>
              </a:rPr>
              <a:t>{MARK}</a:t>
            </a:r>
            <a:r>
              <a:rPr lang="en-US" dirty="0" smtClean="0">
                <a:latin typeface="Rockwell Extra Bold" pitchFamily="18" charset="0"/>
              </a:rPr>
              <a:t/>
            </a:r>
            <a:br>
              <a:rPr lang="en-US" dirty="0" smtClean="0">
                <a:latin typeface="Rockwell Extra Bold" pitchFamily="18" charset="0"/>
              </a:rPr>
            </a:br>
            <a:endParaRPr lang="en-US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&lt;mark&gt;&lt;/mark&gt;</a:t>
            </a:r>
          </a:p>
          <a:p>
            <a:endParaRPr lang="en-US" dirty="0" smtClean="0"/>
          </a:p>
          <a:p>
            <a:r>
              <a:rPr lang="en-US" i="1" dirty="0" smtClean="0">
                <a:latin typeface="Copperplate Gothic Bold" pitchFamily="34" charset="0"/>
              </a:rPr>
              <a:t>It is used to highlight the part of text in a paragraph</a:t>
            </a:r>
            <a:r>
              <a:rPr lang="en-US" i="1" dirty="0" smtClean="0">
                <a:latin typeface="Comic Sans MS" pitchFamily="66" charset="0"/>
              </a:rPr>
              <a:t>.</a:t>
            </a:r>
          </a:p>
          <a:p>
            <a:r>
              <a:rPr lang="en-US" i="1" dirty="0" smtClean="0">
                <a:latin typeface="Cooper Black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i="1" dirty="0" smtClean="0">
                <a:latin typeface="Arial Narrow" pitchFamily="34" charset="0"/>
              </a:rPr>
              <a:t>City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u="sng" dirty="0" smtClean="0">
                <a:latin typeface="Arial Black" pitchFamily="34" charset="0"/>
              </a:rPr>
              <a:t>Of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smtClean="0">
                <a:latin typeface="Arial Narrow" pitchFamily="34" charset="0"/>
              </a:rPr>
              <a:t>Flowers</a:t>
            </a:r>
            <a:endParaRPr lang="en-US" i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3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Rockwell Extra Bold" pitchFamily="18" charset="0"/>
              </a:rPr>
              <a:t>{</a:t>
            </a:r>
            <a:r>
              <a:rPr lang="en-US" i="1" dirty="0" smtClean="0">
                <a:latin typeface="Rockwell Extra Bold" pitchFamily="18" charset="0"/>
              </a:rPr>
              <a:t>SMALL}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&lt;small&gt; &lt;/small&gt;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latin typeface="Copperplate Gothic Bold" pitchFamily="34" charset="0"/>
              </a:rPr>
              <a:t>Defines smaller </a:t>
            </a:r>
            <a:r>
              <a:rPr lang="en-US" i="1" dirty="0" smtClean="0">
                <a:latin typeface="Copperplate Gothic Bold" pitchFamily="34" charset="0"/>
              </a:rPr>
              <a:t>text</a:t>
            </a:r>
          </a:p>
          <a:p>
            <a:pPr marL="0" indent="0">
              <a:buNone/>
            </a:pPr>
            <a:r>
              <a:rPr lang="en-US" i="1" dirty="0" smtClean="0">
                <a:latin typeface="Berlin Sans FB Demi" pitchFamily="34" charset="0"/>
              </a:rPr>
              <a:t>EXAMPLE</a:t>
            </a:r>
            <a:endParaRPr lang="en-US" sz="1100" i="1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1100" i="1" dirty="0" smtClean="0">
                <a:latin typeface="Arial Black" pitchFamily="34" charset="0"/>
              </a:rPr>
              <a:t>City of flowers</a:t>
            </a:r>
            <a:endParaRPr lang="en-US" i="1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1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latin typeface="Rockwell Extra Bold" pitchFamily="18" charset="0"/>
              </a:rPr>
              <a:t>{</a:t>
            </a:r>
            <a:r>
              <a:rPr lang="en-US" sz="6000" i="1" dirty="0" smtClean="0">
                <a:latin typeface="Rockwell Extra Bold" pitchFamily="18" charset="0"/>
              </a:rPr>
              <a:t>BIG}</a:t>
            </a:r>
            <a:endParaRPr lang="en-US" sz="6000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oper Black" pitchFamily="18" charset="0"/>
              </a:rPr>
              <a:t>&lt;big&gt;&lt;/big&gt;</a:t>
            </a:r>
          </a:p>
          <a:p>
            <a:pPr marL="0" indent="0"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Its used to make the text size bigger.</a:t>
            </a:r>
          </a:p>
          <a:p>
            <a:r>
              <a:rPr lang="en-US" i="1" dirty="0" smtClean="0">
                <a:latin typeface="Arial Black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6000" i="1" dirty="0" smtClean="0">
                <a:latin typeface="Arial Black" pitchFamily="34" charset="0"/>
              </a:rPr>
              <a:t>City Of Flowers</a:t>
            </a:r>
          </a:p>
        </p:txBody>
      </p:sp>
    </p:spTree>
    <p:extLst>
      <p:ext uri="{BB962C8B-B14F-4D97-AF65-F5344CB8AC3E}">
        <p14:creationId xmlns:p14="http://schemas.microsoft.com/office/powerpoint/2010/main" val="62059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Rockwell Extra Bold" pitchFamily="18" charset="0"/>
              </a:rPr>
              <a:t>{STRONG}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itchFamily="34" charset="0"/>
              </a:rPr>
              <a:t>&lt;strong&gt;&lt;/strong&gt;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i="1" dirty="0">
                <a:latin typeface="Copperplate Gothic Bold" pitchFamily="34" charset="0"/>
              </a:rPr>
              <a:t>The </a:t>
            </a:r>
            <a:r>
              <a:rPr lang="en-US" sz="2400" i="1" dirty="0" smtClean="0">
                <a:latin typeface="Copperplate Gothic Bold" pitchFamily="34" charset="0"/>
              </a:rPr>
              <a:t>strong</a:t>
            </a:r>
            <a:r>
              <a:rPr lang="en-US" sz="2400" i="1" dirty="0">
                <a:latin typeface="Copperplate Gothic Bold" pitchFamily="34" charset="0"/>
              </a:rPr>
              <a:t> tag is used to define text with strong importance. The content inside is typically displayed in bold</a:t>
            </a:r>
            <a:r>
              <a:rPr lang="en-US" sz="2400" dirty="0" smtClean="0">
                <a:latin typeface="Copperplate Gothic Bold" pitchFamily="34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58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Cooper Black" pitchFamily="18" charset="0"/>
              </a:rPr>
              <a:t>{</a:t>
            </a:r>
            <a:r>
              <a:rPr lang="en-US" i="1" dirty="0" smtClean="0">
                <a:latin typeface="Cooper Black" pitchFamily="18" charset="0"/>
              </a:rPr>
              <a:t>HTML} </a:t>
            </a:r>
            <a:endParaRPr lang="en-US" i="1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ckwell Extra Bold" pitchFamily="18" charset="0"/>
              </a:rPr>
              <a:t>&lt;html&gt; &lt;/html&gt;</a:t>
            </a:r>
            <a:endParaRPr lang="en-US" i="1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Html code ensures the proper </a:t>
            </a:r>
            <a:r>
              <a:rPr lang="en-US" i="1" dirty="0" err="1" smtClean="0">
                <a:latin typeface="Copperplate Gothic Bold" pitchFamily="34" charset="0"/>
              </a:rPr>
              <a:t>formatinG</a:t>
            </a:r>
            <a:r>
              <a:rPr lang="en-US" i="1" dirty="0" smtClean="0">
                <a:latin typeface="Copperplate Gothic Bold" pitchFamily="34" charset="0"/>
              </a:rPr>
              <a:t> of text and images for your Internet Browser.</a:t>
            </a:r>
          </a:p>
        </p:txBody>
      </p:sp>
    </p:spTree>
    <p:extLst>
      <p:ext uri="{BB962C8B-B14F-4D97-AF65-F5344CB8AC3E}">
        <p14:creationId xmlns:p14="http://schemas.microsoft.com/office/powerpoint/2010/main" val="3433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>
                <a:latin typeface="Rockwell Extra Bold" pitchFamily="18" charset="0"/>
              </a:rPr>
              <a:t>{AUDIO}</a:t>
            </a:r>
            <a:endParaRPr lang="en-US" sz="5400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itchFamily="34" charset="0"/>
              </a:rPr>
              <a:t>&lt;audio&gt;&lt;/audio&gt;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sz="2400" i="1" dirty="0">
                <a:latin typeface="Copperplate Gothic Bold" pitchFamily="34" charset="0"/>
              </a:rPr>
              <a:t>The &lt;audio&gt; tag is used to embed sound content in a document, such as music or other audio streams.</a:t>
            </a:r>
          </a:p>
        </p:txBody>
      </p:sp>
    </p:spTree>
    <p:extLst>
      <p:ext uri="{BB962C8B-B14F-4D97-AF65-F5344CB8AC3E}">
        <p14:creationId xmlns:p14="http://schemas.microsoft.com/office/powerpoint/2010/main" val="4184702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 smtClean="0">
                <a:latin typeface="Rockwell Extra Bold" pitchFamily="18" charset="0"/>
              </a:rPr>
              <a:t>{VIDEO}</a:t>
            </a:r>
            <a:endParaRPr lang="en-US" sz="6000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itchFamily="34" charset="0"/>
              </a:rPr>
              <a:t>&lt;video&gt;&lt;/video&gt;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i="1" dirty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The &lt;video&gt; tag is used to embed video content in a document, such as a movie clip or other video streams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24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Rockwell Extra Bold" pitchFamily="18" charset="0"/>
              </a:rPr>
              <a:t>{SCALARS VECTOR GRAPHICS}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&lt;svg&gt;---&lt;/svg&gt;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latin typeface="Berlin Sans FB Demi" pitchFamily="34" charset="0"/>
              </a:rPr>
              <a:t>SVG stand Scalar Vector Graphics</a:t>
            </a:r>
            <a:r>
              <a:rPr lang="en-US" dirty="0" smtClean="0">
                <a:latin typeface="Berlin Sans FB Demi" pitchFamily="34" charset="0"/>
              </a:rPr>
              <a:t>.</a:t>
            </a:r>
          </a:p>
          <a:p>
            <a:r>
              <a:rPr lang="en-US" sz="2400" i="1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SVG has </a:t>
            </a:r>
            <a:r>
              <a:rPr lang="en-US" sz="2400" i="1" dirty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several methods for drawing paths, boxes, circles, text, </a:t>
            </a:r>
            <a:r>
              <a:rPr lang="en-US" sz="2400" i="1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2400" i="1" dirty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graphic images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87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Rockwell Extra Bold" pitchFamily="18" charset="0"/>
              </a:rPr>
              <a:t>{</a:t>
            </a:r>
            <a:r>
              <a:rPr lang="en-US" i="1" dirty="0" smtClean="0">
                <a:latin typeface="Rockwell Extra Bold" pitchFamily="18" charset="0"/>
              </a:rPr>
              <a:t>HEAD}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&lt;head&gt; &lt;/head&gt;</a:t>
            </a:r>
          </a:p>
          <a:p>
            <a:endParaRPr lang="en-US" dirty="0">
              <a:latin typeface="Cooper Black" pitchFamily="18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Head tag is used to contain specific information about a web page</a:t>
            </a:r>
            <a:r>
              <a:rPr lang="en-US" dirty="0" smtClean="0">
                <a:latin typeface="Copperplate Gothic 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2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Rockwell Extra Bold" pitchFamily="18" charset="0"/>
              </a:rPr>
              <a:t>{TITLE}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&lt;title&gt;&lt;/title&gt;</a:t>
            </a:r>
          </a:p>
          <a:p>
            <a:endParaRPr lang="en-US" sz="3600" i="1" dirty="0">
              <a:latin typeface="Arial Rounded MT Bold" pitchFamily="34" charset="0"/>
            </a:endParaRPr>
          </a:p>
          <a:p>
            <a:r>
              <a:rPr lang="en-US" sz="3600" i="1" dirty="0" smtClean="0">
                <a:latin typeface="Copperplate Gothic Bold" pitchFamily="34" charset="0"/>
              </a:rPr>
              <a:t>Title tag is used to name a document.</a:t>
            </a:r>
          </a:p>
          <a:p>
            <a:endParaRPr lang="en-US" sz="2400" dirty="0" smtClean="0"/>
          </a:p>
          <a:p>
            <a:r>
              <a:rPr lang="en-US" sz="2400" i="1" dirty="0" smtClean="0">
                <a:latin typeface="Cooper Black" pitchFamily="18" charset="0"/>
              </a:rPr>
              <a:t>EXEMPLE</a:t>
            </a:r>
          </a:p>
          <a:p>
            <a:r>
              <a:rPr lang="en-US" sz="2400" i="1" dirty="0" smtClean="0">
                <a:latin typeface="Franklin Gothic Demi Cond" pitchFamily="34" charset="0"/>
              </a:rPr>
              <a:t>&lt;title&gt; DOREMON&lt;/title&gt;</a:t>
            </a:r>
            <a:endParaRPr lang="en-US" i="1" dirty="0" smtClean="0">
              <a:latin typeface="Franklin Gothic Demi Cond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{Body}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&lt;body&gt;&lt;/body&gt;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i="1" dirty="0" smtClean="0">
                <a:latin typeface="Copperplate Gothic Bold" pitchFamily="34" charset="0"/>
              </a:rPr>
              <a:t>In &lt;body</a:t>
            </a:r>
            <a:r>
              <a:rPr lang="en-US" sz="2400" i="1" dirty="0">
                <a:latin typeface="Copperplate Gothic Bold" pitchFamily="34" charset="0"/>
              </a:rPr>
              <a:t>&gt; </a:t>
            </a:r>
            <a:r>
              <a:rPr lang="en-US" sz="2400" i="1" dirty="0" smtClean="0">
                <a:latin typeface="Copperplate Gothic Bold" pitchFamily="34" charset="0"/>
              </a:rPr>
              <a:t>tag we can add </a:t>
            </a:r>
            <a:r>
              <a:rPr lang="en-US" sz="2400" i="1" dirty="0">
                <a:latin typeface="Copperplate Gothic Bold" pitchFamily="34" charset="0"/>
              </a:rPr>
              <a:t>such as headings, paragraphs, images, hyperlinks, tables, lists, etc</a:t>
            </a:r>
            <a:r>
              <a:rPr lang="en-US" sz="2400" i="1" dirty="0" smtClean="0">
                <a:latin typeface="Copperplate Gothic 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95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{Heading}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oper Black" pitchFamily="18" charset="0"/>
              </a:rPr>
              <a:t>&lt;h1&gt;----&lt;/h1&gt;</a:t>
            </a:r>
          </a:p>
          <a:p>
            <a:pPr marL="0" indent="0">
              <a:buNone/>
            </a:pPr>
            <a:endParaRPr lang="en-US" dirty="0" smtClean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2800" i="1" dirty="0" smtClean="0">
                <a:latin typeface="Copperplate Gothic Bold" pitchFamily="34" charset="0"/>
              </a:rPr>
              <a:t>&lt;h&gt; </a:t>
            </a:r>
            <a:r>
              <a:rPr lang="en-US" sz="2800" i="1" dirty="0">
                <a:latin typeface="Copperplate Gothic Bold" pitchFamily="34" charset="0"/>
              </a:rPr>
              <a:t>tag that indicates a heading on a website.  </a:t>
            </a:r>
          </a:p>
          <a:p>
            <a:pPr marL="0" indent="0">
              <a:buNone/>
            </a:pPr>
            <a:r>
              <a:rPr lang="en-US" sz="2800" i="1" dirty="0">
                <a:latin typeface="Copperplate Gothic Bold" pitchFamily="34" charset="0"/>
              </a:rPr>
              <a:t>Example</a:t>
            </a:r>
          </a:p>
          <a:p>
            <a:pPr marL="0" indent="0">
              <a:buNone/>
            </a:pPr>
            <a:endParaRPr lang="en-US" sz="2800" i="1" dirty="0" smtClean="0">
              <a:latin typeface="Copperplate Gothic Bold" pitchFamily="34" charset="0"/>
            </a:endParaRPr>
          </a:p>
          <a:p>
            <a:pPr marL="0" indent="0">
              <a:buNone/>
            </a:pPr>
            <a:endParaRPr lang="en-US" sz="2800" i="1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800" i="1" dirty="0" smtClean="0">
                <a:latin typeface="Copperplate Gothic Bold" pitchFamily="34" charset="0"/>
              </a:rPr>
              <a:t>The</a:t>
            </a:r>
            <a:r>
              <a:rPr lang="en-US" sz="2800" i="1" dirty="0">
                <a:latin typeface="Copperplate Gothic Bold" pitchFamily="34" charset="0"/>
              </a:rPr>
              <a:t> &lt;h1&gt; to &lt;h6&gt; tags are used to define HTML headings</a:t>
            </a:r>
            <a:r>
              <a:rPr lang="en-US" sz="2800" i="1" dirty="0" smtClean="0">
                <a:latin typeface="Copperplate Gothic Bold" pitchFamily="34" charset="0"/>
              </a:rPr>
              <a:t>.</a:t>
            </a:r>
          </a:p>
          <a:p>
            <a:pPr marL="0" indent="0">
              <a:buNone/>
            </a:pPr>
            <a:endParaRPr lang="en-US" sz="2400" i="1" dirty="0" smtClean="0">
              <a:latin typeface="Copperplate Gothic Bold" pitchFamily="34" charset="0"/>
            </a:endParaRPr>
          </a:p>
          <a:p>
            <a:pPr marL="0" indent="0">
              <a:buNone/>
            </a:pPr>
            <a:r>
              <a:rPr lang="en-US" sz="6900" i="1" dirty="0" smtClean="0">
                <a:latin typeface="Rockwell Extra Bold" pitchFamily="18" charset="0"/>
              </a:rPr>
              <a:t>Example</a:t>
            </a:r>
          </a:p>
          <a:p>
            <a:pPr marL="0" indent="0">
              <a:buNone/>
            </a:pPr>
            <a:endParaRPr lang="en-US" sz="2400" i="1" dirty="0" smtClean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7800" i="1" dirty="0" smtClean="0">
                <a:latin typeface="Arial Black" pitchFamily="34" charset="0"/>
              </a:rPr>
              <a:t>    </a:t>
            </a:r>
            <a:r>
              <a:rPr lang="en-US" sz="12000" i="1" dirty="0" smtClean="0">
                <a:latin typeface="Arial Black" pitchFamily="34" charset="0"/>
              </a:rPr>
              <a:t>PESHAWAR</a:t>
            </a:r>
          </a:p>
          <a:p>
            <a:pPr marL="0" indent="0">
              <a:buNone/>
            </a:pPr>
            <a:r>
              <a:rPr lang="en-US" sz="2400" i="1" dirty="0" smtClean="0">
                <a:latin typeface="Arial Black" pitchFamily="34" charset="0"/>
              </a:rPr>
              <a:t>                    </a:t>
            </a:r>
            <a:r>
              <a:rPr lang="en-US" sz="8400" i="1" dirty="0" smtClean="0">
                <a:latin typeface="Arial Black" pitchFamily="34" charset="0"/>
              </a:rPr>
              <a:t>PESHAWAR</a:t>
            </a:r>
          </a:p>
          <a:p>
            <a:pPr marL="0" indent="0">
              <a:buNone/>
            </a:pPr>
            <a:r>
              <a:rPr lang="en-US" sz="2400" i="1" dirty="0" smtClean="0">
                <a:latin typeface="Arial Black" pitchFamily="34" charset="0"/>
              </a:rPr>
              <a:t>                                 PESHAWAR</a:t>
            </a:r>
          </a:p>
        </p:txBody>
      </p:sp>
    </p:spTree>
    <p:extLst>
      <p:ext uri="{BB962C8B-B14F-4D97-AF65-F5344CB8AC3E}">
        <p14:creationId xmlns:p14="http://schemas.microsoft.com/office/powerpoint/2010/main" val="37560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Rockwell Extra Bold" pitchFamily="18" charset="0"/>
              </a:rPr>
              <a:t>{Paragraph}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&lt;p&gt;&lt;/p&gt;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i="1" dirty="0">
                <a:latin typeface="Copperplate Gothic Bold" pitchFamily="34" charset="0"/>
              </a:rPr>
              <a:t>When writing in </a:t>
            </a:r>
            <a:r>
              <a:rPr lang="en-US" sz="2400" i="1" dirty="0" smtClean="0">
                <a:latin typeface="Copperplate Gothic Bold" pitchFamily="34" charset="0"/>
              </a:rPr>
              <a:t>html, </a:t>
            </a:r>
            <a:r>
              <a:rPr lang="en-US" sz="2400" i="1" dirty="0">
                <a:latin typeface="Copperplate Gothic Bold" pitchFamily="34" charset="0"/>
              </a:rPr>
              <a:t>the &lt;p&gt; tag is a block element used to designate a paragraph</a:t>
            </a:r>
            <a:r>
              <a:rPr lang="en-US" sz="2400" i="1" dirty="0"/>
              <a:t>. </a:t>
            </a:r>
            <a:endParaRPr lang="en-US" sz="2400" i="1" dirty="0" smtClean="0"/>
          </a:p>
          <a:p>
            <a:r>
              <a:rPr lang="en-US" sz="3600" i="1" dirty="0" smtClean="0">
                <a:latin typeface="Rockwell Extra Bold" pitchFamily="18" charset="0"/>
              </a:rPr>
              <a:t>EXMLPE</a:t>
            </a:r>
          </a:p>
          <a:p>
            <a:pPr marL="0" indent="0">
              <a:buNone/>
            </a:pPr>
            <a:r>
              <a:rPr lang="en-US" sz="2400" i="1" dirty="0" smtClean="0">
                <a:latin typeface="Arial Black" pitchFamily="34" charset="0"/>
              </a:rPr>
              <a:t>    PESHAWAR district is a district in </a:t>
            </a:r>
            <a:r>
              <a:rPr lang="en-US" sz="2400" i="1" dirty="0" err="1" smtClean="0">
                <a:latin typeface="Arial Black" pitchFamily="34" charset="0"/>
              </a:rPr>
              <a:t>peshawar</a:t>
            </a:r>
            <a:r>
              <a:rPr lang="en-US" sz="2400" i="1" dirty="0" smtClean="0">
                <a:latin typeface="Arial Black" pitchFamily="34" charset="0"/>
              </a:rPr>
              <a:t>   division of </a:t>
            </a:r>
            <a:r>
              <a:rPr lang="en-US" sz="2400" i="1" dirty="0" err="1" smtClean="0">
                <a:latin typeface="Arial Black" pitchFamily="34" charset="0"/>
              </a:rPr>
              <a:t>khyber</a:t>
            </a:r>
            <a:r>
              <a:rPr lang="en-US" sz="2400" i="1" dirty="0" smtClean="0">
                <a:latin typeface="Arial Black" pitchFamily="34" charset="0"/>
              </a:rPr>
              <a:t> </a:t>
            </a:r>
            <a:r>
              <a:rPr lang="en-US" sz="2400" i="1" dirty="0" err="1" smtClean="0">
                <a:latin typeface="Arial Black" pitchFamily="34" charset="0"/>
              </a:rPr>
              <a:t>pakhtun</a:t>
            </a:r>
            <a:r>
              <a:rPr lang="en-US" sz="2400" i="1" dirty="0" smtClean="0">
                <a:latin typeface="Arial Black" pitchFamily="34" charset="0"/>
              </a:rPr>
              <a:t> </a:t>
            </a:r>
            <a:r>
              <a:rPr lang="en-US" sz="2400" i="1" dirty="0" err="1" smtClean="0">
                <a:latin typeface="Arial Black" pitchFamily="34" charset="0"/>
              </a:rPr>
              <a:t>khwah</a:t>
            </a:r>
            <a:r>
              <a:rPr lang="en-US" sz="2400" i="1" dirty="0" smtClean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6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Rockwell Extra Bold" pitchFamily="18" charset="0"/>
              </a:rPr>
              <a:t>{IMAGE}</a:t>
            </a:r>
            <a:endParaRPr lang="en-US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&lt;</a:t>
            </a:r>
            <a:r>
              <a:rPr lang="en-US" dirty="0" err="1" smtClean="0">
                <a:latin typeface="Cooper Black" pitchFamily="18" charset="0"/>
              </a:rPr>
              <a:t>img</a:t>
            </a:r>
            <a:r>
              <a:rPr lang="en-US" dirty="0" smtClean="0">
                <a:latin typeface="Cooper Black" pitchFamily="18" charset="0"/>
              </a:rPr>
              <a:t>&gt;&lt;/</a:t>
            </a:r>
            <a:r>
              <a:rPr lang="en-US" dirty="0" err="1" smtClean="0">
                <a:latin typeface="Cooper Black" pitchFamily="18" charset="0"/>
              </a:rPr>
              <a:t>img</a:t>
            </a:r>
            <a:r>
              <a:rPr lang="en-US" dirty="0" smtClean="0">
                <a:latin typeface="Cooper Black" pitchFamily="18" charset="0"/>
              </a:rPr>
              <a:t>&gt;</a:t>
            </a:r>
          </a:p>
          <a:p>
            <a:r>
              <a:rPr lang="en-US" dirty="0">
                <a:latin typeface="Cooper Black" pitchFamily="18" charset="0"/>
              </a:rPr>
              <a:t>&lt;</a:t>
            </a:r>
            <a:r>
              <a:rPr lang="en-US" dirty="0" err="1">
                <a:latin typeface="Cooper Black" pitchFamily="18" charset="0"/>
              </a:rPr>
              <a:t>img</a:t>
            </a:r>
            <a:r>
              <a:rPr lang="en-US" dirty="0">
                <a:latin typeface="Cooper Black" pitchFamily="18" charset="0"/>
              </a:rPr>
              <a:t> </a:t>
            </a:r>
            <a:r>
              <a:rPr lang="en-US" dirty="0" err="1">
                <a:latin typeface="Franklin Gothic Demi" pitchFamily="34" charset="0"/>
              </a:rPr>
              <a:t>src</a:t>
            </a:r>
            <a:r>
              <a:rPr lang="en-US" smtClean="0">
                <a:latin typeface="Franklin Gothic Demi" pitchFamily="34" charset="0"/>
              </a:rPr>
              <a:t>="alt</a:t>
            </a:r>
            <a:r>
              <a:rPr lang="en-US" dirty="0" smtClean="0">
                <a:latin typeface="Franklin Gothic Demi" pitchFamily="34" charset="0"/>
              </a:rPr>
              <a:t>=“</a:t>
            </a:r>
            <a:r>
              <a:rPr lang="en-US" dirty="0" err="1" smtClean="0">
                <a:latin typeface="Franklin Gothic Demi" pitchFamily="34" charset="0"/>
              </a:rPr>
              <a:t>bab</a:t>
            </a:r>
            <a:r>
              <a:rPr lang="en-US" dirty="0" smtClean="0">
                <a:latin typeface="Franklin Gothic Demi" pitchFamily="34" charset="0"/>
              </a:rPr>
              <a:t> e </a:t>
            </a:r>
            <a:r>
              <a:rPr lang="en-US" dirty="0" err="1" smtClean="0">
                <a:latin typeface="Franklin Gothic Demi" pitchFamily="34" charset="0"/>
              </a:rPr>
              <a:t>khyber"width</a:t>
            </a:r>
            <a:r>
              <a:rPr lang="en-US" dirty="0" smtClean="0">
                <a:latin typeface="Franklin Gothic Demi" pitchFamily="34" charset="0"/>
              </a:rPr>
              <a:t>=“ "height=""&gt;&lt;/</a:t>
            </a:r>
            <a:r>
              <a:rPr lang="en-US" dirty="0" err="1">
                <a:latin typeface="Franklin Gothic Demi" pitchFamily="34" charset="0"/>
              </a:rPr>
              <a:t>img</a:t>
            </a:r>
            <a:r>
              <a:rPr lang="en-US" dirty="0" smtClean="0">
                <a:latin typeface="Franklin Gothic Demi" pitchFamily="34" charset="0"/>
              </a:rPr>
              <a:t>&gt;</a:t>
            </a:r>
            <a:endParaRPr lang="en-US" dirty="0" smtClean="0">
              <a:latin typeface="Franklin Gothic Demi" pitchFamily="34" charset="0"/>
            </a:endParaRPr>
          </a:p>
          <a:p>
            <a:r>
              <a:rPr lang="en-US" i="1" dirty="0" smtClean="0">
                <a:latin typeface="Copperplate Gothic Bold" pitchFamily="34" charset="0"/>
              </a:rPr>
              <a:t>The &lt;</a:t>
            </a:r>
            <a:r>
              <a:rPr lang="en-US" i="1" dirty="0" err="1" smtClean="0">
                <a:latin typeface="Copperplate Gothic Bold" pitchFamily="34" charset="0"/>
              </a:rPr>
              <a:t>img</a:t>
            </a:r>
            <a:r>
              <a:rPr lang="en-US" i="1" dirty="0" smtClean="0">
                <a:latin typeface="Copperplate Gothic Bold" pitchFamily="34" charset="0"/>
              </a:rPr>
              <a:t>&gt; tag is used to embed an image in an html page</a:t>
            </a:r>
            <a:r>
              <a:rPr lang="en-US" i="1" dirty="0" smtClean="0">
                <a:latin typeface="Comic Sans MS" pitchFamily="66" charset="0"/>
              </a:rPr>
              <a:t>.</a:t>
            </a:r>
          </a:p>
          <a:p>
            <a:r>
              <a:rPr lang="en-US" i="1" dirty="0" smtClean="0">
                <a:latin typeface="Rockwell Extra Bold" pitchFamily="18" charset="0"/>
              </a:rPr>
              <a:t>Example</a:t>
            </a:r>
            <a:r>
              <a:rPr lang="en-US" i="1" dirty="0" smtClean="0">
                <a:latin typeface="Arial Black" pitchFamily="34" charset="0"/>
              </a:rPr>
              <a:t> </a:t>
            </a:r>
          </a:p>
          <a:p>
            <a:endParaRPr lang="en-US" dirty="0" smtClean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876800"/>
            <a:ext cx="4495801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620</Words>
  <Application>Microsoft Office PowerPoint</Application>
  <PresentationFormat>On-screen Show (4:3)</PresentationFormat>
  <Paragraphs>168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FATIMA  NASAR</vt:lpstr>
      <vt:lpstr>{DOCTYPE HTML}</vt:lpstr>
      <vt:lpstr>{HTML} </vt:lpstr>
      <vt:lpstr>{HEAD}</vt:lpstr>
      <vt:lpstr>{TITLE}</vt:lpstr>
      <vt:lpstr>{Body}</vt:lpstr>
      <vt:lpstr>{Heading}</vt:lpstr>
      <vt:lpstr>{Paragraph}</vt:lpstr>
      <vt:lpstr>{IMAGE}</vt:lpstr>
      <vt:lpstr>{LINK}</vt:lpstr>
      <vt:lpstr>{ORDER LIST}</vt:lpstr>
      <vt:lpstr>{UNORDERED LIST}</vt:lpstr>
      <vt:lpstr>{LIST ITEM}</vt:lpstr>
      <vt:lpstr>{TELETYPE TEXT}</vt:lpstr>
      <vt:lpstr>{TEXT ALIGN}</vt:lpstr>
      <vt:lpstr>{EMPHASIZED TEXT}</vt:lpstr>
      <vt:lpstr>{TEXT COLOR}</vt:lpstr>
      <vt:lpstr>{INSERTED}</vt:lpstr>
      <vt:lpstr>{DELETE}</vt:lpstr>
      <vt:lpstr>{BREAK}</vt:lpstr>
      <vt:lpstr>{BOLD}</vt:lpstr>
      <vt:lpstr>{HORIZONTAL}</vt:lpstr>
      <vt:lpstr>{ITALIC}</vt:lpstr>
      <vt:lpstr>{SUBCRIPT}</vt:lpstr>
      <vt:lpstr>{SUPERSCRIPT}</vt:lpstr>
      <vt:lpstr>{MARK} </vt:lpstr>
      <vt:lpstr>{SMALL}</vt:lpstr>
      <vt:lpstr>{BIG}</vt:lpstr>
      <vt:lpstr>{STRONG}</vt:lpstr>
      <vt:lpstr>{AUDIO}</vt:lpstr>
      <vt:lpstr>{VIDEO}</vt:lpstr>
      <vt:lpstr>{SCALARS VECTOR GRAPHICS}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2021-06-10T05:17:23Z</dcterms:created>
  <dcterms:modified xsi:type="dcterms:W3CDTF">2021-06-14T04:10:53Z</dcterms:modified>
</cp:coreProperties>
</file>