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2" r:id="rId6"/>
    <p:sldId id="264" r:id="rId7"/>
    <p:sldId id="265" r:id="rId8"/>
    <p:sldId id="268" r:id="rId9"/>
    <p:sldId id="269" r:id="rId10"/>
    <p:sldId id="270" r:id="rId11"/>
    <p:sldId id="271" r:id="rId12"/>
    <p:sldId id="272" r:id="rId13"/>
    <p:sldId id="273" r:id="rId14"/>
    <p:sldId id="274" r:id="rId15"/>
    <p:sldId id="276" r:id="rId16"/>
    <p:sldId id="277" r:id="rId17"/>
    <p:sldId id="280" r:id="rId18"/>
    <p:sldId id="285" r:id="rId19"/>
    <p:sldId id="288"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5/19/2023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Software Architecture and Design</a:t>
            </a:r>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r>
              <a:rPr lang="en-US" sz="2400" b="1" dirty="0"/>
              <a:t>Designing and documentation</a:t>
            </a:r>
          </a:p>
          <a:p>
            <a:r>
              <a:rPr lang="en-US" sz="2400" b="1" dirty="0"/>
              <a:t>By Group 01</a:t>
            </a:r>
          </a:p>
          <a:p>
            <a:r>
              <a:rPr lang="en-US" sz="2400" b="1" dirty="0" err="1"/>
              <a:t>Wolkite</a:t>
            </a:r>
            <a:r>
              <a:rPr lang="en-US" sz="2400" b="1" dirty="0"/>
              <a:t> University, 2015 E.C.</a:t>
            </a:r>
          </a:p>
        </p:txBody>
      </p:sp>
    </p:spTree>
    <p:extLst>
      <p:ext uri="{BB962C8B-B14F-4D97-AF65-F5344CB8AC3E}">
        <p14:creationId xmlns:p14="http://schemas.microsoft.com/office/powerpoint/2010/main" val="149560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FD8-F648-594D-E263-51F9DCDE1C4C}"/>
              </a:ext>
            </a:extLst>
          </p:cNvPr>
          <p:cNvSpPr>
            <a:spLocks noGrp="1"/>
          </p:cNvSpPr>
          <p:nvPr>
            <p:ph type="title"/>
          </p:nvPr>
        </p:nvSpPr>
        <p:spPr/>
        <p:txBody>
          <a:bodyPr/>
          <a:lstStyle/>
          <a:p>
            <a:r>
              <a:rPr lang="en-US" dirty="0"/>
              <a:t>Step 2: Identify the ASRs for This Element</a:t>
            </a:r>
          </a:p>
        </p:txBody>
      </p:sp>
      <p:sp>
        <p:nvSpPr>
          <p:cNvPr id="3" name="Content Placeholder 2">
            <a:extLst>
              <a:ext uri="{FF2B5EF4-FFF2-40B4-BE49-F238E27FC236}">
                <a16:creationId xmlns:a16="http://schemas.microsoft.com/office/drawing/2014/main" id="{AF798BF7-916B-B412-BE81-2A2809846C32}"/>
              </a:ext>
            </a:extLst>
          </p:cNvPr>
          <p:cNvSpPr>
            <a:spLocks noGrp="1"/>
          </p:cNvSpPr>
          <p:nvPr>
            <p:ph idx="1"/>
          </p:nvPr>
        </p:nvSpPr>
        <p:spPr/>
        <p:txBody>
          <a:bodyPr>
            <a:normAutofit fontScale="92500"/>
          </a:bodyPr>
          <a:lstStyle/>
          <a:p>
            <a:r>
              <a:rPr lang="en-US" dirty="0"/>
              <a:t>There are a number of methods for discovering the ASRs for a system. One of those methods involved building a utility tree. To support the design process, the utility tree has an advantage over the other methods: it guides the stakeholders in prioritizing the QA requirements. The two factors used to prioritize the ASRs in a utility tree are business value and architectural impact.</a:t>
            </a:r>
          </a:p>
          <a:p>
            <a:r>
              <a:rPr lang="en-US" dirty="0"/>
              <a:t>If the chosen element for design in step 1 is the whole system, then a utility tree can be a good source for the ASRs. Otherwise, construct a utility tree specifically focused on this chosen element, using the quality attribute requirements that apply to this element.</a:t>
            </a:r>
          </a:p>
        </p:txBody>
      </p:sp>
    </p:spTree>
    <p:extLst>
      <p:ext uri="{BB962C8B-B14F-4D97-AF65-F5344CB8AC3E}">
        <p14:creationId xmlns:p14="http://schemas.microsoft.com/office/powerpoint/2010/main" val="107567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0B35-9F91-284C-13A8-4A936D946FF0}"/>
              </a:ext>
            </a:extLst>
          </p:cNvPr>
          <p:cNvSpPr>
            <a:spLocks noGrp="1"/>
          </p:cNvSpPr>
          <p:nvPr>
            <p:ph type="title"/>
          </p:nvPr>
        </p:nvSpPr>
        <p:spPr/>
        <p:txBody>
          <a:bodyPr>
            <a:normAutofit fontScale="90000"/>
          </a:bodyPr>
          <a:lstStyle/>
          <a:p>
            <a:r>
              <a:rPr lang="en-US" dirty="0"/>
              <a:t>Step 3: Generate a Design Solution for the Chosen Element</a:t>
            </a:r>
          </a:p>
        </p:txBody>
      </p:sp>
      <p:sp>
        <p:nvSpPr>
          <p:cNvPr id="3" name="Content Placeholder 2">
            <a:extLst>
              <a:ext uri="{FF2B5EF4-FFF2-40B4-BE49-F238E27FC236}">
                <a16:creationId xmlns:a16="http://schemas.microsoft.com/office/drawing/2014/main" id="{5EDC9C44-E1CB-73DA-CB44-8BDDA74E7911}"/>
              </a:ext>
            </a:extLst>
          </p:cNvPr>
          <p:cNvSpPr>
            <a:spLocks noGrp="1"/>
          </p:cNvSpPr>
          <p:nvPr>
            <p:ph idx="1"/>
          </p:nvPr>
        </p:nvSpPr>
        <p:spPr/>
        <p:txBody>
          <a:bodyPr/>
          <a:lstStyle/>
          <a:p>
            <a:r>
              <a:rPr lang="en-US" dirty="0"/>
              <a:t>This step is the </a:t>
            </a:r>
            <a:r>
              <a:rPr lang="en-US" dirty="0">
                <a:solidFill>
                  <a:srgbClr val="FF0000"/>
                </a:solidFill>
              </a:rPr>
              <a:t>heart</a:t>
            </a:r>
            <a:r>
              <a:rPr lang="en-US" dirty="0"/>
              <a:t> of the ADD. It is the application of the generate and test strategy. Upon entry to this step, we have a chosen element for design and a list of ASRs that apply to it. For each ASR, we develop a solution by choosing a candidate design approach. </a:t>
            </a:r>
          </a:p>
          <a:p>
            <a:r>
              <a:rPr lang="en-US" dirty="0"/>
              <a:t>Your initial candidate design will likely be inspired by a pattern, possibly augmented by one or more tactics.</a:t>
            </a:r>
          </a:p>
          <a:p>
            <a:endParaRPr lang="en-US" dirty="0"/>
          </a:p>
        </p:txBody>
      </p:sp>
    </p:spTree>
    <p:extLst>
      <p:ext uri="{BB962C8B-B14F-4D97-AF65-F5344CB8AC3E}">
        <p14:creationId xmlns:p14="http://schemas.microsoft.com/office/powerpoint/2010/main" val="205936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D54C-2AA5-F05D-8D12-CD221CC9D6C0}"/>
              </a:ext>
            </a:extLst>
          </p:cNvPr>
          <p:cNvSpPr>
            <a:spLocks noGrp="1"/>
          </p:cNvSpPr>
          <p:nvPr>
            <p:ph type="title"/>
          </p:nvPr>
        </p:nvSpPr>
        <p:spPr/>
        <p:txBody>
          <a:bodyPr>
            <a:normAutofit/>
          </a:bodyPr>
          <a:lstStyle/>
          <a:p>
            <a:pPr algn="l"/>
            <a:r>
              <a:rPr lang="en-US" sz="3600" dirty="0"/>
              <a:t>Cont.</a:t>
            </a:r>
          </a:p>
        </p:txBody>
      </p:sp>
      <p:sp>
        <p:nvSpPr>
          <p:cNvPr id="3" name="Content Placeholder 2">
            <a:extLst>
              <a:ext uri="{FF2B5EF4-FFF2-40B4-BE49-F238E27FC236}">
                <a16:creationId xmlns:a16="http://schemas.microsoft.com/office/drawing/2014/main" id="{77CFD92C-E8D3-07ED-B681-2F0CC2C75CCB}"/>
              </a:ext>
            </a:extLst>
          </p:cNvPr>
          <p:cNvSpPr>
            <a:spLocks noGrp="1"/>
          </p:cNvSpPr>
          <p:nvPr>
            <p:ph idx="1"/>
          </p:nvPr>
        </p:nvSpPr>
        <p:spPr/>
        <p:txBody>
          <a:bodyPr>
            <a:normAutofit fontScale="92500" lnSpcReduction="20000"/>
          </a:bodyPr>
          <a:lstStyle/>
          <a:p>
            <a:r>
              <a:rPr lang="en-US" dirty="0"/>
              <a:t>For ASRs that correspond to quality attributes, you can invoke checklists to help you instantiate or refine the major design approach (such as a pattern) that you’ve chosen. </a:t>
            </a:r>
          </a:p>
          <a:p>
            <a:r>
              <a:rPr lang="en-US" dirty="0"/>
              <a:t>For example, the layered pattern is helpful for building systems in which modifiability is important, but the pattern does not tell you how many layers you should have or what each one’s responsibility should be. But the checklist for the “allocation of responsibilities” design decision category for modifiability will help you ask the right questions to make that determination. </a:t>
            </a:r>
          </a:p>
          <a:p>
            <a:r>
              <a:rPr lang="en-US" dirty="0"/>
              <a:t>The design decisions made in this step now become constraints on all future steps of the method.</a:t>
            </a:r>
          </a:p>
        </p:txBody>
      </p:sp>
    </p:spTree>
    <p:extLst>
      <p:ext uri="{BB962C8B-B14F-4D97-AF65-F5344CB8AC3E}">
        <p14:creationId xmlns:p14="http://schemas.microsoft.com/office/powerpoint/2010/main" val="313086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4B91-445A-794C-7E2C-23923F7E3EBB}"/>
              </a:ext>
            </a:extLst>
          </p:cNvPr>
          <p:cNvSpPr>
            <a:spLocks noGrp="1"/>
          </p:cNvSpPr>
          <p:nvPr>
            <p:ph type="title"/>
          </p:nvPr>
        </p:nvSpPr>
        <p:spPr/>
        <p:txBody>
          <a:bodyPr>
            <a:normAutofit fontScale="90000"/>
          </a:bodyPr>
          <a:lstStyle/>
          <a:p>
            <a:r>
              <a:rPr lang="en-US" dirty="0"/>
              <a:t>Step 4: Verify and Refine Requirements and Generate Input for the Next Iteration </a:t>
            </a:r>
          </a:p>
        </p:txBody>
      </p:sp>
      <p:sp>
        <p:nvSpPr>
          <p:cNvPr id="3" name="Content Placeholder 2">
            <a:extLst>
              <a:ext uri="{FF2B5EF4-FFF2-40B4-BE49-F238E27FC236}">
                <a16:creationId xmlns:a16="http://schemas.microsoft.com/office/drawing/2014/main" id="{B9895273-5DAA-6E8F-12F3-5C45BBDC9A27}"/>
              </a:ext>
            </a:extLst>
          </p:cNvPr>
          <p:cNvSpPr>
            <a:spLocks noGrp="1"/>
          </p:cNvSpPr>
          <p:nvPr>
            <p:ph idx="1"/>
          </p:nvPr>
        </p:nvSpPr>
        <p:spPr/>
        <p:txBody>
          <a:bodyPr/>
          <a:lstStyle/>
          <a:p>
            <a:r>
              <a:rPr lang="en-US" dirty="0"/>
              <a:t>It’s possible that the design solution you came up with in the prior step won’t satisfy all the ASRs. Step 4 of ADD is a test step that is applied to your design for the element you chose to elaborate in step 1 of this iteration.</a:t>
            </a:r>
          </a:p>
          <a:p>
            <a:r>
              <a:rPr lang="en-US" dirty="0"/>
              <a:t>One of the possible outcomes of step 4 is “backtrack,” meaning that an important requirement was not satisfied and cannot be satisfied by further elaborating this design. In this case, the design needs to be reconsidered.</a:t>
            </a:r>
          </a:p>
          <a:p>
            <a:r>
              <a:rPr lang="en-US" dirty="0"/>
              <a:t>Step 4 is about taking stock and seeing what requirements are left that still have not been satisfied by our design so far. </a:t>
            </a:r>
          </a:p>
        </p:txBody>
      </p:sp>
    </p:spTree>
    <p:extLst>
      <p:ext uri="{BB962C8B-B14F-4D97-AF65-F5344CB8AC3E}">
        <p14:creationId xmlns:p14="http://schemas.microsoft.com/office/powerpoint/2010/main" val="167002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9375-A62B-30EE-87C5-760955FCE39C}"/>
              </a:ext>
            </a:extLst>
          </p:cNvPr>
          <p:cNvSpPr>
            <a:spLocks noGrp="1"/>
          </p:cNvSpPr>
          <p:nvPr>
            <p:ph type="title"/>
          </p:nvPr>
        </p:nvSpPr>
        <p:spPr/>
        <p:txBody>
          <a:bodyPr/>
          <a:lstStyle/>
          <a:p>
            <a:r>
              <a:rPr lang="en-US" dirty="0"/>
              <a:t>Step 5: Repeat Steps 1–4 Until Done </a:t>
            </a:r>
          </a:p>
        </p:txBody>
      </p:sp>
      <p:sp>
        <p:nvSpPr>
          <p:cNvPr id="3" name="Content Placeholder 2">
            <a:extLst>
              <a:ext uri="{FF2B5EF4-FFF2-40B4-BE49-F238E27FC236}">
                <a16:creationId xmlns:a16="http://schemas.microsoft.com/office/drawing/2014/main" id="{43C7B893-67DE-A60B-ABEC-B6CA5801191D}"/>
              </a:ext>
            </a:extLst>
          </p:cNvPr>
          <p:cNvSpPr>
            <a:spLocks noGrp="1"/>
          </p:cNvSpPr>
          <p:nvPr>
            <p:ph idx="1"/>
          </p:nvPr>
        </p:nvSpPr>
        <p:spPr/>
        <p:txBody>
          <a:bodyPr/>
          <a:lstStyle/>
          <a:p>
            <a:r>
              <a:rPr lang="en-US" dirty="0"/>
              <a:t>After the prior steps, each element has a set of responsibilities, a set of quality attribute requirements, and a set of constraints assigned to it. If it’s clear that all of the requirements are satisfied, then this unequivocally ends the ADD process. </a:t>
            </a:r>
          </a:p>
          <a:p>
            <a:r>
              <a:rPr lang="en-US" dirty="0"/>
              <a:t>The ADD process can be terminated when only a sketch of the architecture is available.</a:t>
            </a:r>
          </a:p>
        </p:txBody>
      </p:sp>
    </p:spTree>
    <p:extLst>
      <p:ext uri="{BB962C8B-B14F-4D97-AF65-F5344CB8AC3E}">
        <p14:creationId xmlns:p14="http://schemas.microsoft.com/office/powerpoint/2010/main" val="112589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3637-03CC-4519-5436-B14C7297C719}"/>
              </a:ext>
            </a:extLst>
          </p:cNvPr>
          <p:cNvSpPr>
            <a:spLocks noGrp="1"/>
          </p:cNvSpPr>
          <p:nvPr>
            <p:ph type="title"/>
          </p:nvPr>
        </p:nvSpPr>
        <p:spPr/>
        <p:txBody>
          <a:bodyPr/>
          <a:lstStyle/>
          <a:p>
            <a:r>
              <a:rPr lang="en-US" dirty="0"/>
              <a:t>Documenting an Architecture</a:t>
            </a:r>
          </a:p>
        </p:txBody>
      </p:sp>
      <p:sp>
        <p:nvSpPr>
          <p:cNvPr id="3" name="Content Placeholder 2">
            <a:extLst>
              <a:ext uri="{FF2B5EF4-FFF2-40B4-BE49-F238E27FC236}">
                <a16:creationId xmlns:a16="http://schemas.microsoft.com/office/drawing/2014/main" id="{4A7FAD96-41AF-354D-8837-E9772FB7F2EC}"/>
              </a:ext>
            </a:extLst>
          </p:cNvPr>
          <p:cNvSpPr>
            <a:spLocks noGrp="1"/>
          </p:cNvSpPr>
          <p:nvPr>
            <p:ph idx="1"/>
          </p:nvPr>
        </p:nvSpPr>
        <p:spPr/>
        <p:txBody>
          <a:bodyPr/>
          <a:lstStyle/>
          <a:p>
            <a:r>
              <a:rPr lang="en-US" dirty="0"/>
              <a:t>Creating an architecture isn’t enough. It has to be communicated in a way to let its stakeholders use it properly to do their jobs. </a:t>
            </a:r>
          </a:p>
          <a:p>
            <a:r>
              <a:rPr lang="en-US" dirty="0"/>
              <a:t>Documentation speaks for the architect.</a:t>
            </a:r>
          </a:p>
          <a:p>
            <a:r>
              <a:rPr lang="en-US" dirty="0"/>
              <a:t>It speaks for the architect today, when the architect should be doing other things besides answering a hundred questions about the architecture. And it speaks for the architect tomorrow, who has forgotten the details of what the architecture includes, or when that person has left the project and someone else is now the architect.</a:t>
            </a:r>
          </a:p>
        </p:txBody>
      </p:sp>
    </p:spTree>
    <p:extLst>
      <p:ext uri="{BB962C8B-B14F-4D97-AF65-F5344CB8AC3E}">
        <p14:creationId xmlns:p14="http://schemas.microsoft.com/office/powerpoint/2010/main" val="327574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5DA6-31D4-22B0-2CD3-764BD96DF510}"/>
              </a:ext>
            </a:extLst>
          </p:cNvPr>
          <p:cNvSpPr>
            <a:spLocks noGrp="1"/>
          </p:cNvSpPr>
          <p:nvPr>
            <p:ph type="title"/>
          </p:nvPr>
        </p:nvSpPr>
        <p:spPr/>
        <p:txBody>
          <a:bodyPr>
            <a:normAutofit fontScale="90000"/>
          </a:bodyPr>
          <a:lstStyle/>
          <a:p>
            <a:r>
              <a:rPr lang="en-US" dirty="0"/>
              <a:t>Uses and Audiences for Architecture Documentation</a:t>
            </a:r>
          </a:p>
        </p:txBody>
      </p:sp>
      <p:sp>
        <p:nvSpPr>
          <p:cNvPr id="3" name="Content Placeholder 2">
            <a:extLst>
              <a:ext uri="{FF2B5EF4-FFF2-40B4-BE49-F238E27FC236}">
                <a16:creationId xmlns:a16="http://schemas.microsoft.com/office/drawing/2014/main" id="{060DAE0A-E08D-70A5-10CE-C41EE435FAB7}"/>
              </a:ext>
            </a:extLst>
          </p:cNvPr>
          <p:cNvSpPr>
            <a:spLocks noGrp="1"/>
          </p:cNvSpPr>
          <p:nvPr>
            <p:ph idx="1"/>
          </p:nvPr>
        </p:nvSpPr>
        <p:spPr/>
        <p:txBody>
          <a:bodyPr>
            <a:normAutofit fontScale="92500" lnSpcReduction="10000"/>
          </a:bodyPr>
          <a:lstStyle/>
          <a:p>
            <a:r>
              <a:rPr lang="en-US" dirty="0"/>
              <a:t>1. Architecture documentation serves as a means of education.</a:t>
            </a:r>
          </a:p>
          <a:p>
            <a:r>
              <a:rPr lang="en-US" dirty="0"/>
              <a:t>2. Architecture documentation serves as a primary vehicle for communication among stakeholders.</a:t>
            </a:r>
          </a:p>
          <a:p>
            <a:r>
              <a:rPr lang="en-US" dirty="0"/>
              <a:t>3. Architecture documentation serves as the basis for system analysis and construction.</a:t>
            </a:r>
          </a:p>
          <a:p>
            <a:r>
              <a:rPr lang="en-US" dirty="0"/>
              <a:t>A software architecture is a complex entity that cannot be described in a simple one-dimensional fashion. </a:t>
            </a:r>
            <a:r>
              <a:rPr lang="en-US" b="1" dirty="0">
                <a:solidFill>
                  <a:srgbClr val="FF0000"/>
                </a:solidFill>
              </a:rPr>
              <a:t>Views</a:t>
            </a:r>
            <a:r>
              <a:rPr lang="en-US" dirty="0"/>
              <a:t> let us divide the multidimensional entity that is a software architecture into a number of interesting and manageable representations of the system. </a:t>
            </a:r>
          </a:p>
          <a:p>
            <a:pPr marL="0" indent="0">
              <a:buNone/>
            </a:pPr>
            <a:endParaRPr lang="en-US" dirty="0"/>
          </a:p>
        </p:txBody>
      </p:sp>
    </p:spTree>
    <p:extLst>
      <p:ext uri="{BB962C8B-B14F-4D97-AF65-F5344CB8AC3E}">
        <p14:creationId xmlns:p14="http://schemas.microsoft.com/office/powerpoint/2010/main" val="245491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2BBA-E9E5-61C4-B19A-1F7A609553CC}"/>
              </a:ext>
            </a:extLst>
          </p:cNvPr>
          <p:cNvSpPr>
            <a:spLocks noGrp="1"/>
          </p:cNvSpPr>
          <p:nvPr>
            <p:ph type="title"/>
          </p:nvPr>
        </p:nvSpPr>
        <p:spPr/>
        <p:txBody>
          <a:bodyPr/>
          <a:lstStyle/>
          <a:p>
            <a:r>
              <a:rPr lang="en-US" dirty="0"/>
              <a:t>Views </a:t>
            </a:r>
          </a:p>
        </p:txBody>
      </p:sp>
      <p:sp>
        <p:nvSpPr>
          <p:cNvPr id="3" name="Content Placeholder 2">
            <a:extLst>
              <a:ext uri="{FF2B5EF4-FFF2-40B4-BE49-F238E27FC236}">
                <a16:creationId xmlns:a16="http://schemas.microsoft.com/office/drawing/2014/main" id="{04913356-0F34-9315-A8EC-435C64FAFC00}"/>
              </a:ext>
            </a:extLst>
          </p:cNvPr>
          <p:cNvSpPr>
            <a:spLocks noGrp="1"/>
          </p:cNvSpPr>
          <p:nvPr>
            <p:ph idx="1"/>
          </p:nvPr>
        </p:nvSpPr>
        <p:spPr>
          <a:xfrm>
            <a:off x="1295401" y="2556931"/>
            <a:ext cx="9601196" cy="3716278"/>
          </a:xfrm>
        </p:spPr>
        <p:txBody>
          <a:bodyPr>
            <a:normAutofit lnSpcReduction="10000"/>
          </a:bodyPr>
          <a:lstStyle/>
          <a:p>
            <a:r>
              <a:rPr lang="en-US" dirty="0"/>
              <a:t>A view is a representation of a set of system elements and relations among them not all system elements, but those of a particular type. </a:t>
            </a:r>
          </a:p>
          <a:p>
            <a:r>
              <a:rPr lang="en-US" dirty="0"/>
              <a:t>For example, a layered view of a system would show elements of type “layer” that is, it would show the system’s decomposition into layers and the relations among those layers</a:t>
            </a:r>
          </a:p>
          <a:p>
            <a:r>
              <a:rPr lang="en-US" sz="2400" dirty="0"/>
              <a:t>Documenting an architecture is a matter of documenting the relevant views and then adding documentation that applies to more than one view. </a:t>
            </a:r>
          </a:p>
          <a:p>
            <a:r>
              <a:rPr lang="en-GB" altLang="en-US" sz="2400" dirty="0"/>
              <a:t>The relevant views depend on the goals of the project, and architecture documentation can serve many purposes. </a:t>
            </a:r>
          </a:p>
          <a:p>
            <a:pPr marL="0" indent="0">
              <a:buNone/>
            </a:pPr>
            <a:endParaRPr lang="en-US" dirty="0"/>
          </a:p>
        </p:txBody>
      </p:sp>
    </p:spTree>
    <p:extLst>
      <p:ext uri="{BB962C8B-B14F-4D97-AF65-F5344CB8AC3E}">
        <p14:creationId xmlns:p14="http://schemas.microsoft.com/office/powerpoint/2010/main" val="275398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ABD9-57D6-6162-1FFF-CEECA3071D0A}"/>
              </a:ext>
            </a:extLst>
          </p:cNvPr>
          <p:cNvSpPr>
            <a:spLocks noGrp="1"/>
          </p:cNvSpPr>
          <p:nvPr>
            <p:ph type="title"/>
          </p:nvPr>
        </p:nvSpPr>
        <p:spPr/>
        <p:txBody>
          <a:bodyPr/>
          <a:lstStyle/>
          <a:p>
            <a:r>
              <a:rPr lang="en-US" altLang="en-GB" dirty="0"/>
              <a:t>Types of</a:t>
            </a:r>
            <a:r>
              <a:rPr lang="en-US" altLang="en-GB" sz="4400" dirty="0"/>
              <a:t> view</a:t>
            </a:r>
            <a:endParaRPr lang="en-US" dirty="0"/>
          </a:p>
        </p:txBody>
      </p:sp>
      <p:sp>
        <p:nvSpPr>
          <p:cNvPr id="3" name="Content Placeholder 2">
            <a:extLst>
              <a:ext uri="{FF2B5EF4-FFF2-40B4-BE49-F238E27FC236}">
                <a16:creationId xmlns:a16="http://schemas.microsoft.com/office/drawing/2014/main" id="{145B4EA7-2FE6-D9DC-7E81-1862680BD73C}"/>
              </a:ext>
            </a:extLst>
          </p:cNvPr>
          <p:cNvSpPr>
            <a:spLocks noGrp="1"/>
          </p:cNvSpPr>
          <p:nvPr>
            <p:ph idx="1"/>
          </p:nvPr>
        </p:nvSpPr>
        <p:spPr>
          <a:xfrm>
            <a:off x="1295401" y="2556931"/>
            <a:ext cx="9601195" cy="3556789"/>
          </a:xfrm>
        </p:spPr>
        <p:txBody>
          <a:bodyPr>
            <a:normAutofit/>
          </a:bodyPr>
          <a:lstStyle/>
          <a:p>
            <a:r>
              <a:rPr lang="en-US" altLang="en-GB" sz="2400" b="1" dirty="0">
                <a:solidFill>
                  <a:srgbClr val="FF0000"/>
                </a:solidFill>
              </a:rPr>
              <a:t>Module view: </a:t>
            </a:r>
            <a:r>
              <a:rPr lang="en-GB" altLang="en-US" sz="2400" dirty="0"/>
              <a:t>A module is an implementation unit that provides a coherent set of responsibilities. It can take the form of a class, collection of classes</a:t>
            </a:r>
            <a:r>
              <a:rPr lang="en-GB" altLang="en-US" dirty="0"/>
              <a:t> or</a:t>
            </a:r>
            <a:r>
              <a:rPr lang="en-GB" altLang="en-US" sz="2400" dirty="0"/>
              <a:t> layer. Every module has a collection of properties assigned to it. </a:t>
            </a:r>
          </a:p>
          <a:p>
            <a:r>
              <a:rPr lang="en-GB" altLang="en-US" sz="2400" b="1" dirty="0">
                <a:solidFill>
                  <a:srgbClr val="FF0000"/>
                </a:solidFill>
              </a:rPr>
              <a:t>Component-and-connector views: </a:t>
            </a:r>
            <a:r>
              <a:rPr lang="en-GB" altLang="en-US" sz="2400" dirty="0"/>
              <a:t>(C&amp;C views) are diagrams that show elements that have some runtime presence, such as processes, objects, clients, servers, and data stores.</a:t>
            </a:r>
          </a:p>
          <a:p>
            <a:r>
              <a:rPr lang="en-GB" altLang="en-US" sz="2400" b="1" dirty="0">
                <a:solidFill>
                  <a:srgbClr val="FF0000"/>
                </a:solidFill>
              </a:rPr>
              <a:t>Allocation view: </a:t>
            </a:r>
            <a:r>
              <a:rPr lang="en-GB" altLang="en-US" sz="2400" dirty="0"/>
              <a:t>map software units to elements of an environment, such as hardware, operating environment, file systems, or development organization.</a:t>
            </a:r>
          </a:p>
        </p:txBody>
      </p:sp>
    </p:spTree>
    <p:extLst>
      <p:ext uri="{BB962C8B-B14F-4D97-AF65-F5344CB8AC3E}">
        <p14:creationId xmlns:p14="http://schemas.microsoft.com/office/powerpoint/2010/main" val="368200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5A13-E33F-DD02-CC1F-E54E7B0CF6A6}"/>
              </a:ext>
            </a:extLst>
          </p:cNvPr>
          <p:cNvSpPr>
            <a:spLocks noGrp="1"/>
          </p:cNvSpPr>
          <p:nvPr>
            <p:ph type="title"/>
          </p:nvPr>
        </p:nvSpPr>
        <p:spPr/>
        <p:txBody>
          <a:bodyPr/>
          <a:lstStyle/>
          <a:p>
            <a:r>
              <a:rPr lang="en-US" altLang="en-GB" dirty="0"/>
              <a:t>Documentation of view</a:t>
            </a:r>
            <a:endParaRPr lang="en-US" dirty="0"/>
          </a:p>
        </p:txBody>
      </p:sp>
      <p:sp>
        <p:nvSpPr>
          <p:cNvPr id="3" name="Content Placeholder 2">
            <a:extLst>
              <a:ext uri="{FF2B5EF4-FFF2-40B4-BE49-F238E27FC236}">
                <a16:creationId xmlns:a16="http://schemas.microsoft.com/office/drawing/2014/main" id="{85B8F016-5FEE-BB2A-9660-330B252F9730}"/>
              </a:ext>
            </a:extLst>
          </p:cNvPr>
          <p:cNvSpPr>
            <a:spLocks noGrp="1"/>
          </p:cNvSpPr>
          <p:nvPr>
            <p:ph idx="1"/>
          </p:nvPr>
        </p:nvSpPr>
        <p:spPr/>
        <p:txBody>
          <a:bodyPr>
            <a:normAutofit fontScale="85000" lnSpcReduction="20000"/>
          </a:bodyPr>
          <a:lstStyle/>
          <a:p>
            <a:r>
              <a:rPr lang="en-US" altLang="en-GB" sz="2400" dirty="0"/>
              <a:t>Section </a:t>
            </a:r>
            <a:r>
              <a:rPr lang="en-US" altLang="en-GB" sz="2400"/>
              <a:t>1: </a:t>
            </a:r>
            <a:r>
              <a:rPr lang="en-US" altLang="en-GB" sz="2400">
                <a:solidFill>
                  <a:srgbClr val="FF0000"/>
                </a:solidFill>
              </a:rPr>
              <a:t>The </a:t>
            </a:r>
            <a:r>
              <a:rPr lang="en-US" altLang="en-GB" sz="2400" dirty="0">
                <a:solidFill>
                  <a:srgbClr val="FF0000"/>
                </a:solidFill>
              </a:rPr>
              <a:t>primary presentation </a:t>
            </a:r>
            <a:r>
              <a:rPr lang="en-US" altLang="en-GB" sz="2400" dirty="0"/>
              <a:t>should include the primary elements and relations of the view.</a:t>
            </a:r>
            <a:endParaRPr lang="en-GB" altLang="en-US" sz="2400" dirty="0"/>
          </a:p>
          <a:p>
            <a:r>
              <a:rPr lang="en-US" altLang="en-GB" sz="2400" dirty="0"/>
              <a:t> Section 2: </a:t>
            </a:r>
            <a:r>
              <a:rPr lang="en-US" altLang="en-GB" sz="2400" dirty="0">
                <a:solidFill>
                  <a:srgbClr val="FF0000"/>
                </a:solidFill>
              </a:rPr>
              <a:t>The element catalog </a:t>
            </a:r>
            <a:r>
              <a:rPr lang="en-US" altLang="en-GB" sz="2400" dirty="0"/>
              <a:t>should explain the elements depicted in the primary presentation and introduce any omitted elements.</a:t>
            </a:r>
            <a:endParaRPr lang="en-GB" altLang="en-US" sz="2400" dirty="0"/>
          </a:p>
          <a:p>
            <a:r>
              <a:rPr lang="en-US" altLang="en-GB" sz="2400" dirty="0"/>
              <a:t>Section 3: </a:t>
            </a:r>
            <a:r>
              <a:rPr lang="en-US" altLang="en-GB" sz="2400" dirty="0">
                <a:solidFill>
                  <a:srgbClr val="FF0000"/>
                </a:solidFill>
              </a:rPr>
              <a:t>Context diagrams </a:t>
            </a:r>
            <a:r>
              <a:rPr lang="en-US" altLang="en-GB" sz="2400" dirty="0"/>
              <a:t>depict the scope of a view by showing how the system interacts with its environment.</a:t>
            </a:r>
            <a:endParaRPr lang="en-GB" altLang="en-US" sz="2400" dirty="0"/>
          </a:p>
          <a:p>
            <a:r>
              <a:rPr lang="en-US" altLang="en-GB" sz="2400" dirty="0"/>
              <a:t>Section 4: </a:t>
            </a:r>
            <a:r>
              <a:rPr lang="en-US" altLang="en-GB" sz="2400" dirty="0">
                <a:solidFill>
                  <a:srgbClr val="FF0000"/>
                </a:solidFill>
              </a:rPr>
              <a:t>Variability Guide</a:t>
            </a:r>
            <a:r>
              <a:rPr lang="en-US" altLang="en-GB" sz="2400" dirty="0"/>
              <a:t>. A variability guide shows how to exercise any variation points that are a part of the architecture shown in this view.</a:t>
            </a:r>
            <a:endParaRPr lang="en-GB" altLang="en-US" sz="2400" dirty="0"/>
          </a:p>
          <a:p>
            <a:r>
              <a:rPr lang="en-US" altLang="en-GB" sz="2400" dirty="0"/>
              <a:t>Section 5: </a:t>
            </a:r>
            <a:r>
              <a:rPr lang="en-US" altLang="en-GB" sz="2400" dirty="0">
                <a:solidFill>
                  <a:srgbClr val="FF0000"/>
                </a:solidFill>
              </a:rPr>
              <a:t>Rationale </a:t>
            </a:r>
            <a:r>
              <a:rPr lang="en-US" altLang="en-GB" sz="2400" dirty="0"/>
              <a:t>explains why the design is as it is and provides a convincing argument that it is sound.</a:t>
            </a:r>
            <a:endParaRPr lang="en-GB" altLang="en-US" sz="2400" dirty="0"/>
          </a:p>
        </p:txBody>
      </p:sp>
    </p:spTree>
    <p:extLst>
      <p:ext uri="{BB962C8B-B14F-4D97-AF65-F5344CB8AC3E}">
        <p14:creationId xmlns:p14="http://schemas.microsoft.com/office/powerpoint/2010/main" val="426178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0FD-9CEF-EE97-755B-F82EBD0C9CDD}"/>
              </a:ext>
            </a:extLst>
          </p:cNvPr>
          <p:cNvSpPr>
            <a:spLocks noGrp="1"/>
          </p:cNvSpPr>
          <p:nvPr>
            <p:ph type="title"/>
          </p:nvPr>
        </p:nvSpPr>
        <p:spPr/>
        <p:txBody>
          <a:bodyPr/>
          <a:lstStyle/>
          <a:p>
            <a:r>
              <a:rPr lang="en-US" dirty="0"/>
              <a:t>Designing an Architecture </a:t>
            </a:r>
          </a:p>
        </p:txBody>
      </p:sp>
      <p:sp>
        <p:nvSpPr>
          <p:cNvPr id="3" name="Content Placeholder 2">
            <a:extLst>
              <a:ext uri="{FF2B5EF4-FFF2-40B4-BE49-F238E27FC236}">
                <a16:creationId xmlns:a16="http://schemas.microsoft.com/office/drawing/2014/main" id="{631AF1BC-6608-B1DE-D06E-97C62CE988C0}"/>
              </a:ext>
            </a:extLst>
          </p:cNvPr>
          <p:cNvSpPr>
            <a:spLocks noGrp="1"/>
          </p:cNvSpPr>
          <p:nvPr>
            <p:ph idx="1"/>
          </p:nvPr>
        </p:nvSpPr>
        <p:spPr/>
        <p:txBody>
          <a:bodyPr>
            <a:normAutofit lnSpcReduction="10000"/>
          </a:bodyPr>
          <a:lstStyle/>
          <a:p>
            <a:r>
              <a:rPr lang="en-US" dirty="0"/>
              <a:t>the building blocks for designing a software architecture, which principally are </a:t>
            </a:r>
            <a:r>
              <a:rPr lang="en-US" dirty="0">
                <a:solidFill>
                  <a:srgbClr val="FF0000"/>
                </a:solidFill>
              </a:rPr>
              <a:t>locating</a:t>
            </a:r>
            <a:r>
              <a:rPr lang="en-US" dirty="0"/>
              <a:t> architecturally significant requirements; capturing quality attribute requirements; and choosing, generating, tailoring, and analyzing design decisions for </a:t>
            </a:r>
            <a:r>
              <a:rPr lang="en-US" dirty="0">
                <a:solidFill>
                  <a:srgbClr val="FF0000"/>
                </a:solidFill>
              </a:rPr>
              <a:t>achieving</a:t>
            </a:r>
            <a:r>
              <a:rPr lang="en-US" dirty="0"/>
              <a:t> those requirements</a:t>
            </a:r>
          </a:p>
          <a:p>
            <a:r>
              <a:rPr lang="en-US" b="1" dirty="0">
                <a:solidFill>
                  <a:srgbClr val="FF0000"/>
                </a:solidFill>
              </a:rPr>
              <a:t>Design Strategy </a:t>
            </a:r>
            <a:r>
              <a:rPr lang="en-US" dirty="0"/>
              <a:t>: three ideas that are key to architecture design methods</a:t>
            </a:r>
          </a:p>
          <a:p>
            <a:pPr lvl="1"/>
            <a:r>
              <a:rPr lang="en-US" dirty="0"/>
              <a:t>Decomposition</a:t>
            </a:r>
          </a:p>
          <a:p>
            <a:pPr lvl="1"/>
            <a:r>
              <a:rPr lang="en-US" dirty="0"/>
              <a:t>Designing to architecturally significant requirements and</a:t>
            </a:r>
          </a:p>
          <a:p>
            <a:pPr lvl="1"/>
            <a:r>
              <a:rPr lang="en-US" dirty="0"/>
              <a:t>Generate and test</a:t>
            </a:r>
          </a:p>
          <a:p>
            <a:pPr marL="0" indent="0">
              <a:buNone/>
            </a:pPr>
            <a:endParaRPr lang="en-US" dirty="0"/>
          </a:p>
        </p:txBody>
      </p:sp>
    </p:spTree>
    <p:extLst>
      <p:ext uri="{BB962C8B-B14F-4D97-AF65-F5344CB8AC3E}">
        <p14:creationId xmlns:p14="http://schemas.microsoft.com/office/powerpoint/2010/main" val="29535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6CE7-8D8D-07F3-8496-F8761BE42A4D}"/>
              </a:ext>
            </a:extLst>
          </p:cNvPr>
          <p:cNvSpPr>
            <a:spLocks noGrp="1"/>
          </p:cNvSpPr>
          <p:nvPr>
            <p:ph type="ctrTitle"/>
          </p:nvPr>
        </p:nvSpPr>
        <p:spPr/>
        <p:txBody>
          <a:body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050C3EF1-3D2F-E0A9-B0C6-E698BFC38A09}"/>
              </a:ext>
            </a:extLst>
          </p:cNvPr>
          <p:cNvSpPr>
            <a:spLocks noGrp="1"/>
          </p:cNvSpPr>
          <p:nvPr>
            <p:ph type="subTitle" idx="1"/>
          </p:nvPr>
        </p:nvSpPr>
        <p:spPr/>
        <p:txBody>
          <a:bodyPr>
            <a:normAutofit/>
          </a:bodyPr>
          <a:lstStyle/>
          <a:p>
            <a:r>
              <a:rPr lang="en-US" sz="2400" b="1" dirty="0"/>
              <a:t>Any questions?</a:t>
            </a:r>
          </a:p>
        </p:txBody>
      </p:sp>
    </p:spTree>
    <p:extLst>
      <p:ext uri="{BB962C8B-B14F-4D97-AF65-F5344CB8AC3E}">
        <p14:creationId xmlns:p14="http://schemas.microsoft.com/office/powerpoint/2010/main" val="111188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7F4C-5335-A002-DEEE-13A0A12C921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FFA4A34E-E9BD-4A3F-4CEC-32C142CA6574}"/>
              </a:ext>
            </a:extLst>
          </p:cNvPr>
          <p:cNvSpPr>
            <a:spLocks noGrp="1"/>
          </p:cNvSpPr>
          <p:nvPr>
            <p:ph idx="1"/>
          </p:nvPr>
        </p:nvSpPr>
        <p:spPr/>
        <p:txBody>
          <a:bodyPr/>
          <a:lstStyle/>
          <a:p>
            <a:r>
              <a:rPr lang="en-US" dirty="0"/>
              <a:t>Architecture determines the quality attributes of a system.</a:t>
            </a:r>
          </a:p>
          <a:p>
            <a:r>
              <a:rPr lang="en-US" dirty="0"/>
              <a:t>The quality attributes are properties of the system as a whole.</a:t>
            </a:r>
          </a:p>
          <a:p>
            <a:r>
              <a:rPr lang="en-US" dirty="0"/>
              <a:t>Given the fact that quality attributes refer to the system as a whole, if we wish to design to achieve quality attribute requirements, we must begin with the system as a whole. As the design is decomposed, the quality attribute requirements can also be decomposed and assigned to the elements of the decomposition. </a:t>
            </a:r>
          </a:p>
        </p:txBody>
      </p:sp>
    </p:spTree>
    <p:extLst>
      <p:ext uri="{BB962C8B-B14F-4D97-AF65-F5344CB8AC3E}">
        <p14:creationId xmlns:p14="http://schemas.microsoft.com/office/powerpoint/2010/main" val="223796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1968-27D2-72AE-0A2E-B3818A3128D7}"/>
              </a:ext>
            </a:extLst>
          </p:cNvPr>
          <p:cNvSpPr>
            <a:spLocks noGrp="1"/>
          </p:cNvSpPr>
          <p:nvPr>
            <p:ph type="title"/>
          </p:nvPr>
        </p:nvSpPr>
        <p:spPr/>
        <p:txBody>
          <a:bodyPr>
            <a:normAutofit fontScale="90000"/>
          </a:bodyPr>
          <a:lstStyle/>
          <a:p>
            <a:r>
              <a:rPr lang="en-US" dirty="0"/>
              <a:t>Designing to architecturally significant requirements</a:t>
            </a:r>
          </a:p>
        </p:txBody>
      </p:sp>
      <p:sp>
        <p:nvSpPr>
          <p:cNvPr id="3" name="Content Placeholder 2">
            <a:extLst>
              <a:ext uri="{FF2B5EF4-FFF2-40B4-BE49-F238E27FC236}">
                <a16:creationId xmlns:a16="http://schemas.microsoft.com/office/drawing/2014/main" id="{FB16D044-5AA4-D0EA-BD1C-9A3CB5BBD828}"/>
              </a:ext>
            </a:extLst>
          </p:cNvPr>
          <p:cNvSpPr>
            <a:spLocks noGrp="1"/>
          </p:cNvSpPr>
          <p:nvPr>
            <p:ph idx="1"/>
          </p:nvPr>
        </p:nvSpPr>
        <p:spPr>
          <a:xfrm>
            <a:off x="1295401" y="2402958"/>
            <a:ext cx="9601196" cy="3583172"/>
          </a:xfrm>
        </p:spPr>
        <p:txBody>
          <a:bodyPr>
            <a:normAutofit lnSpcReduction="10000"/>
          </a:bodyPr>
          <a:lstStyle/>
          <a:p>
            <a:r>
              <a:rPr lang="en-US" dirty="0">
                <a:solidFill>
                  <a:srgbClr val="FF0000"/>
                </a:solidFill>
              </a:rPr>
              <a:t>Architecturally significant requirements </a:t>
            </a:r>
            <a:r>
              <a:rPr lang="en-US" dirty="0"/>
              <a:t>are the requirements that drive the architectural design; that is why they are significant. Driving the design means that these requirements have a profound effect on the architecture. In other words, you must design to satisfy these requirements.</a:t>
            </a:r>
          </a:p>
          <a:p>
            <a:r>
              <a:rPr lang="en-US" dirty="0"/>
              <a:t>What about the non-ASR requirements? The choice of ASRs implies a prioritization of the requirements. </a:t>
            </a:r>
          </a:p>
          <a:p>
            <a:pPr lvl="1"/>
            <a:r>
              <a:rPr lang="en-US" dirty="0"/>
              <a:t>(a) You can still meet the other requirements.</a:t>
            </a:r>
          </a:p>
          <a:p>
            <a:pPr lvl="1"/>
            <a:r>
              <a:rPr lang="en-US" dirty="0"/>
              <a:t>(b) You can meet the other requirements with a slight adjustment of the existing design.</a:t>
            </a:r>
          </a:p>
          <a:p>
            <a:pPr lvl="1"/>
            <a:r>
              <a:rPr lang="en-US" dirty="0"/>
              <a:t>(c) You cannot meet the other requirements under the current design.</a:t>
            </a:r>
          </a:p>
        </p:txBody>
      </p:sp>
    </p:spTree>
    <p:extLst>
      <p:ext uri="{BB962C8B-B14F-4D97-AF65-F5344CB8AC3E}">
        <p14:creationId xmlns:p14="http://schemas.microsoft.com/office/powerpoint/2010/main" val="96395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FC84-7E29-31DF-6A79-2FC6A7B12C91}"/>
              </a:ext>
            </a:extLst>
          </p:cNvPr>
          <p:cNvSpPr>
            <a:spLocks noGrp="1"/>
          </p:cNvSpPr>
          <p:nvPr>
            <p:ph type="title"/>
          </p:nvPr>
        </p:nvSpPr>
        <p:spPr/>
        <p:txBody>
          <a:bodyPr/>
          <a:lstStyle/>
          <a:p>
            <a:pPr algn="l"/>
            <a:r>
              <a:rPr lang="en-US" dirty="0"/>
              <a:t>Generate and Test</a:t>
            </a:r>
          </a:p>
        </p:txBody>
      </p:sp>
      <p:sp>
        <p:nvSpPr>
          <p:cNvPr id="3" name="Content Placeholder 2">
            <a:extLst>
              <a:ext uri="{FF2B5EF4-FFF2-40B4-BE49-F238E27FC236}">
                <a16:creationId xmlns:a16="http://schemas.microsoft.com/office/drawing/2014/main" id="{4C396067-C0EE-7461-0F4C-3BEC9822BD77}"/>
              </a:ext>
            </a:extLst>
          </p:cNvPr>
          <p:cNvSpPr>
            <a:spLocks noGrp="1"/>
          </p:cNvSpPr>
          <p:nvPr>
            <p:ph idx="1"/>
          </p:nvPr>
        </p:nvSpPr>
        <p:spPr/>
        <p:txBody>
          <a:bodyPr>
            <a:normAutofit/>
          </a:bodyPr>
          <a:lstStyle/>
          <a:p>
            <a:r>
              <a:rPr lang="en-US" dirty="0"/>
              <a:t>One way of viewing design is as a process of “generate and test.” This generate-and-test approach views a particular design as a hypothesis: namely, the design satisfies the requirements.</a:t>
            </a:r>
          </a:p>
          <a:p>
            <a:r>
              <a:rPr lang="en-US" dirty="0"/>
              <a:t>Testing is the process of determining whether the design hypothesis is correct. </a:t>
            </a:r>
          </a:p>
          <a:p>
            <a:r>
              <a:rPr lang="en-US" sz="2400" dirty="0"/>
              <a:t>Design solutions are created using “collateral” that is available to the project. Collateral can include existing systems, frameworks available to the project, known architecture patterns, design checklists, or a domain decomposition. </a:t>
            </a:r>
            <a:endParaRPr lang="en-US" dirty="0"/>
          </a:p>
        </p:txBody>
      </p:sp>
      <p:pic>
        <p:nvPicPr>
          <p:cNvPr id="4" name="Content Placeholder 4">
            <a:extLst>
              <a:ext uri="{FF2B5EF4-FFF2-40B4-BE49-F238E27FC236}">
                <a16:creationId xmlns:a16="http://schemas.microsoft.com/office/drawing/2014/main" id="{5E043E31-953E-3A31-7596-A4A37DE592BB}"/>
              </a:ext>
            </a:extLst>
          </p:cNvPr>
          <p:cNvPicPr>
            <a:picLocks noChangeAspect="1"/>
          </p:cNvPicPr>
          <p:nvPr/>
        </p:nvPicPr>
        <p:blipFill>
          <a:blip r:embed="rId2"/>
          <a:stretch>
            <a:fillRect/>
          </a:stretch>
        </p:blipFill>
        <p:spPr>
          <a:xfrm>
            <a:off x="5709684" y="587022"/>
            <a:ext cx="5348177" cy="1834443"/>
          </a:xfrm>
          <a:prstGeom prst="rect">
            <a:avLst/>
          </a:prstGeom>
        </p:spPr>
      </p:pic>
    </p:spTree>
    <p:extLst>
      <p:ext uri="{BB962C8B-B14F-4D97-AF65-F5344CB8AC3E}">
        <p14:creationId xmlns:p14="http://schemas.microsoft.com/office/powerpoint/2010/main" val="403561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023E-0BDC-BDB4-D546-4AACDDD0575B}"/>
              </a:ext>
            </a:extLst>
          </p:cNvPr>
          <p:cNvSpPr>
            <a:spLocks noGrp="1"/>
          </p:cNvSpPr>
          <p:nvPr>
            <p:ph type="title"/>
          </p:nvPr>
        </p:nvSpPr>
        <p:spPr/>
        <p:txBody>
          <a:bodyPr/>
          <a:lstStyle/>
          <a:p>
            <a:r>
              <a:rPr lang="en-US" b="1" dirty="0"/>
              <a:t>The Attribute-Driven Design Method </a:t>
            </a:r>
          </a:p>
        </p:txBody>
      </p:sp>
      <p:sp>
        <p:nvSpPr>
          <p:cNvPr id="3" name="Content Placeholder 2">
            <a:extLst>
              <a:ext uri="{FF2B5EF4-FFF2-40B4-BE49-F238E27FC236}">
                <a16:creationId xmlns:a16="http://schemas.microsoft.com/office/drawing/2014/main" id="{EBFE5D2E-5EB9-11D6-5E70-6F13FAE9BEA7}"/>
              </a:ext>
            </a:extLst>
          </p:cNvPr>
          <p:cNvSpPr>
            <a:spLocks noGrp="1"/>
          </p:cNvSpPr>
          <p:nvPr>
            <p:ph idx="1"/>
          </p:nvPr>
        </p:nvSpPr>
        <p:spPr/>
        <p:txBody>
          <a:bodyPr/>
          <a:lstStyle/>
          <a:p>
            <a:r>
              <a:rPr lang="en-US" dirty="0"/>
              <a:t>The Attribute-Driven Design (ADD) method is a packaging of the strategies that we have just discussed. ADD is an iterative method that, at each iteration, helps the architect to do the following: </a:t>
            </a:r>
          </a:p>
          <a:p>
            <a:pPr lvl="1"/>
            <a:r>
              <a:rPr lang="en-US" dirty="0"/>
              <a:t>Choose a part of the system to design. </a:t>
            </a:r>
          </a:p>
          <a:p>
            <a:pPr lvl="1"/>
            <a:r>
              <a:rPr lang="en-US" dirty="0"/>
              <a:t>Marshal all the architecturally significant requirements for that part. </a:t>
            </a:r>
          </a:p>
          <a:p>
            <a:pPr lvl="1"/>
            <a:r>
              <a:rPr lang="en-US" dirty="0"/>
              <a:t>Create and test a design for that part.</a:t>
            </a:r>
          </a:p>
          <a:p>
            <a:endParaRPr lang="en-US" dirty="0"/>
          </a:p>
        </p:txBody>
      </p:sp>
    </p:spTree>
    <p:extLst>
      <p:ext uri="{BB962C8B-B14F-4D97-AF65-F5344CB8AC3E}">
        <p14:creationId xmlns:p14="http://schemas.microsoft.com/office/powerpoint/2010/main" val="404842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8277-64D1-CA6E-457C-90C464450ABB}"/>
              </a:ext>
            </a:extLst>
          </p:cNvPr>
          <p:cNvSpPr>
            <a:spLocks noGrp="1"/>
          </p:cNvSpPr>
          <p:nvPr>
            <p:ph type="title"/>
          </p:nvPr>
        </p:nvSpPr>
        <p:spPr/>
        <p:txBody>
          <a:bodyPr/>
          <a:lstStyle/>
          <a:p>
            <a:r>
              <a:rPr lang="en-US" dirty="0"/>
              <a:t>Inputs to ADD </a:t>
            </a:r>
          </a:p>
        </p:txBody>
      </p:sp>
      <p:sp>
        <p:nvSpPr>
          <p:cNvPr id="3" name="Content Placeholder 2">
            <a:extLst>
              <a:ext uri="{FF2B5EF4-FFF2-40B4-BE49-F238E27FC236}">
                <a16:creationId xmlns:a16="http://schemas.microsoft.com/office/drawing/2014/main" id="{C2FE6E52-3C27-3A4E-7F8D-61DC5C185291}"/>
              </a:ext>
            </a:extLst>
          </p:cNvPr>
          <p:cNvSpPr>
            <a:spLocks noGrp="1"/>
          </p:cNvSpPr>
          <p:nvPr>
            <p:ph idx="1"/>
          </p:nvPr>
        </p:nvSpPr>
        <p:spPr>
          <a:xfrm>
            <a:off x="1295401" y="2402958"/>
            <a:ext cx="9601196" cy="3646968"/>
          </a:xfrm>
        </p:spPr>
        <p:txBody>
          <a:bodyPr>
            <a:normAutofit fontScale="85000" lnSpcReduction="10000"/>
          </a:bodyPr>
          <a:lstStyle/>
          <a:p>
            <a:r>
              <a:rPr lang="en-US" dirty="0"/>
              <a:t>Before beginning a design process, the requirements functional, quality, and constraints should be known. ADD can </a:t>
            </a:r>
            <a:r>
              <a:rPr lang="en-US" dirty="0">
                <a:solidFill>
                  <a:srgbClr val="FF0000"/>
                </a:solidFill>
              </a:rPr>
              <a:t>begin</a:t>
            </a:r>
            <a:r>
              <a:rPr lang="en-US" dirty="0"/>
              <a:t> when a set of architecturally significant requirements is known. </a:t>
            </a:r>
          </a:p>
          <a:p>
            <a:r>
              <a:rPr lang="en-US" dirty="0"/>
              <a:t>Context description : </a:t>
            </a:r>
          </a:p>
          <a:p>
            <a:pPr lvl="1"/>
            <a:r>
              <a:rPr lang="en-US" dirty="0"/>
              <a:t>1,Scope</a:t>
            </a:r>
          </a:p>
          <a:p>
            <a:pPr lvl="1"/>
            <a:r>
              <a:rPr lang="en-US" dirty="0"/>
              <a:t>2, environmental conditions with which the system being designed must interact</a:t>
            </a:r>
          </a:p>
          <a:p>
            <a:r>
              <a:rPr lang="en-US" sz="2800" b="1" dirty="0">
                <a:solidFill>
                  <a:srgbClr val="FF0000"/>
                </a:solidFill>
              </a:rPr>
              <a:t>The Output of ADD </a:t>
            </a:r>
            <a:r>
              <a:rPr lang="en-US" dirty="0"/>
              <a:t>is a set of sketches of architectural views. The views together will identify a collection of architectural elements and their relationships or interactions.</a:t>
            </a:r>
          </a:p>
          <a:p>
            <a:r>
              <a:rPr lang="en-US" dirty="0"/>
              <a:t>When the method reaches the end, you will have a full-fledged architecture that is roughly documented as a set of views.</a:t>
            </a:r>
          </a:p>
        </p:txBody>
      </p:sp>
    </p:spTree>
    <p:extLst>
      <p:ext uri="{BB962C8B-B14F-4D97-AF65-F5344CB8AC3E}">
        <p14:creationId xmlns:p14="http://schemas.microsoft.com/office/powerpoint/2010/main" val="404676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5D80-6FD7-A034-59D5-595DA295D04D}"/>
              </a:ext>
            </a:extLst>
          </p:cNvPr>
          <p:cNvSpPr>
            <a:spLocks noGrp="1"/>
          </p:cNvSpPr>
          <p:nvPr>
            <p:ph type="title"/>
          </p:nvPr>
        </p:nvSpPr>
        <p:spPr/>
        <p:txBody>
          <a:bodyPr>
            <a:normAutofit/>
          </a:bodyPr>
          <a:lstStyle/>
          <a:p>
            <a:r>
              <a:rPr lang="en-US" dirty="0"/>
              <a:t>The Steps of ADD</a:t>
            </a:r>
          </a:p>
        </p:txBody>
      </p:sp>
      <p:sp>
        <p:nvSpPr>
          <p:cNvPr id="3" name="Content Placeholder 2">
            <a:extLst>
              <a:ext uri="{FF2B5EF4-FFF2-40B4-BE49-F238E27FC236}">
                <a16:creationId xmlns:a16="http://schemas.microsoft.com/office/drawing/2014/main" id="{34A6AC73-ECD0-7671-5415-A4F0014FBB0E}"/>
              </a:ext>
            </a:extLst>
          </p:cNvPr>
          <p:cNvSpPr>
            <a:spLocks noGrp="1"/>
          </p:cNvSpPr>
          <p:nvPr>
            <p:ph idx="1"/>
          </p:nvPr>
        </p:nvSpPr>
        <p:spPr/>
        <p:txBody>
          <a:bodyPr>
            <a:normAutofit lnSpcReduction="10000"/>
          </a:bodyPr>
          <a:lstStyle/>
          <a:p>
            <a:r>
              <a:rPr lang="en-US" sz="2800" dirty="0"/>
              <a:t>ADD is a five-step method:</a:t>
            </a:r>
          </a:p>
          <a:p>
            <a:pPr marL="0" indent="0" algn="ctr">
              <a:buNone/>
            </a:pPr>
            <a:r>
              <a:rPr lang="en-US" sz="2800" b="1" dirty="0">
                <a:solidFill>
                  <a:srgbClr val="FF0000"/>
                </a:solidFill>
              </a:rPr>
              <a:t>Step 1</a:t>
            </a:r>
            <a:r>
              <a:rPr lang="en-US" sz="2800" dirty="0"/>
              <a:t>: Choose an Element of the System to Design </a:t>
            </a:r>
          </a:p>
          <a:p>
            <a:r>
              <a:rPr lang="en-US" dirty="0"/>
              <a:t>ADD works by beginning with a part of the system that has not yet been designed, and designing it. </a:t>
            </a:r>
          </a:p>
          <a:p>
            <a:r>
              <a:rPr lang="en-US" dirty="0"/>
              <a:t>For green-field designs, the “element” to begin with is simply the entire system. The first trip through the ADD steps will yield a broad, shallow design that will produce </a:t>
            </a:r>
            <a:r>
              <a:rPr lang="en-US" dirty="0">
                <a:solidFill>
                  <a:srgbClr val="FF0000"/>
                </a:solidFill>
              </a:rPr>
              <a:t>a set of newly identified architectural elements </a:t>
            </a:r>
            <a:r>
              <a:rPr lang="en-US" dirty="0"/>
              <a:t>and their interactions.</a:t>
            </a:r>
          </a:p>
        </p:txBody>
      </p:sp>
    </p:spTree>
    <p:extLst>
      <p:ext uri="{BB962C8B-B14F-4D97-AF65-F5344CB8AC3E}">
        <p14:creationId xmlns:p14="http://schemas.microsoft.com/office/powerpoint/2010/main" val="231350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DBFF-CC6B-2C7B-69F9-899C8A22BF25}"/>
              </a:ext>
            </a:extLst>
          </p:cNvPr>
          <p:cNvSpPr>
            <a:spLocks noGrp="1"/>
          </p:cNvSpPr>
          <p:nvPr>
            <p:ph type="title"/>
          </p:nvPr>
        </p:nvSpPr>
        <p:spPr/>
        <p:txBody>
          <a:bodyPr>
            <a:normAutofit/>
          </a:bodyPr>
          <a:lstStyle/>
          <a:p>
            <a:pPr algn="l"/>
            <a:r>
              <a:rPr lang="en-US" sz="3600" dirty="0"/>
              <a:t>Cont.</a:t>
            </a:r>
          </a:p>
        </p:txBody>
      </p:sp>
      <p:sp>
        <p:nvSpPr>
          <p:cNvPr id="3" name="Content Placeholder 2">
            <a:extLst>
              <a:ext uri="{FF2B5EF4-FFF2-40B4-BE49-F238E27FC236}">
                <a16:creationId xmlns:a16="http://schemas.microsoft.com/office/drawing/2014/main" id="{1961E581-7EAF-1696-1E80-0FA44E1CBABF}"/>
              </a:ext>
            </a:extLst>
          </p:cNvPr>
          <p:cNvSpPr>
            <a:spLocks noGrp="1"/>
          </p:cNvSpPr>
          <p:nvPr>
            <p:ph idx="1"/>
          </p:nvPr>
        </p:nvSpPr>
        <p:spPr/>
        <p:txBody>
          <a:bodyPr>
            <a:normAutofit lnSpcReduction="10000"/>
          </a:bodyPr>
          <a:lstStyle/>
          <a:p>
            <a:r>
              <a:rPr lang="en-US" dirty="0"/>
              <a:t>These elements will almost certainly require more design decisions to flesh out what they do and how they satisfy the ASRs allocated to them; during the next iteration of ADD, those elements become candidates for the “choose an element” step.</a:t>
            </a:r>
          </a:p>
          <a:p>
            <a:r>
              <a:rPr lang="en-US" dirty="0"/>
              <a:t>There are cases when the first iteration of ADD is different. Perhaps you are not creating a system but evolving an existing one.</a:t>
            </a:r>
          </a:p>
          <a:p>
            <a:r>
              <a:rPr lang="en-US" dirty="0"/>
              <a:t>Perhaps you are required to use a piece of software that your company already owns, and therefore must fit it into the design</a:t>
            </a:r>
          </a:p>
          <a:p>
            <a:endParaRPr lang="en-US" dirty="0"/>
          </a:p>
        </p:txBody>
      </p:sp>
    </p:spTree>
    <p:extLst>
      <p:ext uri="{BB962C8B-B14F-4D97-AF65-F5344CB8AC3E}">
        <p14:creationId xmlns:p14="http://schemas.microsoft.com/office/powerpoint/2010/main" val="2970924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TotalTime>
  <Words>1762</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Organic</vt:lpstr>
      <vt:lpstr>Software Architecture and Design</vt:lpstr>
      <vt:lpstr>Designing an Architecture </vt:lpstr>
      <vt:lpstr>Decomposition</vt:lpstr>
      <vt:lpstr>Designing to architecturally significant requirements</vt:lpstr>
      <vt:lpstr>Generate and Test</vt:lpstr>
      <vt:lpstr>The Attribute-Driven Design Method </vt:lpstr>
      <vt:lpstr>Inputs to ADD </vt:lpstr>
      <vt:lpstr>The Steps of ADD</vt:lpstr>
      <vt:lpstr>Cont.</vt:lpstr>
      <vt:lpstr>Step 2: Identify the ASRs for This Element</vt:lpstr>
      <vt:lpstr>Step 3: Generate a Design Solution for the Chosen Element</vt:lpstr>
      <vt:lpstr>Cont.</vt:lpstr>
      <vt:lpstr>Step 4: Verify and Refine Requirements and Generate Input for the Next Iteration </vt:lpstr>
      <vt:lpstr>Step 5: Repeat Steps 1–4 Until Done </vt:lpstr>
      <vt:lpstr>Documenting an Architecture</vt:lpstr>
      <vt:lpstr>Uses and Audiences for Architecture Documentation</vt:lpstr>
      <vt:lpstr>Views </vt:lpstr>
      <vt:lpstr>Types of view</vt:lpstr>
      <vt:lpstr>Documentation of 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soft</cp:lastModifiedBy>
  <cp:revision>35</cp:revision>
  <dcterms:created xsi:type="dcterms:W3CDTF">2023-05-11T17:45:26Z</dcterms:created>
  <dcterms:modified xsi:type="dcterms:W3CDTF">2023-05-19T11:07:58Z</dcterms:modified>
</cp:coreProperties>
</file>