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33"/>
  </p:notesMasterIdLst>
  <p:sldIdLst>
    <p:sldId id="257" r:id="rId2"/>
    <p:sldId id="301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300" r:id="rId13"/>
    <p:sldId id="269" r:id="rId14"/>
    <p:sldId id="298" r:id="rId15"/>
    <p:sldId id="270" r:id="rId16"/>
    <p:sldId id="271" r:id="rId17"/>
    <p:sldId id="272" r:id="rId18"/>
    <p:sldId id="275" r:id="rId19"/>
    <p:sldId id="296" r:id="rId20"/>
    <p:sldId id="276" r:id="rId21"/>
    <p:sldId id="277" r:id="rId22"/>
    <p:sldId id="280" r:id="rId23"/>
    <p:sldId id="281" r:id="rId24"/>
    <p:sldId id="282" r:id="rId25"/>
    <p:sldId id="283" r:id="rId26"/>
    <p:sldId id="297" r:id="rId27"/>
    <p:sldId id="284" r:id="rId28"/>
    <p:sldId id="288" r:id="rId29"/>
    <p:sldId id="290" r:id="rId30"/>
    <p:sldId id="303" r:id="rId31"/>
    <p:sldId id="304" r:id="rId3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Sheet1!$D$1:$G$1</c:f>
              <c:strCache>
                <c:ptCount val="4"/>
                <c:pt idx="0">
                  <c:v>Project 1 </c:v>
                </c:pt>
                <c:pt idx="1">
                  <c:v>Project 2 </c:v>
                </c:pt>
                <c:pt idx="2">
                  <c:v>Project 3 </c:v>
                </c:pt>
                <c:pt idx="3">
                  <c:v>Project 4 </c:v>
                </c:pt>
              </c:strCache>
            </c:strRef>
          </c:cat>
          <c:val>
            <c:numRef>
              <c:f>Sheet1!$D$9:$G$9</c:f>
              <c:numCache>
                <c:formatCode>General</c:formatCode>
                <c:ptCount val="4"/>
                <c:pt idx="0">
                  <c:v>56</c:v>
                </c:pt>
                <c:pt idx="1">
                  <c:v>78.5</c:v>
                </c:pt>
                <c:pt idx="2">
                  <c:v>50</c:v>
                </c:pt>
                <c:pt idx="3">
                  <c:v>41.5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548160"/>
        <c:axId val="181549696"/>
      </c:barChart>
      <c:catAx>
        <c:axId val="1815481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81549696"/>
        <c:crosses val="autoZero"/>
        <c:auto val="1"/>
        <c:lblAlgn val="ctr"/>
        <c:lblOffset val="100"/>
        <c:noMultiLvlLbl val="0"/>
      </c:catAx>
      <c:valAx>
        <c:axId val="1815496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81548160"/>
        <c:crosses val="autoZero"/>
        <c:crossBetween val="between"/>
      </c:valAx>
    </c:plotArea>
    <c:plotVisOnly val="1"/>
    <c:dispBlanksAs val="gap"/>
    <c:showDLblsOverMax val="0"/>
  </c:chart>
  <c:spPr>
    <a:solidFill>
      <a:srgbClr val="00B0F0"/>
    </a:solidFill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F9D559-3D15-42E4-B362-9DDF9B5B60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2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TW" smtClean="0"/>
              <a:t>Click to edit Master subtitle style</a:t>
            </a:r>
            <a:endParaRPr lang="en-US" altLang="zh-TW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anose="020B060403050404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  <a:ea typeface="新細明體" panose="02020500000000000000" pitchFamily="18" charset="-120"/>
              </a:defRPr>
            </a:lvl1pPr>
          </a:lstStyle>
          <a:p>
            <a:fld id="{3A80DF03-E30C-4440-8743-94DB68168CE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7952363"/>
      </p:ext>
    </p:extLst>
  </p:cSld>
  <p:clrMapOvr>
    <a:masterClrMapping/>
  </p:clrMapOvr>
  <p:transition spd="slow"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682497"/>
      </p:ext>
    </p:extLst>
  </p:cSld>
  <p:clrMapOvr>
    <a:masterClrMapping/>
  </p:clrMapOvr>
  <p:transition spd="slow"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753708"/>
      </p:ext>
    </p:extLst>
  </p:cSld>
  <p:clrMapOvr>
    <a:masterClrMapping/>
  </p:clrMapOvr>
  <p:transition spd="slow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459709"/>
      </p:ext>
    </p:extLst>
  </p:cSld>
  <p:clrMapOvr>
    <a:masterClrMapping/>
  </p:clrMapOvr>
  <p:transition spd="slow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533513"/>
      </p:ext>
    </p:extLst>
  </p:cSld>
  <p:clrMapOvr>
    <a:masterClrMapping/>
  </p:clrMapOvr>
  <p:transition spd="slow"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670358"/>
      </p:ext>
    </p:extLst>
  </p:cSld>
  <p:clrMapOvr>
    <a:masterClrMapping/>
  </p:clrMapOvr>
  <p:transition spd="slow"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4551"/>
      </p:ext>
    </p:extLst>
  </p:cSld>
  <p:clrMapOvr>
    <a:masterClrMapping/>
  </p:clrMapOvr>
  <p:transition spd="slow"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440043"/>
      </p:ext>
    </p:extLst>
  </p:cSld>
  <p:clrMapOvr>
    <a:masterClrMapping/>
  </p:clrMapOvr>
  <p:transition spd="slow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7219"/>
      </p:ext>
    </p:extLst>
  </p:cSld>
  <p:clrMapOvr>
    <a:masterClrMapping/>
  </p:clrMapOvr>
  <p:transition spd="slow"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204293"/>
      </p:ext>
    </p:extLst>
  </p:cSld>
  <p:clrMapOvr>
    <a:masterClrMapping/>
  </p:clrMapOvr>
  <p:transition spd="slow"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681421"/>
      </p:ext>
    </p:extLst>
  </p:cSld>
  <p:clrMapOvr>
    <a:masterClrMapping/>
  </p:clrMapOvr>
  <p:transition spd="slow"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47812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24781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7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554" y="2971800"/>
            <a:ext cx="8763000" cy="16589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Project Management framework 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981200" y="1447800"/>
            <a:ext cx="3097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Chapter -4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543800" cy="762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Categorizing </a:t>
            </a:r>
            <a:r>
              <a:rPr lang="en-US" sz="4000" dirty="0" smtClean="0"/>
              <a:t>Software Projects</a:t>
            </a:r>
            <a:endParaRPr 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4724401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One categorization is whether the project addresses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a problem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an opportunity, or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a directive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Another categorization is how long it will take to do and when it is needed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Another is the overall priority of the project</a:t>
            </a:r>
          </a:p>
          <a:p>
            <a:pPr eaLnBrk="1" hangingPunct="1"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33E3493-3B79-47EA-BC2D-218CF4E63864}" type="slidenum">
              <a:rPr lang="en-GB" altLang="en-US"/>
              <a:pPr/>
              <a:t>10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27087"/>
            <a:ext cx="7543800" cy="69691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Financial Analysis of Projects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448627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Financial considerations are often an important consideration in selecting projects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Three primary methods for determining the projected financial value of projects: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Net present value (NPV) analysis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Return on investment (ROI)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Payback analysis</a:t>
            </a:r>
          </a:p>
          <a:p>
            <a:pPr algn="just" eaLnBrk="1" hangingPunct="1"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71EDBCD-4CCD-45B1-A958-9D2E8DA697EA}" type="slidenum">
              <a:rPr lang="en-GB" altLang="en-US"/>
              <a:pPr/>
              <a:t>11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Definition of terms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876800"/>
          </a:xfrm>
        </p:spPr>
        <p:txBody>
          <a:bodyPr>
            <a:noAutofit/>
          </a:bodyPr>
          <a:lstStyle/>
          <a:p>
            <a:r>
              <a:rPr lang="en-US" sz="2300" b="1" dirty="0" smtClean="0"/>
              <a:t>Net Present Value - </a:t>
            </a:r>
            <a:r>
              <a:rPr lang="en-US" sz="2300" dirty="0" smtClean="0"/>
              <a:t>Method of calculating the expected net monetary gain or loss from a project by discounting all expected future cash inflows and outflows to the present point in time.</a:t>
            </a:r>
          </a:p>
          <a:p>
            <a:r>
              <a:rPr lang="en-US" sz="2300" b="1" dirty="0" smtClean="0"/>
              <a:t>Discount Rate* -  </a:t>
            </a:r>
            <a:r>
              <a:rPr lang="en-US" sz="2300" dirty="0" smtClean="0"/>
              <a:t>Also known as the hurdle rate or required rate of return, is the rate that a project must achieve in order to be accepted rather than rejected.    </a:t>
            </a:r>
          </a:p>
          <a:p>
            <a:r>
              <a:rPr lang="en-US" sz="2300" b="1" dirty="0" smtClean="0"/>
              <a:t>Return on Investment</a:t>
            </a:r>
            <a:r>
              <a:rPr lang="en-US" sz="2300" dirty="0" smtClean="0"/>
              <a:t> – Expected income divided by the amount originally invested</a:t>
            </a:r>
          </a:p>
          <a:p>
            <a:r>
              <a:rPr lang="en-US" sz="2300" dirty="0" smtClean="0"/>
              <a:t> </a:t>
            </a:r>
            <a:r>
              <a:rPr lang="en-US" sz="2300" b="1" dirty="0" smtClean="0"/>
              <a:t>Payback Analysis </a:t>
            </a:r>
            <a:r>
              <a:rPr lang="en-US" sz="2300" dirty="0" smtClean="0"/>
              <a:t>– The number of years needed to recover the initial cash outlay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477000"/>
            <a:ext cx="733425" cy="274638"/>
          </a:xfrm>
          <a:prstGeom prst="rect">
            <a:avLst/>
          </a:prstGeom>
        </p:spPr>
        <p:txBody>
          <a:bodyPr/>
          <a:lstStyle/>
          <a:p>
            <a:fld id="{D478541C-0DF6-4E72-841D-78836C7C8725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6337012"/>
            <a:ext cx="7648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 smtClean="0"/>
              <a:t>* The </a:t>
            </a:r>
            <a:r>
              <a:rPr lang="en-US" sz="1300" i="1" dirty="0"/>
              <a:t>annual </a:t>
            </a:r>
            <a:r>
              <a:rPr lang="en-US" sz="1300" i="1" dirty="0" smtClean="0"/>
              <a:t>percentage rate </a:t>
            </a:r>
            <a:r>
              <a:rPr lang="en-US" sz="1300" i="1" dirty="0"/>
              <a:t>that an amount </a:t>
            </a:r>
            <a:r>
              <a:rPr lang="en-US" sz="1300" i="1" dirty="0" smtClean="0"/>
              <a:t>of money </a:t>
            </a:r>
            <a:r>
              <a:rPr lang="en-US" sz="1300" i="1" dirty="0"/>
              <a:t>is discounted </a:t>
            </a:r>
            <a:r>
              <a:rPr lang="en-US" sz="1300" i="1" dirty="0" smtClean="0"/>
              <a:t>to bring </a:t>
            </a:r>
            <a:r>
              <a:rPr lang="en-US" sz="1300" i="1" dirty="0"/>
              <a:t>it to a present value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0887"/>
            <a:ext cx="7543800" cy="69691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Net Present Value 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39138" cy="4648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en-US" b="1" dirty="0" smtClean="0"/>
              <a:t>Net present value (NPV) analysis </a:t>
            </a:r>
            <a:r>
              <a:rPr lang="en-US" dirty="0" smtClean="0"/>
              <a:t>is a method of calculating the expected net monetary gain or loss from a project by discounting all expected future cash inflows and outflows to the present point in time</a:t>
            </a:r>
          </a:p>
          <a:p>
            <a:pPr eaLnBrk="1" hangingPunct="1">
              <a:lnSpc>
                <a:spcPct val="160000"/>
              </a:lnSpc>
            </a:pPr>
            <a:r>
              <a:rPr lang="en-US" b="1" dirty="0" smtClean="0"/>
              <a:t>Projects with a positive NPV should be considered if financial value is a key criterion</a:t>
            </a:r>
          </a:p>
          <a:p>
            <a:pPr eaLnBrk="1" hangingPunct="1">
              <a:lnSpc>
                <a:spcPct val="160000"/>
              </a:lnSpc>
            </a:pPr>
            <a:r>
              <a:rPr lang="en-US" b="1" dirty="0" smtClean="0"/>
              <a:t>The higher the NPV, the better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B52F218-66C3-4D9F-8606-BE244E1A67A8}" type="slidenum">
              <a:rPr lang="en-GB" altLang="en-US"/>
              <a:pPr/>
              <a:t>13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/>
              <a:t>- NPV can be computed using the </a:t>
            </a:r>
            <a:r>
              <a:rPr lang="en-US" sz="2000" dirty="0" smtClean="0"/>
              <a:t>following</a:t>
            </a:r>
            <a:r>
              <a:rPr lang="en-US" sz="2400" dirty="0" smtClean="0"/>
              <a:t> formula</a:t>
            </a:r>
            <a:endParaRPr lang="en-US" sz="2400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649C690-9B7B-4A1A-A954-2195837987AB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95577" y="1877560"/>
            <a:ext cx="5190845" cy="1268937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2819400" y="3810000"/>
            <a:ext cx="5181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/>
              <a:t>Where:</a:t>
            </a:r>
          </a:p>
          <a:p>
            <a:pPr eaLnBrk="1" hangingPunct="1"/>
            <a:r>
              <a:rPr lang="en-US" sz="2400" dirty="0"/>
              <a:t>	r= discount rate</a:t>
            </a:r>
          </a:p>
          <a:p>
            <a:pPr eaLnBrk="1" hangingPunct="1"/>
            <a:r>
              <a:rPr lang="en-US" sz="2400" dirty="0"/>
              <a:t>	t= year</a:t>
            </a:r>
          </a:p>
          <a:p>
            <a:pPr eaLnBrk="1" hangingPunct="1"/>
            <a:r>
              <a:rPr lang="en-US" sz="2400" dirty="0"/>
              <a:t>	n= analysis horizon (in years</a:t>
            </a:r>
            <a:r>
              <a:rPr lang="en-US" sz="2400" dirty="0" smtClean="0"/>
              <a:t>)</a:t>
            </a:r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52487"/>
            <a:ext cx="7848600" cy="51911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600" dirty="0" smtClean="0"/>
              <a:t>NET PRESENT VALUE EXAMPLE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FC83489-18C3-4ABB-A141-7EBD12819A37}" type="slidenum">
              <a:rPr lang="en-GB" altLang="en-US"/>
              <a:pPr/>
              <a:t>15</a:t>
            </a:fld>
            <a:endParaRPr lang="en-GB" alt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25" y="1466850"/>
            <a:ext cx="8080375" cy="478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7162800" y="2895600"/>
            <a:ext cx="1752600" cy="203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/>
              <a:t>Note that </a:t>
            </a:r>
          </a:p>
          <a:p>
            <a:pPr eaLnBrk="1" hangingPunct="1"/>
            <a:r>
              <a:rPr lang="en-US" dirty="0"/>
              <a:t>totals are </a:t>
            </a:r>
          </a:p>
          <a:p>
            <a:pPr eaLnBrk="1" hangingPunct="1"/>
            <a:r>
              <a:rPr lang="en-US" dirty="0"/>
              <a:t>equal, but</a:t>
            </a:r>
          </a:p>
          <a:p>
            <a:pPr eaLnBrk="1" hangingPunct="1"/>
            <a:r>
              <a:rPr lang="en-US" dirty="0"/>
              <a:t>NPVs are</a:t>
            </a:r>
          </a:p>
          <a:p>
            <a:pPr eaLnBrk="1" hangingPunct="1"/>
            <a:r>
              <a:rPr lang="en-US" dirty="0"/>
              <a:t>not because of the time value of money.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4212"/>
            <a:ext cx="7543800" cy="7635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Return on Investment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4812"/>
            <a:ext cx="8305800" cy="479901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Return on investment (ROI) is income divided by investment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dirty="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dirty="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                                            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The higher the ROI, the better	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Many organizations have a required rate of return or minimum acceptable rate of return on investment for projects		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795305C-4A78-4479-8067-E74C5E3A60B4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20489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590800"/>
            <a:ext cx="7277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2292350" algn="l"/>
              </a:tabLst>
            </a:pPr>
            <a:endParaRPr lang="en-US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049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20494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352800"/>
            <a:ext cx="34972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5" name="TextBox 17"/>
          <p:cNvSpPr txBox="1">
            <a:spLocks noChangeArrowheads="1"/>
          </p:cNvSpPr>
          <p:nvPr/>
        </p:nvSpPr>
        <p:spPr bwMode="auto">
          <a:xfrm>
            <a:off x="5562600" y="3429000"/>
            <a:ext cx="2590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/>
              <a:t>Where     r= rate</a:t>
            </a:r>
          </a:p>
          <a:p>
            <a:pPr eaLnBrk="1" hangingPunct="1"/>
            <a:r>
              <a:rPr lang="en-US" dirty="0"/>
              <a:t>               y=year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0412"/>
            <a:ext cx="7543800" cy="7635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Payback 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Another important financial consideration is payback analysis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The payback period is the amount of time it will take to recoup, in the form of net cash inflows, the net dollars invested in a project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Payback occurs when the cumulative discounted benefits and costs are greater than zero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Many organizations want IT projects to have a fairly short payback period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F76B0FB-072D-4C19-B5DB-91DC82387D60}" type="slidenum">
              <a:rPr lang="en-GB" altLang="en-US"/>
              <a:pPr/>
              <a:t>17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4213"/>
            <a:ext cx="7543800" cy="7635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Weighted Scoring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48768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 weighted scoring model is a tool that provides a systematic process for selecting projects based on many criteria</a:t>
            </a:r>
          </a:p>
          <a:p>
            <a:pPr lvl="1" eaLnBrk="1" hangingPunct="1"/>
            <a:r>
              <a:rPr lang="en-US" sz="2200" dirty="0" smtClean="0"/>
              <a:t>First identify criteria important to the project selection process</a:t>
            </a:r>
          </a:p>
          <a:p>
            <a:pPr lvl="1" eaLnBrk="1" hangingPunct="1"/>
            <a:r>
              <a:rPr lang="en-US" sz="2200" dirty="0" smtClean="0"/>
              <a:t>Then assign weights (percentages) to each criterion so they add up to 100%</a:t>
            </a:r>
          </a:p>
          <a:p>
            <a:pPr lvl="1" eaLnBrk="1" hangingPunct="1"/>
            <a:r>
              <a:rPr lang="en-US" sz="2200" dirty="0" smtClean="0"/>
              <a:t>Then assign scores to each criterion for each project</a:t>
            </a:r>
          </a:p>
          <a:p>
            <a:pPr lvl="1" eaLnBrk="1" hangingPunct="1"/>
            <a:r>
              <a:rPr lang="en-US" sz="2200" dirty="0" smtClean="0"/>
              <a:t>Multiply the scores by the weights and get the total weighted scores</a:t>
            </a:r>
          </a:p>
          <a:p>
            <a:pPr eaLnBrk="1" hangingPunct="1"/>
            <a:r>
              <a:rPr lang="en-US" sz="2200" dirty="0" smtClean="0"/>
              <a:t>The higher the weighted score, the better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0E255C5-7A71-4220-9688-AEF7B03FB57C}" type="slidenum">
              <a:rPr lang="en-GB" altLang="en-US"/>
              <a:pPr/>
              <a:t>18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C0E9C96-259A-479D-A3E2-310104C74A02}" type="slidenum">
              <a:rPr lang="en-GB" altLang="en-US"/>
              <a:pPr/>
              <a:t>19</a:t>
            </a:fld>
            <a:endParaRPr lang="en-GB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270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04800"/>
            <a:ext cx="9699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04800"/>
            <a:ext cx="3286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066800"/>
            <a:ext cx="3200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038600"/>
            <a:ext cx="32004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hart 9"/>
          <p:cNvGraphicFramePr/>
          <p:nvPr/>
        </p:nvGraphicFramePr>
        <p:xfrm>
          <a:off x="1143000" y="4495800"/>
          <a:ext cx="6324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400800" y="4724400"/>
            <a:ext cx="26670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/>
              <a:t>Since Project 2 has the highest weighted project score, it is the winner!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8458200" cy="16589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4.1 Project </a:t>
            </a:r>
            <a:r>
              <a:rPr lang="en-US" sz="4000" dirty="0"/>
              <a:t>Scope </a:t>
            </a:r>
            <a:r>
              <a:rPr lang="en-US" sz="4000" dirty="0" smtClean="0"/>
              <a:t>Management</a:t>
            </a:r>
            <a:endParaRPr lang="en-US" sz="4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48000"/>
            <a:ext cx="3124200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979517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76237"/>
            <a:ext cx="7331075" cy="1071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sz="2800" dirty="0" smtClean="0"/>
              <a:t>SAMPLE WEIGHTED SCORING MODEL FOR PROJECT SELECTION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82A7ECD-A0D2-4FEF-86D2-DC7F48FAA6A7}" type="slidenum">
              <a:rPr lang="en-GB" altLang="en-US"/>
              <a:pPr/>
              <a:t>20</a:t>
            </a:fld>
            <a:endParaRPr lang="en-GB" alt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3914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5438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Project Charters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6482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After deciding what project to work on, it is important to formalize projects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A project charter is a document that formally recognizes the existence of a project and provides direction on the project’s objectives and management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Key project stakeholders should sign a project charter to acknowledge agreement on the </a:t>
            </a:r>
            <a:r>
              <a:rPr lang="en-US" sz="2200" b="1" dirty="0" smtClean="0"/>
              <a:t>need and intent </a:t>
            </a:r>
            <a:r>
              <a:rPr lang="en-US" sz="2200" dirty="0" smtClean="0"/>
              <a:t>of the project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6EEB9E5-86AD-4CED-B9BD-717891F801A8}" type="slidenum">
              <a:rPr lang="en-GB" altLang="en-US"/>
              <a:pPr/>
              <a:t>21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458200" cy="9906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Scope Planning and the Scope Statement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 scope statement is a document used to develop and confirm a common understanding of the project scope.  It should include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a project justification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a brief description of the project’s products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a summary of all project deliverables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a statement of what determines project success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EC57E04-2D98-4520-A95E-484D606E5758}" type="slidenum">
              <a:rPr lang="en-GB" altLang="en-US"/>
              <a:pPr/>
              <a:t>22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Scope Planning and the Work Breakdown Structure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After completing scope planning, the next step is to further define the work by breaking it into manageable pieces</a:t>
            </a:r>
          </a:p>
          <a:p>
            <a:pPr eaLnBrk="1" hangingPunct="1"/>
            <a:r>
              <a:rPr lang="en-US" sz="2400" dirty="0" smtClean="0"/>
              <a:t>Good scope definition</a:t>
            </a:r>
          </a:p>
          <a:p>
            <a:pPr lvl="1" eaLnBrk="1" hangingPunct="1"/>
            <a:r>
              <a:rPr lang="en-US" sz="2400" dirty="0" smtClean="0"/>
              <a:t>helps improve the accuracy of time, cost, and resource estimates</a:t>
            </a:r>
          </a:p>
          <a:p>
            <a:pPr lvl="1" eaLnBrk="1" hangingPunct="1"/>
            <a:r>
              <a:rPr lang="en-US" sz="2400" dirty="0" smtClean="0"/>
              <a:t>defines a baseline for performance measurement and project control</a:t>
            </a:r>
          </a:p>
          <a:p>
            <a:pPr lvl="1" eaLnBrk="1" hangingPunct="1"/>
            <a:r>
              <a:rPr lang="en-US" sz="2400" dirty="0" smtClean="0"/>
              <a:t>aids in communicating clear work responsibilities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6D8C337-4F22-4F00-96CB-64FC0BB34A10}" type="slidenum">
              <a:rPr lang="en-GB" altLang="en-US"/>
              <a:pPr/>
              <a:t>23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2725"/>
            <a:ext cx="7772400" cy="131127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The Work Breakdown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 work breakdown structure (WBS) is an outcome-oriented analysis of the work involved in a project that defines the total scope of the project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It is a foundation document in project management because it provides the basis for planning and managing project schedules, costs, and changes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6965737-F46B-4B1A-8520-FB5427A173EC}" type="slidenum">
              <a:rPr lang="en-GB" altLang="en-US"/>
              <a:pPr/>
              <a:t>24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0975"/>
            <a:ext cx="8001000" cy="11906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Sample Intranet WBS Organized by Product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7E754CE-A675-4C9B-834D-D739A36E6479}" type="slidenum">
              <a:rPr lang="en-GB" altLang="en-US"/>
              <a:pPr/>
              <a:t>25</a:t>
            </a:fld>
            <a:endParaRPr lang="en-GB" altLang="en-US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828800"/>
            <a:ext cx="8546353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/>
              <a:t>Intranet Project … Level-2 WBS</a:t>
            </a:r>
            <a:endParaRPr lang="en-US" sz="4000" dirty="0"/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4ED11D1-76C4-40F2-B627-D7EE748ABCD2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219200" y="1676400"/>
            <a:ext cx="70437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1.  Website design</a:t>
            </a:r>
          </a:p>
          <a:p>
            <a:pPr marL="914400" lvl="1" indent="-457200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	1.1. Site map</a:t>
            </a:r>
          </a:p>
          <a:p>
            <a:pPr marL="914400" lvl="1" indent="-457200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	1.2. graphic design</a:t>
            </a:r>
          </a:p>
          <a:p>
            <a:pPr marL="457200" indent="-457200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2.  Home page design</a:t>
            </a:r>
          </a:p>
          <a:p>
            <a:pPr marL="457200" indent="-457200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		2.1. Text</a:t>
            </a:r>
          </a:p>
          <a:p>
            <a:pPr marL="457200" indent="-457200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		2.2. Images</a:t>
            </a:r>
          </a:p>
          <a:p>
            <a:pPr marL="457200" indent="-457200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		2.3. Hyperlinks</a:t>
            </a:r>
          </a:p>
          <a:p>
            <a:pPr marL="457200" indent="-457200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3.  Marketing pages</a:t>
            </a:r>
          </a:p>
          <a:p>
            <a:pPr marL="457200" indent="-457200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4.  Sales pages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Century Schoolbook" pitchFamily="18" charset="0"/>
              <a:buAutoNum type="arabicPeriod"/>
            </a:pPr>
            <a:endParaRPr lang="en-US" sz="2400" dirty="0">
              <a:latin typeface="Century Schoolbook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Century Schoolbook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382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Sample Intranet WBS Organized by Phase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2E24350-5BD7-4E5F-A0FC-D03558733AB5}" type="slidenum">
              <a:rPr lang="en-GB" altLang="en-US"/>
              <a:pPr/>
              <a:t>27</a:t>
            </a:fld>
            <a:endParaRPr lang="en-GB" altLang="en-US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10600" cy="493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533400"/>
            <a:ext cx="7851775" cy="9493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Approaches to Developing WBSs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b="1" i="1" dirty="0" smtClean="0"/>
              <a:t>Using guidelines</a:t>
            </a:r>
            <a:r>
              <a:rPr lang="en-US" sz="2400" dirty="0" smtClean="0"/>
              <a:t>: Some organizations, like the department of </a:t>
            </a:r>
            <a:r>
              <a:rPr lang="en-US" sz="2400" dirty="0" smtClean="0"/>
              <a:t>defense (DoD</a:t>
            </a:r>
            <a:r>
              <a:rPr lang="en-US" sz="2400" dirty="0" smtClean="0"/>
              <a:t>), provide guidelines for preparing WBSs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 i="1" dirty="0" smtClean="0"/>
              <a:t>The analogy approach</a:t>
            </a:r>
            <a:r>
              <a:rPr lang="en-US" sz="2400" dirty="0" smtClean="0"/>
              <a:t>: It often helps to review WBSs of similar projects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 i="1" dirty="0" smtClean="0"/>
              <a:t>The top-down approach</a:t>
            </a:r>
            <a:r>
              <a:rPr lang="en-US" sz="2400" dirty="0" smtClean="0"/>
              <a:t>: Start with the largest items of the project and keep breaking them down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 i="1" dirty="0" smtClean="0"/>
              <a:t>The bottom-up approach</a:t>
            </a:r>
            <a:r>
              <a:rPr lang="en-US" sz="2400" dirty="0" smtClean="0"/>
              <a:t>: Start with the detailed tasks and roll them up</a:t>
            </a:r>
          </a:p>
          <a:p>
            <a:pPr eaLnBrk="1" hangingPunct="1"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5949B0D-8321-40B7-9A5C-BF27CD15AFB3}" type="slidenum">
              <a:rPr lang="en-GB" altLang="en-US"/>
              <a:pPr/>
              <a:t>28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Scope Verification and Scope Change Control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82000" cy="480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It is very difficult to create a good scope statement and WBS for a project</a:t>
            </a:r>
          </a:p>
          <a:p>
            <a:pPr eaLnBrk="1" hangingPunct="1"/>
            <a:r>
              <a:rPr lang="en-US" sz="2800" dirty="0" smtClean="0"/>
              <a:t>It is even more difficult to verify project scope and minimize scope changes</a:t>
            </a:r>
          </a:p>
          <a:p>
            <a:pPr eaLnBrk="1" hangingPunct="1"/>
            <a:r>
              <a:rPr lang="en-US" sz="2800" dirty="0" smtClean="0"/>
              <a:t>Many Software projects suffer from scope creep and poor scope verification	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5031E6D-12EC-4B5E-B429-F415522189CA}" type="slidenum">
              <a:rPr lang="en-GB" altLang="en-US"/>
              <a:pPr/>
              <a:t>29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/>
              <a:t>What is Project Scope Management?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110538" cy="4495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900" dirty="0" smtClean="0"/>
              <a:t>Scope refers to all the work involved in creating the </a:t>
            </a:r>
            <a:r>
              <a:rPr lang="en-US" sz="1900" b="1" dirty="0" smtClean="0"/>
              <a:t>products</a:t>
            </a:r>
            <a:r>
              <a:rPr lang="en-US" sz="1900" dirty="0" smtClean="0"/>
              <a:t> </a:t>
            </a:r>
            <a:r>
              <a:rPr lang="en-US" sz="1900" b="1" dirty="0" smtClean="0"/>
              <a:t>of the project and the</a:t>
            </a:r>
            <a:r>
              <a:rPr lang="en-US" sz="1900" dirty="0" smtClean="0"/>
              <a:t> </a:t>
            </a:r>
            <a:r>
              <a:rPr lang="en-US" sz="1900" b="1" dirty="0" smtClean="0"/>
              <a:t>processes</a:t>
            </a:r>
            <a:r>
              <a:rPr lang="en-US" sz="1900" dirty="0" smtClean="0"/>
              <a:t> used to create them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900" dirty="0" smtClean="0"/>
              <a:t>Project scope management includes the processes involved in defining and controlling </a:t>
            </a:r>
            <a:r>
              <a:rPr lang="en-US" sz="1900" b="1" i="1" dirty="0" smtClean="0"/>
              <a:t>what is</a:t>
            </a:r>
            <a:r>
              <a:rPr lang="en-US" sz="1900" dirty="0" smtClean="0"/>
              <a:t> or </a:t>
            </a:r>
            <a:r>
              <a:rPr lang="en-US" sz="1900" b="1" i="1" dirty="0" smtClean="0"/>
              <a:t>is not</a:t>
            </a:r>
            <a:r>
              <a:rPr lang="en-US" sz="1900" dirty="0" smtClean="0"/>
              <a:t> included in the project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900" dirty="0" smtClean="0"/>
              <a:t>The project team and stakeholders must have the same understanding of </a:t>
            </a:r>
            <a:r>
              <a:rPr lang="en-US" sz="1900" b="1" dirty="0" smtClean="0"/>
              <a:t>what products will be produced </a:t>
            </a:r>
            <a:r>
              <a:rPr lang="en-US" sz="1900" dirty="0" smtClean="0"/>
              <a:t>as a result of a project and </a:t>
            </a:r>
            <a:r>
              <a:rPr lang="en-US" sz="1900" b="1" dirty="0" smtClean="0"/>
              <a:t>what processes will be used </a:t>
            </a:r>
            <a:r>
              <a:rPr lang="en-US" sz="1900" dirty="0" smtClean="0"/>
              <a:t>in producing them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FFF6C83-895C-4FCA-8192-AFB49984920D}" type="slidenum">
              <a:rPr lang="en-GB" altLang="en-US"/>
              <a:pPr/>
              <a:t>3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477000"/>
            <a:ext cx="733425" cy="274638"/>
          </a:xfrm>
          <a:prstGeom prst="rect">
            <a:avLst/>
          </a:prstGeom>
        </p:spPr>
        <p:txBody>
          <a:bodyPr/>
          <a:lstStyle/>
          <a:p>
            <a:fld id="{D478541C-0DF6-4E72-841D-78836C7C8725}" type="slidenum">
              <a:rPr lang="en-GB" altLang="en-US" smtClean="0"/>
              <a:pPr/>
              <a:t>30</a:t>
            </a:fld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914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Recap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81064" y="1752600"/>
            <a:ext cx="79532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Scope refers to all the work involved in creating the </a:t>
            </a:r>
            <a:r>
              <a:rPr lang="en-US" sz="2000" b="1" dirty="0"/>
              <a:t>products</a:t>
            </a:r>
            <a:r>
              <a:rPr lang="en-US" sz="2000" dirty="0"/>
              <a:t> </a:t>
            </a:r>
            <a:r>
              <a:rPr lang="en-US" sz="2000" b="1" dirty="0"/>
              <a:t>of the project and the</a:t>
            </a:r>
            <a:r>
              <a:rPr lang="en-US" sz="2000" dirty="0"/>
              <a:t> </a:t>
            </a:r>
            <a:r>
              <a:rPr lang="en-US" sz="2000" b="1" dirty="0"/>
              <a:t>processes</a:t>
            </a:r>
            <a:r>
              <a:rPr lang="en-US" sz="2000" dirty="0"/>
              <a:t> used to create </a:t>
            </a:r>
            <a:r>
              <a:rPr lang="en-US" sz="2000" dirty="0" smtClean="0"/>
              <a:t>them.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Five main process are involved in project scope management: scope-&gt; </a:t>
            </a:r>
            <a:r>
              <a:rPr lang="en-US" sz="2000" b="1" i="1" dirty="0" smtClean="0"/>
              <a:t>initiation, planning, definition, verification and change control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To authoring a project: many </a:t>
            </a:r>
            <a:r>
              <a:rPr lang="en-US" sz="2000" dirty="0"/>
              <a:t>organizations follow a planning process for selecting IT </a:t>
            </a:r>
            <a:r>
              <a:rPr lang="en-US" sz="2000" dirty="0" smtClean="0"/>
              <a:t>projects: </a:t>
            </a:r>
            <a:r>
              <a:rPr lang="en-US" sz="2000" b="1" i="1" dirty="0" smtClean="0">
                <a:solidFill>
                  <a:srgbClr val="FF0000"/>
                </a:solidFill>
              </a:rPr>
              <a:t>develop </a:t>
            </a:r>
            <a:r>
              <a:rPr lang="en-US" sz="2000" b="1" i="1" dirty="0">
                <a:solidFill>
                  <a:srgbClr val="FF0000"/>
                </a:solidFill>
              </a:rPr>
              <a:t>an IT strategic </a:t>
            </a:r>
            <a:r>
              <a:rPr lang="en-US" sz="2000" b="1" i="1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 </a:t>
            </a:r>
            <a:r>
              <a:rPr lang="en-US" sz="2000" b="1" i="1" dirty="0" smtClean="0">
                <a:solidFill>
                  <a:srgbClr val="990099"/>
                </a:solidFill>
              </a:rPr>
              <a:t>perform </a:t>
            </a:r>
            <a:r>
              <a:rPr lang="en-US" sz="2000" b="1" i="1" dirty="0">
                <a:solidFill>
                  <a:srgbClr val="990099"/>
                </a:solidFill>
              </a:rPr>
              <a:t>a business area </a:t>
            </a:r>
            <a:r>
              <a:rPr lang="en-US" sz="2000" b="1" i="1" dirty="0" smtClean="0">
                <a:solidFill>
                  <a:srgbClr val="990099"/>
                </a:solidFill>
              </a:rPr>
              <a:t>analysis</a:t>
            </a:r>
            <a:r>
              <a:rPr lang="en-US" sz="2000" b="1" i="1" dirty="0" smtClean="0"/>
              <a:t>,</a:t>
            </a:r>
            <a:r>
              <a:rPr lang="en-US" sz="2000" dirty="0" smtClean="0"/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define potential </a:t>
            </a:r>
            <a:r>
              <a:rPr lang="en-US" sz="2000" b="1" i="1" dirty="0" smtClean="0">
                <a:solidFill>
                  <a:srgbClr val="00B050"/>
                </a:solidFill>
              </a:rPr>
              <a:t>projects, select </a:t>
            </a:r>
            <a:r>
              <a:rPr lang="en-US" sz="2000" b="1" i="1" dirty="0">
                <a:solidFill>
                  <a:srgbClr val="00B050"/>
                </a:solidFill>
              </a:rPr>
              <a:t>IT projects</a:t>
            </a:r>
            <a:r>
              <a:rPr lang="en-US" sz="2000" dirty="0"/>
              <a:t> and </a:t>
            </a:r>
            <a:r>
              <a:rPr lang="en-US" sz="2000" b="1" i="1" dirty="0">
                <a:solidFill>
                  <a:srgbClr val="0000CC"/>
                </a:solidFill>
              </a:rPr>
              <a:t>assign </a:t>
            </a:r>
            <a:r>
              <a:rPr lang="en-US" sz="2000" b="1" i="1" dirty="0" smtClean="0">
                <a:solidFill>
                  <a:srgbClr val="0000CC"/>
                </a:solidFill>
              </a:rPr>
              <a:t>resources</a:t>
            </a:r>
            <a:r>
              <a:rPr lang="en-US" sz="2000" dirty="0">
                <a:solidFill>
                  <a:srgbClr val="0000CC"/>
                </a:solidFill>
              </a:rPr>
              <a:t/>
            </a:r>
            <a:br>
              <a:rPr lang="en-US" sz="2000" dirty="0">
                <a:solidFill>
                  <a:srgbClr val="0000CC"/>
                </a:solidFill>
              </a:rPr>
            </a:b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149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477000"/>
            <a:ext cx="733425" cy="274638"/>
          </a:xfrm>
          <a:prstGeom prst="rect">
            <a:avLst/>
          </a:prstGeom>
        </p:spPr>
        <p:txBody>
          <a:bodyPr/>
          <a:lstStyle/>
          <a:p>
            <a:fld id="{D478541C-0DF6-4E72-841D-78836C7C8725}" type="slidenum">
              <a:rPr lang="en-GB" altLang="en-US" smtClean="0"/>
              <a:pPr/>
              <a:t>31</a:t>
            </a:fld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914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Recap….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81063" y="1590039"/>
            <a:ext cx="795327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Methods include </a:t>
            </a:r>
            <a:r>
              <a:rPr lang="en-US" sz="2000" dirty="0" smtClean="0"/>
              <a:t>for selecting IT  project is focusing </a:t>
            </a:r>
            <a:r>
              <a:rPr lang="en-US" sz="2000" dirty="0"/>
              <a:t>on </a:t>
            </a:r>
            <a:r>
              <a:rPr lang="en-US" sz="2000" b="1" i="1" dirty="0">
                <a:solidFill>
                  <a:srgbClr val="FF0000"/>
                </a:solidFill>
              </a:rPr>
              <a:t>broad needs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b="1" i="1" dirty="0">
                <a:solidFill>
                  <a:srgbClr val="0070C0"/>
                </a:solidFill>
              </a:rPr>
              <a:t>categorizing projects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b="1" i="1" dirty="0">
                <a:solidFill>
                  <a:srgbClr val="00B050"/>
                </a:solidFill>
              </a:rPr>
              <a:t>financial methods</a:t>
            </a:r>
            <a:r>
              <a:rPr lang="en-US" sz="2000" dirty="0">
                <a:solidFill>
                  <a:srgbClr val="FF0000"/>
                </a:solidFill>
              </a:rPr>
              <a:t>, and </a:t>
            </a:r>
            <a:r>
              <a:rPr lang="en-US" sz="2000" b="1" i="1" dirty="0">
                <a:solidFill>
                  <a:srgbClr val="990099"/>
                </a:solidFill>
              </a:rPr>
              <a:t>weighted scoring </a:t>
            </a:r>
            <a:r>
              <a:rPr lang="en-US" sz="2000" b="1" i="1" dirty="0" smtClean="0">
                <a:solidFill>
                  <a:srgbClr val="990099"/>
                </a:solidFill>
              </a:rPr>
              <a:t>models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Three </a:t>
            </a:r>
            <a:r>
              <a:rPr lang="en-US" sz="2000" dirty="0"/>
              <a:t>primary methods for determining </a:t>
            </a:r>
            <a:r>
              <a:rPr lang="en-US" sz="2000" dirty="0" smtClean="0"/>
              <a:t>the </a:t>
            </a:r>
            <a:r>
              <a:rPr lang="en-US" sz="2000" dirty="0"/>
              <a:t>financial value of </a:t>
            </a:r>
            <a:r>
              <a:rPr lang="en-US" sz="2000" dirty="0" smtClean="0"/>
              <a:t>projects: </a:t>
            </a:r>
            <a:r>
              <a:rPr lang="en-US" sz="2000" dirty="0" smtClean="0">
                <a:solidFill>
                  <a:srgbClr val="FF0000"/>
                </a:solidFill>
              </a:rPr>
              <a:t>Net </a:t>
            </a:r>
            <a:r>
              <a:rPr lang="en-US" sz="2000" dirty="0">
                <a:solidFill>
                  <a:srgbClr val="FF0000"/>
                </a:solidFill>
              </a:rPr>
              <a:t>present value (NPV) </a:t>
            </a:r>
            <a:r>
              <a:rPr lang="en-US" sz="2000" dirty="0" smtClean="0">
                <a:solidFill>
                  <a:srgbClr val="FF0000"/>
                </a:solidFill>
              </a:rPr>
              <a:t>analysis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Return </a:t>
            </a:r>
            <a:r>
              <a:rPr lang="en-US" sz="2000" dirty="0">
                <a:solidFill>
                  <a:srgbClr val="00B050"/>
                </a:solidFill>
              </a:rPr>
              <a:t>on investment (</a:t>
            </a:r>
            <a:r>
              <a:rPr lang="en-US" sz="2000" dirty="0" smtClean="0">
                <a:solidFill>
                  <a:srgbClr val="00B050"/>
                </a:solidFill>
              </a:rPr>
              <a:t>ROI)</a:t>
            </a:r>
            <a:r>
              <a:rPr lang="en-US" sz="2000" dirty="0" smtClean="0">
                <a:solidFill>
                  <a:srgbClr val="FF0000"/>
                </a:solidFill>
              </a:rPr>
              <a:t>, Payback </a:t>
            </a:r>
            <a:r>
              <a:rPr lang="en-US" sz="2000" dirty="0">
                <a:solidFill>
                  <a:srgbClr val="FF0000"/>
                </a:solidFill>
              </a:rPr>
              <a:t>analysis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Scope statement is used for scope planning and WBS is used for scope definition.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WBS is develop using </a:t>
            </a:r>
            <a:r>
              <a:rPr lang="en-US" sz="2000" dirty="0" smtClean="0">
                <a:solidFill>
                  <a:srgbClr val="00B050"/>
                </a:solidFill>
              </a:rPr>
              <a:t>product oriented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process oriented</a:t>
            </a:r>
            <a:r>
              <a:rPr lang="en-US" sz="2000" dirty="0" smtClean="0"/>
              <a:t>.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Scope validation </a:t>
            </a:r>
            <a:r>
              <a:rPr lang="en-US" sz="2000" dirty="0"/>
              <a:t>involves formal acceptance of the completed project deliverables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00221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Project Scope Management Processes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333875"/>
          </a:xfrm>
        </p:spPr>
        <p:txBody>
          <a:bodyPr>
            <a:normAutofit fontScale="85000" lnSpcReduction="10000"/>
          </a:bodyPr>
          <a:lstStyle/>
          <a:p>
            <a:pPr marL="457200" indent="-457200" ea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Initiation</a:t>
            </a:r>
            <a:r>
              <a:rPr lang="en-US" sz="2400" dirty="0" smtClean="0"/>
              <a:t>: authorizing the project or phase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Scope planning</a:t>
            </a:r>
            <a:r>
              <a:rPr lang="en-US" sz="2400" dirty="0" smtClean="0"/>
              <a:t>: developing documents to provide the basis for future project decisions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Scope definition</a:t>
            </a:r>
            <a:r>
              <a:rPr lang="en-US" sz="2400" dirty="0" smtClean="0"/>
              <a:t>: subdividing the major project deliverables into smaller, more manageable components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Scope verification</a:t>
            </a:r>
            <a:r>
              <a:rPr lang="en-US" sz="2400" dirty="0" smtClean="0"/>
              <a:t>: formalizing acceptance of the project scope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/>
              <a:t>Scope change control</a:t>
            </a:r>
            <a:r>
              <a:rPr lang="en-US" sz="2400" dirty="0" smtClean="0"/>
              <a:t>: controlling changes to project scope</a:t>
            </a:r>
          </a:p>
          <a:p>
            <a:pPr eaLnBrk="1" hangingPunct="1">
              <a:lnSpc>
                <a:spcPct val="150000"/>
              </a:lnSpc>
            </a:pPr>
            <a:endParaRPr lang="en-US" sz="2400" dirty="0" smtClean="0"/>
          </a:p>
          <a:p>
            <a:pPr eaLnBrk="1" hangingPunct="1"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08E043E-B56A-43E3-9BBE-0001D0F37277}" type="slidenum">
              <a:rPr lang="en-GB" altLang="en-US"/>
              <a:pPr/>
              <a:t>4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543800" cy="11604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Project Initiation: Strategic Planning and Project Selection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6482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The first step in initiating projects is to look at the big picture or strategic plan of an organization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Strategic planning involves determining long-term business objectives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IT projects should support strategic and financial business objectives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16A2F63-C3DD-4022-83A5-6970DCEAA908}" type="slidenum">
              <a:rPr lang="en-GB" altLang="en-US"/>
              <a:pPr/>
              <a:t>5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543800" cy="6985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Identifying Potential Projects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34338" cy="425767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200" dirty="0" smtClean="0"/>
              <a:t>Many organizations follow a planning process for selecting IT projects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200" dirty="0" smtClean="0"/>
              <a:t>First </a:t>
            </a:r>
            <a:r>
              <a:rPr lang="en-US" sz="2200" b="1" i="1" dirty="0" smtClean="0"/>
              <a:t>develop an IT strategic plan</a:t>
            </a:r>
            <a:r>
              <a:rPr lang="en-US" sz="2200" dirty="0" smtClean="0"/>
              <a:t> based on the organization’s overall strategic plan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200" dirty="0" smtClean="0"/>
              <a:t>Then </a:t>
            </a:r>
            <a:r>
              <a:rPr lang="en-US" sz="2200" b="1" i="1" dirty="0" smtClean="0"/>
              <a:t>perform a business area analysis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200" dirty="0" smtClean="0"/>
              <a:t>Then </a:t>
            </a:r>
            <a:r>
              <a:rPr lang="en-US" sz="2200" b="1" i="1" dirty="0" smtClean="0"/>
              <a:t>define potential projects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200" dirty="0" smtClean="0"/>
              <a:t>Then </a:t>
            </a:r>
            <a:r>
              <a:rPr lang="en-US" sz="2200" b="1" i="1" dirty="0" smtClean="0"/>
              <a:t>select IT projects</a:t>
            </a:r>
            <a:r>
              <a:rPr lang="en-US" sz="2200" dirty="0" smtClean="0"/>
              <a:t> and </a:t>
            </a:r>
            <a:r>
              <a:rPr lang="en-US" sz="2200" b="1" i="1" dirty="0" smtClean="0"/>
              <a:t>assign resources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C689A56-8E92-49B3-8BD2-34596687F8C6}" type="slidenum">
              <a:rPr lang="en-GB" altLang="en-US"/>
              <a:pPr/>
              <a:t>6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09575"/>
            <a:ext cx="7772400" cy="11906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/>
              <a:t>Information Technology Planning Process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14825E2-94D5-4FBD-833E-AB5A2A88DA8A}" type="slidenum">
              <a:rPr lang="en-GB" altLang="en-US"/>
              <a:pPr/>
              <a:t>7</a:t>
            </a:fld>
            <a:endParaRPr lang="en-GB" altLang="en-US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315200" cy="444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5962"/>
            <a:ext cx="7543800" cy="8080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Methods for Selecting Projects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378325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There are usually more projects than available time and resources to implement them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It is important to follow a logical process for selecting IT projects to work 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Methods include focusing on </a:t>
            </a:r>
            <a:r>
              <a:rPr lang="en-US" b="1" i="1" dirty="0" smtClean="0"/>
              <a:t>broad needs</a:t>
            </a:r>
            <a:r>
              <a:rPr lang="en-US" dirty="0" smtClean="0"/>
              <a:t>, </a:t>
            </a:r>
            <a:r>
              <a:rPr lang="en-US" b="1" i="1" dirty="0" smtClean="0"/>
              <a:t>categorizing projects</a:t>
            </a:r>
            <a:r>
              <a:rPr lang="en-US" dirty="0" smtClean="0"/>
              <a:t>, </a:t>
            </a:r>
            <a:r>
              <a:rPr lang="en-US" b="1" i="1" dirty="0" smtClean="0"/>
              <a:t>financial methods</a:t>
            </a:r>
            <a:r>
              <a:rPr lang="en-US" dirty="0" smtClean="0"/>
              <a:t>, and </a:t>
            </a:r>
            <a:r>
              <a:rPr lang="en-US" b="1" i="1" dirty="0" smtClean="0"/>
              <a:t>weighted scoring models</a:t>
            </a:r>
          </a:p>
          <a:p>
            <a:pPr lvl="1" algn="just" eaLnBrk="1" hangingPunct="1">
              <a:lnSpc>
                <a:spcPct val="150000"/>
              </a:lnSpc>
            </a:pPr>
            <a:endParaRPr lang="en-US" dirty="0" smtClean="0"/>
          </a:p>
          <a:p>
            <a:pPr algn="just" eaLnBrk="1" hangingPunct="1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23CF7DB-6AB0-4483-9576-EBE57550E71D}" type="slidenum">
              <a:rPr lang="en-GB" altLang="en-US"/>
              <a:pPr/>
              <a:t>8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Focusing on Broad Organizational Needs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924800" cy="4721225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It is often difficult to provide strong justification for many </a:t>
            </a:r>
            <a:r>
              <a:rPr lang="en-US" dirty="0" smtClean="0"/>
              <a:t>software </a:t>
            </a:r>
            <a:r>
              <a:rPr lang="en-US" dirty="0" smtClean="0"/>
              <a:t>projects</a:t>
            </a:r>
            <a:r>
              <a:rPr lang="en-US" dirty="0" smtClean="0"/>
              <a:t>, but everyone agrees they have a high value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Three </a:t>
            </a:r>
            <a:r>
              <a:rPr lang="en-US" dirty="0" smtClean="0"/>
              <a:t>important criteria for projects: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There is a</a:t>
            </a:r>
            <a:r>
              <a:rPr lang="en-US" b="1" dirty="0" smtClean="0"/>
              <a:t> </a:t>
            </a:r>
            <a:r>
              <a:rPr lang="en-US" b="1" i="1" dirty="0" smtClean="0"/>
              <a:t>need</a:t>
            </a:r>
            <a:r>
              <a:rPr lang="en-US" dirty="0" smtClean="0"/>
              <a:t> for the project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There are</a:t>
            </a:r>
            <a:r>
              <a:rPr lang="en-US" b="1" dirty="0" smtClean="0"/>
              <a:t> </a:t>
            </a:r>
            <a:r>
              <a:rPr lang="en-US" b="1" i="1" dirty="0" smtClean="0"/>
              <a:t>funds</a:t>
            </a:r>
            <a:r>
              <a:rPr lang="en-US" dirty="0" smtClean="0"/>
              <a:t> available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There’s a strong </a:t>
            </a:r>
            <a:r>
              <a:rPr lang="en-US" b="1" i="1" dirty="0" smtClean="0"/>
              <a:t>will</a:t>
            </a:r>
            <a:r>
              <a:rPr lang="en-US" b="1" dirty="0" smtClean="0"/>
              <a:t> </a:t>
            </a:r>
            <a:r>
              <a:rPr lang="en-US" dirty="0" smtClean="0"/>
              <a:t>to make the project succeed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77000"/>
            <a:ext cx="73342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7559C5E-F0AB-4708-B04D-19B7839B2B50}" type="slidenum">
              <a:rPr lang="en-GB" altLang="en-US"/>
              <a:pPr/>
              <a:t>9</a:t>
            </a:fld>
            <a:endParaRPr lang="en-GB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15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00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00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eme15" id="{880C9D84-309F-486A-8D25-5E34B4635D31}" vid="{9E9E3EC4-F9FF-4BAB-B2C8-9ED60FC0792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  <a:fontScheme name="Oriel">
    <a:majorFont>
      <a:latin typeface="Century Schoolbook"/>
      <a:ea typeface=""/>
      <a:cs typeface=""/>
      <a:font script="Jpan" typeface="ＭＳ Ｐ明朝"/>
      <a:font script="Hang" typeface="휴먼매직체"/>
      <a:font script="Hans" typeface="华文楷体"/>
      <a:font script="Hant" typeface="新細明體"/>
      <a:font script="Arab" typeface="Times New Roman"/>
      <a:font script="Hebr" typeface="Times New Roman"/>
      <a:font script="Thai" typeface="Kodchiang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entury Schoolbook"/>
      <a:ea typeface=""/>
      <a:cs typeface=""/>
      <a:font script="Jpan" typeface="ＭＳ Ｐ明朝"/>
      <a:font script="Hang" typeface="휴먼매직체"/>
      <a:font script="Hans" typeface="宋体"/>
      <a:font script="Hant" typeface="新細明體"/>
      <a:font script="Arab" typeface="Times New Roman"/>
      <a:font script="Hebr" typeface="Times New Roman"/>
      <a:font script="Thai" typeface="Kodchiang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riel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60000"/>
            </a:schemeClr>
          </a:gs>
          <a:gs pos="30000">
            <a:schemeClr val="phClr">
              <a:tint val="38000"/>
              <a:satMod val="260000"/>
            </a:schemeClr>
          </a:gs>
          <a:gs pos="75000">
            <a:schemeClr val="phClr">
              <a:tint val="55000"/>
              <a:satMod val="255000"/>
            </a:schemeClr>
          </a:gs>
          <a:gs pos="100000">
            <a:schemeClr val="phClr">
              <a:tint val="70000"/>
              <a:satMod val="255000"/>
            </a:schemeClr>
          </a:gs>
        </a:gsLst>
        <a:path path="circle">
          <a:fillToRect l="5000" t="100000" r="120000" b="10000"/>
        </a:path>
      </a:gradFill>
      <a:gradFill rotWithShape="1">
        <a:gsLst>
          <a:gs pos="0">
            <a:schemeClr val="phClr">
              <a:shade val="63000"/>
              <a:satMod val="165000"/>
            </a:schemeClr>
          </a:gs>
          <a:gs pos="30000">
            <a:schemeClr val="phClr">
              <a:shade val="58000"/>
              <a:satMod val="165000"/>
            </a:schemeClr>
          </a:gs>
          <a:gs pos="75000">
            <a:schemeClr val="phClr">
              <a:shade val="30000"/>
              <a:satMod val="175000"/>
            </a:schemeClr>
          </a:gs>
          <a:gs pos="100000">
            <a:schemeClr val="phClr">
              <a:shade val="15000"/>
              <a:satMod val="175000"/>
            </a:schemeClr>
          </a:gs>
        </a:gsLst>
        <a:path path="circle">
          <a:fillToRect l="5000" t="100000" r="120000" b="10000"/>
        </a:path>
      </a:gradFill>
    </a:fillStyleLst>
    <a:lnStyleLst>
      <a:ln w="12700" cap="flat" cmpd="sng" algn="ctr">
        <a:solidFill>
          <a:schemeClr val="phClr">
            <a:shade val="70000"/>
            <a:satMod val="15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4925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0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20000" dir="5400000" rotWithShape="0">
            <a:srgbClr val="000000">
              <a:alpha val="42000"/>
            </a:srgbClr>
          </a:outerShdw>
        </a:effectLst>
      </a:effectStyle>
      <a:effectStyle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8000"/>
              <a:satMod val="125000"/>
            </a:schemeClr>
          </a:gs>
          <a:gs pos="40000">
            <a:schemeClr val="phClr">
              <a:tint val="90000"/>
              <a:shade val="90000"/>
              <a:satMod val="120000"/>
            </a:schemeClr>
          </a:gs>
          <a:gs pos="100000">
            <a:schemeClr val="phClr">
              <a:tint val="5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80000"/>
            </a:schemeClr>
            <a:schemeClr val="phClr">
              <a:tint val="91000"/>
            </a:schemeClr>
          </a:duotone>
        </a:blip>
        <a:tile tx="0" ty="0" sx="40000" sy="50000" flip="y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6568</TotalTime>
  <Words>1349</Words>
  <Application>Microsoft Office PowerPoint</Application>
  <PresentationFormat>On-screen Show (4:3)</PresentationFormat>
  <Paragraphs>173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Theme15</vt:lpstr>
      <vt:lpstr> Project Management framework </vt:lpstr>
      <vt:lpstr>4.1 Project Scope Management</vt:lpstr>
      <vt:lpstr>What is Project Scope Management?</vt:lpstr>
      <vt:lpstr>Project Scope Management Processes</vt:lpstr>
      <vt:lpstr>Project Initiation: Strategic Planning and Project Selection</vt:lpstr>
      <vt:lpstr>Identifying Potential Projects</vt:lpstr>
      <vt:lpstr>Information Technology Planning Process</vt:lpstr>
      <vt:lpstr>Methods for Selecting Projects</vt:lpstr>
      <vt:lpstr>Focusing on Broad Organizational Needs</vt:lpstr>
      <vt:lpstr>Categorizing Software Projects</vt:lpstr>
      <vt:lpstr>Financial Analysis of Projects</vt:lpstr>
      <vt:lpstr>Definition of terms</vt:lpstr>
      <vt:lpstr>Net Present Value Analysis</vt:lpstr>
      <vt:lpstr>- NPV can be computed using the following formula</vt:lpstr>
      <vt:lpstr>NET PRESENT VALUE EXAMPLE</vt:lpstr>
      <vt:lpstr>Return on Investment</vt:lpstr>
      <vt:lpstr>Payback Analysis</vt:lpstr>
      <vt:lpstr>Weighted Scoring Model</vt:lpstr>
      <vt:lpstr>PowerPoint Presentation</vt:lpstr>
      <vt:lpstr>SAMPLE WEIGHTED SCORING MODEL FOR PROJECT SELECTION</vt:lpstr>
      <vt:lpstr>Project Charters</vt:lpstr>
      <vt:lpstr>Scope Planning and the Scope Statement</vt:lpstr>
      <vt:lpstr>Scope Planning and the Work Breakdown Structure</vt:lpstr>
      <vt:lpstr>The Work Breakdown Structure</vt:lpstr>
      <vt:lpstr>Sample Intranet WBS Organized by Product </vt:lpstr>
      <vt:lpstr>Intranet Project … Level-2 WBS</vt:lpstr>
      <vt:lpstr>Sample Intranet WBS Organized by Phase</vt:lpstr>
      <vt:lpstr>Approaches to Developing WBSs</vt:lpstr>
      <vt:lpstr>Scope Verification and Scope Change Control</vt:lpstr>
      <vt:lpstr>PowerPoint Presentation</vt:lpstr>
      <vt:lpstr>PowerPoint Presentation</vt:lpstr>
    </vt:vector>
  </TitlesOfParts>
  <Company>Addis Ababa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Project Scope Management</dc:title>
  <dc:creator>Your User Name</dc:creator>
  <cp:lastModifiedBy>John Pc</cp:lastModifiedBy>
  <cp:revision>162</cp:revision>
  <dcterms:created xsi:type="dcterms:W3CDTF">2003-01-19T12:40:24Z</dcterms:created>
  <dcterms:modified xsi:type="dcterms:W3CDTF">2023-04-10T10:14:31Z</dcterms:modified>
</cp:coreProperties>
</file>