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6" r:id="rId2"/>
    <p:sldId id="263" r:id="rId3"/>
    <p:sldId id="261" r:id="rId4"/>
    <p:sldId id="264" r:id="rId5"/>
    <p:sldId id="262" r:id="rId6"/>
    <p:sldId id="287" r:id="rId7"/>
    <p:sldId id="288" r:id="rId8"/>
    <p:sldId id="270" r:id="rId9"/>
    <p:sldId id="284" r:id="rId10"/>
    <p:sldId id="271" r:id="rId11"/>
    <p:sldId id="285" r:id="rId12"/>
    <p:sldId id="272" r:id="rId13"/>
    <p:sldId id="286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0E4CE7-CFCF-46CA-A5ED-0B233F69ABA9}" type="doc">
      <dgm:prSet loTypeId="urn:microsoft.com/office/officeart/2005/8/layout/rings+Icon" loCatId="officeonline" qsTypeId="urn:microsoft.com/office/officeart/2005/8/quickstyle/3d3" qsCatId="3D" csTypeId="urn:microsoft.com/office/officeart/2005/8/colors/accent1_2" csCatId="accent1" phldr="1"/>
      <dgm:spPr/>
    </dgm:pt>
    <dgm:pt modelId="{9316B0A2-9C8E-450A-8D2B-1165BC3F626B}">
      <dgm:prSet phldrT="[Text]"/>
      <dgm:spPr/>
      <dgm:t>
        <a:bodyPr/>
        <a:lstStyle/>
        <a:p>
          <a:r>
            <a:rPr lang="en-US" dirty="0" smtClean="0"/>
            <a:t>Application area knowledge and practice</a:t>
          </a:r>
          <a:endParaRPr lang="en-US" dirty="0"/>
        </a:p>
      </dgm:t>
    </dgm:pt>
    <dgm:pt modelId="{BC2C0A41-F0FA-4721-941E-A52467613261}" type="parTrans" cxnId="{FE847A6A-4B1E-4A5B-925F-4B6D8C836A9F}">
      <dgm:prSet/>
      <dgm:spPr/>
      <dgm:t>
        <a:bodyPr/>
        <a:lstStyle/>
        <a:p>
          <a:endParaRPr lang="en-US"/>
        </a:p>
      </dgm:t>
    </dgm:pt>
    <dgm:pt modelId="{8EB94D00-F78C-4BB2-84C8-4CCD72AEF0E3}" type="sibTrans" cxnId="{FE847A6A-4B1E-4A5B-925F-4B6D8C836A9F}">
      <dgm:prSet/>
      <dgm:spPr/>
      <dgm:t>
        <a:bodyPr/>
        <a:lstStyle/>
        <a:p>
          <a:endParaRPr lang="en-US"/>
        </a:p>
      </dgm:t>
    </dgm:pt>
    <dgm:pt modelId="{3DE6F0E9-66BC-43E9-9661-C623E0390467}">
      <dgm:prSet phldrT="[Text]"/>
      <dgm:spPr/>
      <dgm:t>
        <a:bodyPr/>
        <a:lstStyle/>
        <a:p>
          <a:r>
            <a:rPr lang="en-US" dirty="0" smtClean="0"/>
            <a:t>General management knowledge and practice</a:t>
          </a:r>
          <a:endParaRPr lang="en-US" dirty="0"/>
        </a:p>
      </dgm:t>
    </dgm:pt>
    <dgm:pt modelId="{AC1A9CC4-0C53-48D3-BF69-64AB2F62C7BF}" type="parTrans" cxnId="{0BACA754-5EDA-4616-9658-3C9E716E13B8}">
      <dgm:prSet/>
      <dgm:spPr/>
      <dgm:t>
        <a:bodyPr/>
        <a:lstStyle/>
        <a:p>
          <a:endParaRPr lang="en-US"/>
        </a:p>
      </dgm:t>
    </dgm:pt>
    <dgm:pt modelId="{A5D42E95-0F5D-4648-B256-B6F721249C7E}" type="sibTrans" cxnId="{0BACA754-5EDA-4616-9658-3C9E716E13B8}">
      <dgm:prSet/>
      <dgm:spPr/>
      <dgm:t>
        <a:bodyPr/>
        <a:lstStyle/>
        <a:p>
          <a:endParaRPr lang="en-US"/>
        </a:p>
      </dgm:t>
    </dgm:pt>
    <dgm:pt modelId="{47E35601-5A69-487A-8CF3-497E5FCBA59A}">
      <dgm:prSet phldrT="[Text]"/>
      <dgm:spPr/>
      <dgm:t>
        <a:bodyPr/>
        <a:lstStyle/>
        <a:p>
          <a:r>
            <a:rPr lang="en-US" dirty="0" smtClean="0"/>
            <a:t>Project management knowledge and practice</a:t>
          </a:r>
          <a:endParaRPr lang="en-US" dirty="0"/>
        </a:p>
      </dgm:t>
    </dgm:pt>
    <dgm:pt modelId="{C9A92A39-CB85-4A65-AB8F-D263E4F58960}" type="parTrans" cxnId="{3C103944-B14C-4F9C-8B62-0D2AEF3D0311}">
      <dgm:prSet/>
      <dgm:spPr/>
      <dgm:t>
        <a:bodyPr/>
        <a:lstStyle/>
        <a:p>
          <a:endParaRPr lang="en-US"/>
        </a:p>
      </dgm:t>
    </dgm:pt>
    <dgm:pt modelId="{EEB975C4-109F-4AA3-8551-4ABBEA212F76}" type="sibTrans" cxnId="{3C103944-B14C-4F9C-8B62-0D2AEF3D0311}">
      <dgm:prSet/>
      <dgm:spPr/>
      <dgm:t>
        <a:bodyPr/>
        <a:lstStyle/>
        <a:p>
          <a:endParaRPr lang="en-US"/>
        </a:p>
      </dgm:t>
    </dgm:pt>
    <dgm:pt modelId="{FA4DDC4E-7DFD-4DE1-AB33-3182796958DE}" type="pres">
      <dgm:prSet presAssocID="{BD0E4CE7-CFCF-46CA-A5ED-0B233F69ABA9}" presName="Name0" presStyleCnt="0">
        <dgm:presLayoutVars>
          <dgm:chMax val="7"/>
          <dgm:dir/>
          <dgm:resizeHandles val="exact"/>
        </dgm:presLayoutVars>
      </dgm:prSet>
      <dgm:spPr/>
    </dgm:pt>
    <dgm:pt modelId="{A979D7D8-79E9-40CB-BF4F-63BF4D926ADF}" type="pres">
      <dgm:prSet presAssocID="{BD0E4CE7-CFCF-46CA-A5ED-0B233F69ABA9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9A736E-81A6-482F-860A-1141F662D688}" type="pres">
      <dgm:prSet presAssocID="{BD0E4CE7-CFCF-46CA-A5ED-0B233F69ABA9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B62EF-9A0A-4615-A0BE-149260F40251}" type="pres">
      <dgm:prSet presAssocID="{BD0E4CE7-CFCF-46CA-A5ED-0B233F69ABA9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8A5B95-E943-4E4E-88FD-72A6DF794612}" type="presOf" srcId="{9316B0A2-9C8E-450A-8D2B-1165BC3F626B}" destId="{A979D7D8-79E9-40CB-BF4F-63BF4D926ADF}" srcOrd="0" destOrd="0" presId="urn:microsoft.com/office/officeart/2005/8/layout/rings+Icon"/>
    <dgm:cxn modelId="{858AC878-C646-4D60-88C9-31891FBE1975}" type="presOf" srcId="{3DE6F0E9-66BC-43E9-9661-C623E0390467}" destId="{559A736E-81A6-482F-860A-1141F662D688}" srcOrd="0" destOrd="0" presId="urn:microsoft.com/office/officeart/2005/8/layout/rings+Icon"/>
    <dgm:cxn modelId="{C8D4B55A-CBE9-46B7-8EEA-3AB5C63933D3}" type="presOf" srcId="{47E35601-5A69-487A-8CF3-497E5FCBA59A}" destId="{33EB62EF-9A0A-4615-A0BE-149260F40251}" srcOrd="0" destOrd="0" presId="urn:microsoft.com/office/officeart/2005/8/layout/rings+Icon"/>
    <dgm:cxn modelId="{F2835B0D-F606-4039-806F-57E5B89F808B}" type="presOf" srcId="{BD0E4CE7-CFCF-46CA-A5ED-0B233F69ABA9}" destId="{FA4DDC4E-7DFD-4DE1-AB33-3182796958DE}" srcOrd="0" destOrd="0" presId="urn:microsoft.com/office/officeart/2005/8/layout/rings+Icon"/>
    <dgm:cxn modelId="{FE847A6A-4B1E-4A5B-925F-4B6D8C836A9F}" srcId="{BD0E4CE7-CFCF-46CA-A5ED-0B233F69ABA9}" destId="{9316B0A2-9C8E-450A-8D2B-1165BC3F626B}" srcOrd="0" destOrd="0" parTransId="{BC2C0A41-F0FA-4721-941E-A52467613261}" sibTransId="{8EB94D00-F78C-4BB2-84C8-4CCD72AEF0E3}"/>
    <dgm:cxn modelId="{3C103944-B14C-4F9C-8B62-0D2AEF3D0311}" srcId="{BD0E4CE7-CFCF-46CA-A5ED-0B233F69ABA9}" destId="{47E35601-5A69-487A-8CF3-497E5FCBA59A}" srcOrd="2" destOrd="0" parTransId="{C9A92A39-CB85-4A65-AB8F-D263E4F58960}" sibTransId="{EEB975C4-109F-4AA3-8551-4ABBEA212F76}"/>
    <dgm:cxn modelId="{0BACA754-5EDA-4616-9658-3C9E716E13B8}" srcId="{BD0E4CE7-CFCF-46CA-A5ED-0B233F69ABA9}" destId="{3DE6F0E9-66BC-43E9-9661-C623E0390467}" srcOrd="1" destOrd="0" parTransId="{AC1A9CC4-0C53-48D3-BF69-64AB2F62C7BF}" sibTransId="{A5D42E95-0F5D-4648-B256-B6F721249C7E}"/>
    <dgm:cxn modelId="{5FDEF2F0-CC41-416E-A30E-BE2E49EBF11C}" type="presParOf" srcId="{FA4DDC4E-7DFD-4DE1-AB33-3182796958DE}" destId="{A979D7D8-79E9-40CB-BF4F-63BF4D926ADF}" srcOrd="0" destOrd="0" presId="urn:microsoft.com/office/officeart/2005/8/layout/rings+Icon"/>
    <dgm:cxn modelId="{ABD07E90-A003-4737-843A-C65F4E6DF5EC}" type="presParOf" srcId="{FA4DDC4E-7DFD-4DE1-AB33-3182796958DE}" destId="{559A736E-81A6-482F-860A-1141F662D688}" srcOrd="1" destOrd="0" presId="urn:microsoft.com/office/officeart/2005/8/layout/rings+Icon"/>
    <dgm:cxn modelId="{C5C8647F-44FC-4901-B9B4-5543E448782C}" type="presParOf" srcId="{FA4DDC4E-7DFD-4DE1-AB33-3182796958DE}" destId="{33EB62EF-9A0A-4615-A0BE-149260F40251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9D7D8-79E9-40CB-BF4F-63BF4D926ADF}">
      <dsp:nvSpPr>
        <dsp:cNvPr id="0" name=""/>
        <dsp:cNvSpPr/>
      </dsp:nvSpPr>
      <dsp:spPr>
        <a:xfrm>
          <a:off x="690084" y="0"/>
          <a:ext cx="2105339" cy="21053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Application area knowledge and practice</a:t>
          </a:r>
          <a:endParaRPr lang="en-US" sz="2100" kern="1200" dirty="0"/>
        </a:p>
      </dsp:txBody>
      <dsp:txXfrm>
        <a:off x="998404" y="308315"/>
        <a:ext cx="1488699" cy="1488678"/>
      </dsp:txXfrm>
    </dsp:sp>
    <dsp:sp modelId="{559A736E-81A6-482F-860A-1141F662D688}">
      <dsp:nvSpPr>
        <dsp:cNvPr id="0" name=""/>
        <dsp:cNvSpPr/>
      </dsp:nvSpPr>
      <dsp:spPr>
        <a:xfrm>
          <a:off x="1773721" y="1404124"/>
          <a:ext cx="2105339" cy="21053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General management knowledge and practice</a:t>
          </a:r>
          <a:endParaRPr lang="en-US" sz="2100" kern="1200" dirty="0"/>
        </a:p>
      </dsp:txBody>
      <dsp:txXfrm>
        <a:off x="2082041" y="1712439"/>
        <a:ext cx="1488699" cy="1488678"/>
      </dsp:txXfrm>
    </dsp:sp>
    <dsp:sp modelId="{33EB62EF-9A0A-4615-A0BE-149260F40251}">
      <dsp:nvSpPr>
        <dsp:cNvPr id="0" name=""/>
        <dsp:cNvSpPr/>
      </dsp:nvSpPr>
      <dsp:spPr>
        <a:xfrm>
          <a:off x="2856076" y="0"/>
          <a:ext cx="2105339" cy="21053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management knowledge and practice</a:t>
          </a:r>
          <a:endParaRPr lang="en-US" sz="2100" kern="1200" dirty="0"/>
        </a:p>
      </dsp:txBody>
      <dsp:txXfrm>
        <a:off x="3164396" y="308315"/>
        <a:ext cx="1488699" cy="1488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6E8D8-8AB9-42EE-BA00-2D0F833EE43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C1C40-7901-4E4E-800B-935F296A2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2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C1C40-7901-4E4E-800B-935F296A25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6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B521C36-8271-496F-BE89-1B16CD070C87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0BBB6C9-A94A-4C19-A541-06B730F597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09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AF1F-2565-4AA3-995C-0A403A4819E2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6C9-A94A-4C19-A541-06B730F59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2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BBB6-A86D-422E-AD29-A863CAE94357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6C9-A94A-4C19-A541-06B730F597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95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811B-DA07-411D-963D-0BEAAA67C713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6C9-A94A-4C19-A541-06B730F597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939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4DC1-FFCC-486F-B3D1-954AA3C2F4FB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6C9-A94A-4C19-A541-06B730F59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8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77D9-D4C4-4F96-BACF-13509DCB761E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6C9-A94A-4C19-A541-06B730F597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554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9784-114B-4570-BCB7-C6BD0C10DC90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6C9-A94A-4C19-A541-06B730F597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90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9A39-6E4F-427C-BFC6-7734041822E4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6C9-A94A-4C19-A541-06B730F597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709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469-B257-4326-BAFB-F21307505042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6C9-A94A-4C19-A541-06B730F597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13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400D-D415-49EF-B481-66A7A9747013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6C9-A94A-4C19-A541-06B730F59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6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CFA3-37DA-4B38-8408-EF9F273DDA4A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6C9-A94A-4C19-A541-06B730F597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97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6530-2A2E-4BF0-B1AE-8E7CF5A02B81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6C9-A94A-4C19-A541-06B730F59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6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657F-5F1C-4C79-8B71-E07FCF8338D3}" type="datetime1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6C9-A94A-4C19-A541-06B730F597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58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AD30-4C0A-40E6-8564-3EF4EFCF2A22}" type="datetime1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6C9-A94A-4C19-A541-06B730F597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27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B012-3CE0-458E-9217-B0A8061B0AA0}" type="datetime1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6C9-A94A-4C19-A541-06B730F59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1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2C31-F020-43E5-97A9-9424ED25C3EF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6C9-A94A-4C19-A541-06B730F597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5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9448-D2ED-4EA0-ABF4-BBD637F9FCFE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6C9-A94A-4C19-A541-06B730F59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6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8F7DA2-4809-4122-A584-0E8BBCCBF219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BBB6C9-A94A-4C19-A541-06B730F59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7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7480300" cy="2387600"/>
          </a:xfrm>
        </p:spPr>
        <p:txBody>
          <a:bodyPr/>
          <a:lstStyle/>
          <a:p>
            <a:r>
              <a:rPr lang="en-US" dirty="0" smtClean="0"/>
              <a:t>CHAPTER ONE</a:t>
            </a:r>
            <a:br>
              <a:rPr lang="en-US" dirty="0" smtClean="0"/>
            </a:br>
            <a:r>
              <a:rPr lang="en-US" dirty="0" smtClean="0"/>
              <a:t>SW Project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6C9-A94A-4C19-A541-06B730F597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6289" y="825501"/>
            <a:ext cx="7999411" cy="1400175"/>
          </a:xfrm>
        </p:spPr>
        <p:txBody>
          <a:bodyPr>
            <a:noAutofit/>
          </a:bodyPr>
          <a:lstStyle/>
          <a:p>
            <a:r>
              <a:rPr lang="en-US" dirty="0"/>
              <a:t>Advantages of Using Formal </a:t>
            </a:r>
            <a:r>
              <a:rPr lang="en-US" dirty="0" smtClean="0"/>
              <a:t>SPM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2578100"/>
            <a:ext cx="9067800" cy="3441700"/>
          </a:xfrm>
        </p:spPr>
        <p:txBody>
          <a:bodyPr rtlCol="0">
            <a:noAutofit/>
          </a:bodyPr>
          <a:lstStyle/>
          <a:p>
            <a:pPr marL="800107" lvl="1" indent="-342900" defTabSz="457207">
              <a:lnSpc>
                <a:spcPct val="15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 smtClean="0"/>
              <a:t>Better control of financial, physical, and human resources</a:t>
            </a:r>
          </a:p>
          <a:p>
            <a:pPr marL="800107" lvl="1" indent="-342900" defTabSz="457207">
              <a:lnSpc>
                <a:spcPct val="15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 smtClean="0"/>
              <a:t>Improved customer relations</a:t>
            </a:r>
          </a:p>
          <a:p>
            <a:pPr marL="800107" lvl="1" indent="-342900" defTabSz="457207">
              <a:lnSpc>
                <a:spcPct val="15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 smtClean="0"/>
              <a:t>Shorter development times</a:t>
            </a:r>
          </a:p>
          <a:p>
            <a:pPr marL="800107" lvl="1" indent="-342900" defTabSz="457207">
              <a:lnSpc>
                <a:spcPct val="15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 smtClean="0"/>
              <a:t>Lower costs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FF35CA04-B7E2-48DE-99F4-70A4377ADDFC}" type="slidenum">
              <a:rPr lang="en-GB" altLang="en-US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en-GB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008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Advantages of Using Formal </a:t>
            </a:r>
            <a:r>
              <a:rPr lang="en-US" dirty="0" smtClean="0"/>
              <a:t>SPM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00107" lvl="1" indent="-342900" defTabSz="457207">
              <a:lnSpc>
                <a:spcPct val="15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Higher quality and increased reliability</a:t>
            </a:r>
          </a:p>
          <a:p>
            <a:pPr marL="800107" lvl="1" indent="-342900" defTabSz="457207">
              <a:lnSpc>
                <a:spcPct val="15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Higher profit margins</a:t>
            </a:r>
          </a:p>
          <a:p>
            <a:pPr marL="800107" lvl="1" indent="-342900" defTabSz="457207">
              <a:lnSpc>
                <a:spcPct val="15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Improved productivity</a:t>
            </a:r>
          </a:p>
          <a:p>
            <a:pPr marL="800107" lvl="1" indent="-342900" defTabSz="457207">
              <a:lnSpc>
                <a:spcPct val="15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Better internal coordination</a:t>
            </a:r>
          </a:p>
          <a:p>
            <a:pPr marL="800107" lvl="1" indent="-342900" defTabSz="457207">
              <a:lnSpc>
                <a:spcPct val="15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Higher worker morale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6C9-A94A-4C19-A541-06B730F597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7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0" y="1252539"/>
            <a:ext cx="7543800" cy="714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a Project?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2692400"/>
            <a:ext cx="8229600" cy="31654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A project is a temporary endeavor undertaken to create a unique product or service.</a:t>
            </a:r>
          </a:p>
          <a:p>
            <a:pPr lvl="1">
              <a:lnSpc>
                <a:spcPct val="150000"/>
              </a:lnSpc>
            </a:pPr>
            <a:endParaRPr lang="en-US" sz="2800" dirty="0" smtClean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A19A32BF-AE0D-4021-8ECD-83A3C1E2C3FA}" type="slidenum">
              <a:rPr lang="en-GB" altLang="en-US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en-GB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38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 of </a:t>
            </a:r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/>
              <a:t>unique </a:t>
            </a:r>
            <a:r>
              <a:rPr lang="en-US" sz="2800" dirty="0"/>
              <a:t>purpose</a:t>
            </a:r>
          </a:p>
          <a:p>
            <a:pPr lvl="1"/>
            <a:r>
              <a:rPr lang="en-US" sz="2800" dirty="0"/>
              <a:t>temporariness </a:t>
            </a:r>
          </a:p>
          <a:p>
            <a:pPr lvl="1"/>
            <a:r>
              <a:rPr lang="en-US" sz="2800" dirty="0"/>
              <a:t>require resources, often from various areas</a:t>
            </a:r>
          </a:p>
          <a:p>
            <a:pPr lvl="1"/>
            <a:r>
              <a:rPr lang="en-US" sz="2800" dirty="0"/>
              <a:t>should have a primary sponsor and/or customer</a:t>
            </a:r>
          </a:p>
          <a:p>
            <a:pPr lvl="1"/>
            <a:r>
              <a:rPr lang="en-US" sz="2800" dirty="0"/>
              <a:t>involve uncertainty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6C9-A94A-4C19-A541-06B730F597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1087439"/>
            <a:ext cx="7543800" cy="866775"/>
          </a:xfrm>
        </p:spPr>
        <p:txBody>
          <a:bodyPr/>
          <a:lstStyle/>
          <a:p>
            <a:r>
              <a:rPr lang="en-US" dirty="0" smtClean="0"/>
              <a:t>The Triple Constraint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2311400"/>
            <a:ext cx="8763000" cy="3568700"/>
          </a:xfrm>
        </p:spPr>
        <p:txBody>
          <a:bodyPr>
            <a:noAutofit/>
          </a:bodyPr>
          <a:lstStyle/>
          <a:p>
            <a:pPr lvl="1">
              <a:lnSpc>
                <a:spcPct val="160000"/>
              </a:lnSpc>
            </a:pPr>
            <a:r>
              <a:rPr lang="en-US" sz="2800" dirty="0"/>
              <a:t>Every project is constrained in different ways by its</a:t>
            </a:r>
          </a:p>
          <a:p>
            <a:pPr lvl="2">
              <a:lnSpc>
                <a:spcPct val="160000"/>
              </a:lnSpc>
            </a:pPr>
            <a:r>
              <a:rPr lang="en-US" b="1" dirty="0" smtClean="0"/>
              <a:t>Scope goals:  What is the project trying to accomplish?</a:t>
            </a:r>
          </a:p>
          <a:p>
            <a:pPr lvl="2">
              <a:lnSpc>
                <a:spcPct val="160000"/>
              </a:lnSpc>
            </a:pPr>
            <a:r>
              <a:rPr lang="en-US" b="1" dirty="0" smtClean="0"/>
              <a:t>Time goals:  How long should it take to complete?</a:t>
            </a:r>
          </a:p>
          <a:p>
            <a:pPr lvl="2">
              <a:lnSpc>
                <a:spcPct val="160000"/>
              </a:lnSpc>
            </a:pPr>
            <a:r>
              <a:rPr lang="en-US" b="1" dirty="0" smtClean="0"/>
              <a:t>Cost goals:  What should it cost?</a:t>
            </a:r>
          </a:p>
          <a:p>
            <a:pPr lvl="1"/>
            <a:r>
              <a:rPr lang="en-US" sz="2800" dirty="0"/>
              <a:t>It is the project manager’s duty to balance these three often competing goals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06447A89-1ECD-4EDE-9E53-5CF23ED56F03}" type="slidenum">
              <a:rPr lang="en-GB" altLang="en-US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en-GB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86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Triple Constraint of Project Management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BC6A79AB-B47E-4D27-AC09-3C764C3CCB92}" type="slidenum">
              <a:rPr lang="en-GB" altLang="en-US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en-GB" altLang="en-US">
              <a:solidFill>
                <a:srgbClr val="FFFFFF"/>
              </a:solidFill>
            </a:endParaRP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2552700"/>
            <a:ext cx="5562600" cy="355600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80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213426"/>
            <a:ext cx="7426325" cy="792162"/>
          </a:xfrm>
        </p:spPr>
        <p:txBody>
          <a:bodyPr/>
          <a:lstStyle/>
          <a:p>
            <a:r>
              <a:rPr lang="en-US" dirty="0" smtClean="0"/>
              <a:t>What is Project Management?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743301" y="2424400"/>
            <a:ext cx="8610600" cy="31257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800" dirty="0" smtClean="0"/>
              <a:t>Project management is “the application of knowledge, skills, tools, and techniques to project activities in order to meet project requirements.” (PMI*)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800" dirty="0" smtClean="0"/>
              <a:t>Project </a:t>
            </a:r>
            <a:r>
              <a:rPr lang="en-US" sz="2800" dirty="0"/>
              <a:t>Management is the discipline of planning, organizing, and managing resources to bring about the successful completion of specific project goals and objectives.</a:t>
            </a:r>
            <a:endParaRPr lang="en-US" sz="2800" dirty="0" smtClean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13261B17-16B3-492F-8595-16105A27DDB4}" type="slidenum">
              <a:rPr lang="en-GB" altLang="en-US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2133600" y="5533373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i="1" dirty="0">
                <a:latin typeface="Times New Roman" panose="02020603050405020304" pitchFamily="18" charset="0"/>
              </a:rPr>
              <a:t>*The Project Management Institute (PMI) is an international professional society.  Their web site is www.pmi.org.  </a:t>
            </a:r>
          </a:p>
        </p:txBody>
      </p:sp>
    </p:spTree>
    <p:extLst>
      <p:ext uri="{BB962C8B-B14F-4D97-AF65-F5344CB8AC3E}">
        <p14:creationId xmlns:p14="http://schemas.microsoft.com/office/powerpoint/2010/main" val="2965479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1193800"/>
            <a:ext cx="7924800" cy="863600"/>
          </a:xfrm>
        </p:spPr>
        <p:txBody>
          <a:bodyPr/>
          <a:lstStyle/>
          <a:p>
            <a:r>
              <a:rPr lang="en-US" dirty="0" smtClean="0"/>
              <a:t>Project Management Framework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E8AE41C5-3EA1-4F1E-999C-540D1FD02303}" type="slidenum">
              <a:rPr lang="en-GB" altLang="en-US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en-GB" altLang="en-US">
              <a:solidFill>
                <a:srgbClr val="FFFFFF"/>
              </a:solidFill>
            </a:endParaRP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500" y="2603500"/>
            <a:ext cx="8543699" cy="323850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3934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7700" y="1138238"/>
            <a:ext cx="7543800" cy="792162"/>
          </a:xfrm>
        </p:spPr>
        <p:txBody>
          <a:bodyPr/>
          <a:lstStyle/>
          <a:p>
            <a:r>
              <a:rPr lang="en-US" dirty="0" smtClean="0"/>
              <a:t>Project Stakeholders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2565400"/>
            <a:ext cx="8186738" cy="3444876"/>
          </a:xfrm>
        </p:spPr>
        <p:txBody>
          <a:bodyPr rtlCol="0">
            <a:noAutofit/>
          </a:bodyPr>
          <a:lstStyle/>
          <a:p>
            <a:pPr defTabSz="457207"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Stakeholders are the people involved in or affected by project activities</a:t>
            </a:r>
          </a:p>
          <a:p>
            <a:pPr defTabSz="457207"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Stakeholders include</a:t>
            </a:r>
          </a:p>
          <a:p>
            <a:pPr marL="800107" lvl="1" indent="-342900" defTabSz="457207"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the project sponsor and project team</a:t>
            </a:r>
          </a:p>
          <a:p>
            <a:pPr marL="800107" lvl="1" indent="-342900" defTabSz="457207"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support staff</a:t>
            </a:r>
          </a:p>
          <a:p>
            <a:pPr marL="800107" lvl="1" indent="-342900" defTabSz="457207"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customers</a:t>
            </a:r>
          </a:p>
          <a:p>
            <a:pPr marL="800107" lvl="1" indent="-342900" defTabSz="457207"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users</a:t>
            </a:r>
          </a:p>
          <a:p>
            <a:pPr marL="800107" lvl="1" indent="-342900" defTabSz="457207"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suppliers</a:t>
            </a:r>
          </a:p>
          <a:p>
            <a:pPr marL="800107" lvl="1" indent="-342900" defTabSz="457207"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opponents to the project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1B4A8F55-B60D-417C-AEA9-AE21925E6996}" type="slidenum">
              <a:rPr lang="en-GB" altLang="en-US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en-GB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926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0700" y="1130300"/>
            <a:ext cx="8229600" cy="914400"/>
          </a:xfrm>
        </p:spPr>
        <p:txBody>
          <a:bodyPr rtlCol="0">
            <a:normAutofit/>
          </a:bodyPr>
          <a:lstStyle/>
          <a:p>
            <a:pPr defTabSz="457207">
              <a:defRPr/>
            </a:pPr>
            <a:r>
              <a:rPr lang="en-US" sz="3200" dirty="0"/>
              <a:t>9 Project Management Knowledge Areas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2527300"/>
            <a:ext cx="9220200" cy="3721101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Knowledge areas describe the key competencies that project managers must develop</a:t>
            </a:r>
          </a:p>
          <a:p>
            <a:pPr lvl="1"/>
            <a:r>
              <a:rPr lang="en-US" sz="2200" dirty="0"/>
              <a:t>4 core knowledge areas lead to specific project objectives (scope, time, cost, and quality)</a:t>
            </a:r>
          </a:p>
          <a:p>
            <a:pPr lvl="1"/>
            <a:r>
              <a:rPr lang="en-US" sz="2200" dirty="0"/>
              <a:t>4 facilitating knowledge areas are the means through which the project objectives are achieved (human resources, communication, risk, and procurement management</a:t>
            </a:r>
          </a:p>
          <a:p>
            <a:pPr lvl="1"/>
            <a:r>
              <a:rPr lang="en-US" sz="2200" dirty="0"/>
              <a:t>1 knowledge area (project integration management) affects and is affected by all of the other knowledge areas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2BC268CF-A523-418A-80D8-6F1E55D1A9F7}" type="slidenum">
              <a:rPr lang="en-GB" altLang="en-US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en-GB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093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7480300" cy="2387600"/>
          </a:xfrm>
        </p:spPr>
        <p:txBody>
          <a:bodyPr/>
          <a:lstStyle/>
          <a:p>
            <a:r>
              <a:rPr lang="en-US" dirty="0" smtClean="0"/>
              <a:t>SW Project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 smtClean="0"/>
              <a:t>Introduction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6C9-A94A-4C19-A541-06B730F597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4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Management Tools and Techniques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defTabSz="457207">
              <a:lnSpc>
                <a:spcPct val="15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Project management tools and techniques assist project managers and their teams in various aspects of project management</a:t>
            </a:r>
          </a:p>
          <a:p>
            <a:pPr defTabSz="457207">
              <a:lnSpc>
                <a:spcPct val="15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Some specific ones include</a:t>
            </a:r>
          </a:p>
          <a:p>
            <a:pPr marL="800107" lvl="1" indent="-342900" defTabSz="457207">
              <a:lnSpc>
                <a:spcPct val="15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Project Charter and WBS (scope)</a:t>
            </a:r>
          </a:p>
          <a:p>
            <a:pPr marL="800107" lvl="1" indent="-342900" defTabSz="457207">
              <a:lnSpc>
                <a:spcPct val="15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Gantt charts, network diagrams, critical path analysis, critical chain scheduling (time)</a:t>
            </a:r>
          </a:p>
          <a:p>
            <a:pPr marL="800107" lvl="1" indent="-342900" defTabSz="457207">
              <a:lnSpc>
                <a:spcPct val="15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Cost estimates and earned value management (cost)</a:t>
            </a:r>
            <a:endParaRPr lang="en-US" sz="3000" dirty="0"/>
          </a:p>
          <a:p>
            <a:pPr marL="742962" lvl="1" indent="-285755" defTabSz="457207">
              <a:lnSpc>
                <a:spcPct val="15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 smtClean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F3B3940E-0029-43DF-BADC-CD3275A21B42}" type="slidenum">
              <a:rPr lang="en-GB" altLang="en-US">
                <a:solidFill>
                  <a:srgbClr val="FFFFFF"/>
                </a:solidFill>
              </a:rPr>
              <a:pPr>
                <a:defRPr/>
              </a:pPr>
              <a:t>20</a:t>
            </a:fld>
            <a:endParaRPr lang="en-GB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833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0" y="1138238"/>
            <a:ext cx="7543800" cy="1022350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en-US" sz="3500" dirty="0"/>
              <a:t>More Advantages of Project Management*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2451100"/>
            <a:ext cx="8153400" cy="3657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 smtClean="0"/>
              <a:t>Bosses, customers, and other stakeholders do not like surprises</a:t>
            </a:r>
          </a:p>
          <a:p>
            <a:pPr>
              <a:lnSpc>
                <a:spcPct val="120000"/>
              </a:lnSpc>
            </a:pPr>
            <a:r>
              <a:rPr lang="en-US" sz="3400" dirty="0" smtClean="0"/>
              <a:t>Good project management (PM) provides assurance and reduces risk</a:t>
            </a:r>
            <a:endParaRPr lang="en-US" sz="3400" u="sng" dirty="0" smtClean="0"/>
          </a:p>
          <a:p>
            <a:pPr>
              <a:lnSpc>
                <a:spcPct val="120000"/>
              </a:lnSpc>
            </a:pPr>
            <a:r>
              <a:rPr lang="en-US" sz="3400" dirty="0" smtClean="0"/>
              <a:t>PM provides the tools and environment to plan, monitor, track, and manage schedules, resources, costs, and quality </a:t>
            </a:r>
          </a:p>
          <a:p>
            <a:pPr>
              <a:lnSpc>
                <a:spcPct val="120000"/>
              </a:lnSpc>
            </a:pPr>
            <a:r>
              <a:rPr lang="en-US" sz="3400" dirty="0" smtClean="0"/>
              <a:t>PM provides a history or metrics base for future planning as well as good documentation</a:t>
            </a:r>
          </a:p>
          <a:p>
            <a:pPr>
              <a:lnSpc>
                <a:spcPct val="120000"/>
              </a:lnSpc>
            </a:pPr>
            <a:r>
              <a:rPr lang="en-US" sz="3400" dirty="0" smtClean="0"/>
              <a:t>Project members learn and grow by working in a cross-functional team environment</a:t>
            </a:r>
          </a:p>
          <a:p>
            <a:pPr marL="0" indent="0">
              <a:lnSpc>
                <a:spcPct val="140000"/>
              </a:lnSpc>
              <a:buNone/>
            </a:pPr>
            <a:endParaRPr lang="en-US" sz="3000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CC3411CD-9F08-495E-8EA5-7CF63948C543}" type="slidenum">
              <a:rPr lang="en-GB" altLang="en-US">
                <a:solidFill>
                  <a:srgbClr val="FFFFFF"/>
                </a:solidFill>
              </a:rPr>
              <a:pPr>
                <a:defRPr/>
              </a:pPr>
              <a:t>21</a:t>
            </a:fld>
            <a:endParaRPr lang="en-GB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960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How Project Management (PM) Relates to Other Disciplines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Much of the knowledge needed to manage projects is unique to PM</a:t>
            </a:r>
          </a:p>
          <a:p>
            <a:pPr>
              <a:lnSpc>
                <a:spcPct val="150000"/>
              </a:lnSpc>
            </a:pPr>
            <a:r>
              <a:rPr lang="en-US" smtClean="0"/>
              <a:t>However, project managers must also have knowledge and experience in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general management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the application area of the project</a:t>
            </a:r>
          </a:p>
          <a:p>
            <a:pPr>
              <a:lnSpc>
                <a:spcPct val="150000"/>
              </a:lnSpc>
            </a:pPr>
            <a:r>
              <a:rPr lang="en-US" smtClean="0"/>
              <a:t>Project managers must focus on meeting specific project objectives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BD6D2E32-0058-4347-B5BC-C9FBFC769862}" type="slidenum">
              <a:rPr lang="en-GB" altLang="en-US">
                <a:solidFill>
                  <a:srgbClr val="FFFFFF"/>
                </a:solidFill>
              </a:rPr>
              <a:pPr>
                <a:defRPr/>
              </a:pPr>
              <a:t>22</a:t>
            </a:fld>
            <a:endParaRPr lang="en-GB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70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0" y="1130300"/>
            <a:ext cx="7543800" cy="808038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en-US" dirty="0"/>
              <a:t>Project Management and Other Disciplines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EB4B3F72-B100-4043-9C2A-01AD63F757DF}" type="slidenum">
              <a:rPr lang="en-GB" altLang="en-US">
                <a:solidFill>
                  <a:srgbClr val="FFFFFF"/>
                </a:solidFill>
              </a:rPr>
              <a:pPr>
                <a:defRPr/>
              </a:pPr>
              <a:t>23</a:t>
            </a:fld>
            <a:endParaRPr lang="en-GB" altLang="en-US">
              <a:solidFill>
                <a:srgbClr val="FFFFFF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55287836"/>
              </p:ext>
            </p:extLst>
          </p:nvPr>
        </p:nvGraphicFramePr>
        <p:xfrm>
          <a:off x="3098800" y="2599267"/>
          <a:ext cx="5651500" cy="3509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831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315413"/>
              </p:ext>
            </p:extLst>
          </p:nvPr>
        </p:nvGraphicFramePr>
        <p:xfrm>
          <a:off x="1582614" y="2529782"/>
          <a:ext cx="9120554" cy="31417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81692"/>
                <a:gridCol w="2669431"/>
                <a:gridCol w="2669431"/>
              </a:tblGrid>
              <a:tr h="628357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 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Eurasia" panose="00000400000000000000" pitchFamily="2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Eurasia" panose="00000400000000000000" pitchFamily="2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Eurasia" panose="00000400000000000000" pitchFamily="2" charset="0"/>
                      </a:endParaRPr>
                    </a:p>
                  </a:txBody>
                  <a:tcPr marL="0" marR="0" marT="0" marB="0" anchor="b"/>
                </a:tc>
              </a:tr>
              <a:tr h="628357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3200" u="none" strike="noStrike" kern="1200" dirty="0" smtClean="0">
                          <a:effectLst/>
                        </a:rPr>
                        <a:t>Assignment and Quiz*</a:t>
                      </a:r>
                      <a:endParaRPr lang="en-US" sz="3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3200" u="none" strike="noStrike" kern="1200" dirty="0" smtClean="0">
                          <a:effectLst/>
                        </a:rPr>
                        <a:t>20%</a:t>
                      </a:r>
                      <a:endParaRPr lang="en-US" sz="3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Eurasia" panose="00000400000000000000" pitchFamily="2" charset="0"/>
                      </a:endParaRPr>
                    </a:p>
                  </a:txBody>
                  <a:tcPr marL="0" marR="0" marT="0" marB="0" anchor="b"/>
                </a:tc>
              </a:tr>
              <a:tr h="628357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 smtClean="0">
                          <a:effectLst/>
                        </a:rPr>
                        <a:t>Mid </a:t>
                      </a:r>
                      <a:r>
                        <a:rPr lang="en-US" sz="3200" u="none" strike="noStrike" dirty="0">
                          <a:effectLst/>
                        </a:rPr>
                        <a:t>Exam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Eurasia" panose="00000400000000000000" pitchFamily="2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30</a:t>
                      </a:r>
                      <a:r>
                        <a:rPr lang="en-US" sz="3200" u="none" strike="noStrike" kern="1200" dirty="0" smtClean="0">
                          <a:effectLst/>
                        </a:rPr>
                        <a:t>%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Eurasia" panose="00000400000000000000" pitchFamily="2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Eurasia" panose="00000400000000000000" pitchFamily="2" charset="0"/>
                      </a:endParaRPr>
                    </a:p>
                  </a:txBody>
                  <a:tcPr marL="0" marR="0" marT="0" marB="0" anchor="b"/>
                </a:tc>
              </a:tr>
              <a:tr h="628357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Final Exam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Eurasia" panose="00000400000000000000" pitchFamily="2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50</a:t>
                      </a:r>
                      <a:r>
                        <a:rPr lang="en-US" sz="3200" u="none" strike="noStrike" kern="1200" dirty="0" smtClean="0">
                          <a:effectLst/>
                        </a:rPr>
                        <a:t>%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Eurasia" panose="00000400000000000000" pitchFamily="2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Eurasia" panose="00000400000000000000" pitchFamily="2" charset="0"/>
                      </a:endParaRPr>
                    </a:p>
                  </a:txBody>
                  <a:tcPr marL="0" marR="0" marT="0" marB="0" anchor="b"/>
                </a:tc>
              </a:tr>
              <a:tr h="628357"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Eurasia" panose="00000400000000000000" pitchFamily="2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Eurasia" panose="00000400000000000000" pitchFamily="2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Eurasia" panose="00000400000000000000" pitchFamily="2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6C9-A94A-4C19-A541-06B730F597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7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Who does it?</a:t>
            </a:r>
          </a:p>
          <a:p>
            <a:r>
              <a:rPr lang="en-US" dirty="0" smtClean="0"/>
              <a:t>Why it is important?</a:t>
            </a:r>
          </a:p>
          <a:p>
            <a:r>
              <a:rPr lang="en-US" dirty="0" smtClean="0"/>
              <a:t>What are the steps? (4Ps: People, Product, Process and Project)</a:t>
            </a:r>
          </a:p>
          <a:p>
            <a:r>
              <a:rPr lang="en-US" dirty="0" smtClean="0"/>
              <a:t>What is the work product?</a:t>
            </a:r>
          </a:p>
          <a:p>
            <a:r>
              <a:rPr lang="en-US" dirty="0"/>
              <a:t>How do I ensure that I’ve done it 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6C9-A94A-4C19-A541-06B730F597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49" y="953589"/>
            <a:ext cx="10261665" cy="4937759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6C9-A94A-4C19-A541-06B730F597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2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study SW PM?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1" y="2531532"/>
            <a:ext cx="9601196" cy="33189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Failure of many Software Projects. For instance, 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United States Internal Revenue System was to </a:t>
            </a:r>
            <a:r>
              <a:rPr lang="en-US" sz="2800" b="1" dirty="0"/>
              <a:t>abandon</a:t>
            </a:r>
            <a:r>
              <a:rPr lang="en-US" sz="2800" dirty="0"/>
              <a:t> its tax system modernization </a:t>
            </a:r>
            <a:r>
              <a:rPr lang="en-US" sz="2800" dirty="0" smtClean="0"/>
              <a:t>program </a:t>
            </a:r>
            <a:r>
              <a:rPr lang="en-US" sz="2800" dirty="0"/>
              <a:t>after having spent </a:t>
            </a:r>
            <a:r>
              <a:rPr lang="en-US" sz="2800" b="1" dirty="0"/>
              <a:t>$4 billion</a:t>
            </a:r>
            <a:r>
              <a:rPr lang="en-US" sz="2800" dirty="0"/>
              <a:t>;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state of California spent </a:t>
            </a:r>
            <a:r>
              <a:rPr lang="en-US" sz="2800" b="1" dirty="0"/>
              <a:t>$1 billion </a:t>
            </a:r>
            <a:r>
              <a:rPr lang="en-US" sz="2800" dirty="0"/>
              <a:t>on its </a:t>
            </a:r>
            <a:r>
              <a:rPr lang="en-US" sz="2800" b="1" dirty="0"/>
              <a:t>non-functional</a:t>
            </a:r>
            <a:r>
              <a:rPr lang="en-US" sz="2800" dirty="0"/>
              <a:t> welfare database system;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6C9-A94A-4C19-A541-06B730F597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4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need to </a:t>
            </a:r>
            <a:r>
              <a:rPr lang="en-US" dirty="0"/>
              <a:t>study SPM?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b="1" dirty="0"/>
              <a:t>€339 million </a:t>
            </a:r>
            <a:r>
              <a:rPr lang="en-US" dirty="0"/>
              <a:t>United Kingdom air traffic control system was reported as being two years </a:t>
            </a:r>
            <a:r>
              <a:rPr lang="en-US" b="1" dirty="0"/>
              <a:t>behind schedule</a:t>
            </a:r>
            <a:r>
              <a:rPr lang="en-US" dirty="0"/>
              <a:t>;</a:t>
            </a:r>
          </a:p>
          <a:p>
            <a:pPr marL="285750" lvl="1">
              <a:lnSpc>
                <a:spcPct val="150000"/>
              </a:lnSpc>
            </a:pPr>
            <a:r>
              <a:rPr lang="en-US" sz="2400" dirty="0"/>
              <a:t>A 1995 Standish Group study (CHAOS) found that only </a:t>
            </a:r>
            <a:r>
              <a:rPr lang="en-US" sz="2400" b="1" dirty="0"/>
              <a:t>16.2%</a:t>
            </a:r>
            <a:r>
              <a:rPr lang="en-US" sz="2400" dirty="0"/>
              <a:t> of IS projects were successful and over 31% were canceled before completion, costing over $81 B in the U.S. </a:t>
            </a:r>
            <a:r>
              <a:rPr lang="en-US" sz="2400" dirty="0" smtClean="0"/>
              <a:t>alone.</a:t>
            </a:r>
          </a:p>
          <a:p>
            <a:pPr marL="285750" lvl="1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Worldwide cost of IT failure (revisited): $3 trillion</a:t>
            </a:r>
          </a:p>
          <a:p>
            <a:pPr marL="285750" lvl="1">
              <a:lnSpc>
                <a:spcPct val="150000"/>
              </a:lnSpc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6C9-A94A-4C19-A541-06B730F597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3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008189" y="1016001"/>
            <a:ext cx="8888409" cy="1400175"/>
          </a:xfrm>
        </p:spPr>
        <p:txBody>
          <a:bodyPr>
            <a:normAutofit/>
          </a:bodyPr>
          <a:lstStyle/>
          <a:p>
            <a:r>
              <a:rPr lang="en-US" dirty="0"/>
              <a:t>Causes of Project Management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189" y="2514600"/>
            <a:ext cx="8153400" cy="3594100"/>
          </a:xfrm>
        </p:spPr>
        <p:txBody>
          <a:bodyPr rtlCol="0">
            <a:normAutofit/>
          </a:bodyPr>
          <a:lstStyle/>
          <a:p>
            <a:pPr defTabSz="457207">
              <a:lnSpc>
                <a:spcPct val="15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dirty="0"/>
              <a:t>Bad Communications</a:t>
            </a:r>
          </a:p>
          <a:p>
            <a:pPr defTabSz="457207">
              <a:lnSpc>
                <a:spcPct val="15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dirty="0"/>
              <a:t>Poor schedule or resource Management (mismanagement)</a:t>
            </a:r>
          </a:p>
          <a:p>
            <a:pPr defTabSz="457207">
              <a:lnSpc>
                <a:spcPct val="15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dirty="0"/>
              <a:t>Weak requirements definitions (leads to inadequate planning)</a:t>
            </a:r>
          </a:p>
          <a:p>
            <a:pPr defTabSz="457207">
              <a:lnSpc>
                <a:spcPct val="15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dirty="0"/>
              <a:t>Inadequate planning, assumptions, risks, or resources</a:t>
            </a:r>
          </a:p>
          <a:p>
            <a:pPr defTabSz="457207">
              <a:lnSpc>
                <a:spcPct val="15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dirty="0"/>
              <a:t>Use of new or unproven technologies/methods</a:t>
            </a:r>
          </a:p>
          <a:p>
            <a:pPr marL="342906" indent="-342906" defTabSz="457207">
              <a:lnSpc>
                <a:spcPct val="15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D89645-FCB2-4F33-8B63-3CC75F90F5AB}" type="slidenum">
              <a:rPr lang="en-GB" altLang="en-US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224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Causes of Project Management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7">
              <a:lnSpc>
                <a:spcPct val="15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dirty="0"/>
              <a:t>Ineffective (or nonexistent) quality controls</a:t>
            </a:r>
          </a:p>
          <a:p>
            <a:pPr defTabSz="457207">
              <a:lnSpc>
                <a:spcPct val="15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dirty="0"/>
              <a:t>Managing multiple projects at once or multi-tasking resources</a:t>
            </a:r>
          </a:p>
          <a:p>
            <a:pPr defTabSz="457207">
              <a:lnSpc>
                <a:spcPct val="15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dirty="0"/>
              <a:t>Supply chain failures</a:t>
            </a:r>
          </a:p>
          <a:p>
            <a:pPr defTabSz="457207">
              <a:lnSpc>
                <a:spcPct val="15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dirty="0"/>
              <a:t>Scope creep or poor impact analysis</a:t>
            </a:r>
          </a:p>
          <a:p>
            <a:pPr defTabSz="457207">
              <a:lnSpc>
                <a:spcPct val="15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dirty="0"/>
              <a:t>Lack of qualified resources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6C9-A94A-4C19-A541-06B730F597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4980</TotalTime>
  <Words>832</Words>
  <Application>Microsoft Office PowerPoint</Application>
  <PresentationFormat>Custom</PresentationFormat>
  <Paragraphs>129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Theme2</vt:lpstr>
      <vt:lpstr>CHAPTER ONE SW Project Management</vt:lpstr>
      <vt:lpstr>SW Project Management</vt:lpstr>
      <vt:lpstr>Evaluation</vt:lpstr>
      <vt:lpstr>Introduction</vt:lpstr>
      <vt:lpstr>PowerPoint Presentation</vt:lpstr>
      <vt:lpstr>Why you study SW PM?</vt:lpstr>
      <vt:lpstr>Why need to study SPM?</vt:lpstr>
      <vt:lpstr>Causes of Project Management Failure</vt:lpstr>
      <vt:lpstr>Causes of Project Management Failure</vt:lpstr>
      <vt:lpstr>Advantages of Using Formal SPM</vt:lpstr>
      <vt:lpstr>Advantages of Using Formal SPM</vt:lpstr>
      <vt:lpstr>What is a Project?</vt:lpstr>
      <vt:lpstr>Attributes of projects</vt:lpstr>
      <vt:lpstr>The Triple Constraint</vt:lpstr>
      <vt:lpstr>The Triple Constraint of Project Management</vt:lpstr>
      <vt:lpstr>What is Project Management? </vt:lpstr>
      <vt:lpstr>Project Management Framework</vt:lpstr>
      <vt:lpstr>Project Stakeholders</vt:lpstr>
      <vt:lpstr>9 Project Management Knowledge Areas</vt:lpstr>
      <vt:lpstr>Project Management Tools and Techniques</vt:lpstr>
      <vt:lpstr>More Advantages of Project Management*</vt:lpstr>
      <vt:lpstr>How Project Management (PM) Relates to Other Disciplines</vt:lpstr>
      <vt:lpstr>Project Management and Other Disciplines</vt:lpstr>
    </vt:vector>
  </TitlesOfParts>
  <Company>BIT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Managent</dc:title>
  <dc:creator>Caleb</dc:creator>
  <cp:lastModifiedBy>John Pc</cp:lastModifiedBy>
  <cp:revision>80</cp:revision>
  <dcterms:created xsi:type="dcterms:W3CDTF">2014-04-03T01:50:49Z</dcterms:created>
  <dcterms:modified xsi:type="dcterms:W3CDTF">2023-03-23T05:46:12Z</dcterms:modified>
</cp:coreProperties>
</file>