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61" r:id="rId2"/>
    <p:sldId id="307" r:id="rId3"/>
    <p:sldId id="262" r:id="rId4"/>
    <p:sldId id="263" r:id="rId5"/>
    <p:sldId id="264" r:id="rId6"/>
    <p:sldId id="265" r:id="rId7"/>
    <p:sldId id="266" r:id="rId8"/>
    <p:sldId id="267" r:id="rId9"/>
    <p:sldId id="268" r:id="rId10"/>
    <p:sldId id="269" r:id="rId11"/>
    <p:sldId id="270" r:id="rId12"/>
    <p:sldId id="272" r:id="rId13"/>
    <p:sldId id="273" r:id="rId14"/>
    <p:sldId id="274"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9" r:id="rId46"/>
    <p:sldId id="30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900AC-C8C1-4322-BB2C-A1D3B589F8F5}"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733EDA52-873C-44E1-ADEE-B9F530F64BCA}">
      <dgm:prSet/>
      <dgm:spPr/>
      <dgm:t>
        <a:bodyPr/>
        <a:lstStyle/>
        <a:p>
          <a:pPr rtl="0"/>
          <a:endParaRPr lang="en-US"/>
        </a:p>
      </dgm:t>
    </dgm:pt>
    <dgm:pt modelId="{09900D40-B386-4BB9-BF9C-B6F5104979D2}" type="parTrans" cxnId="{9676FB3E-B9E6-47C5-969F-03F3D5C9385A}">
      <dgm:prSet/>
      <dgm:spPr/>
      <dgm:t>
        <a:bodyPr/>
        <a:lstStyle/>
        <a:p>
          <a:endParaRPr lang="en-US"/>
        </a:p>
      </dgm:t>
    </dgm:pt>
    <dgm:pt modelId="{B8FA8241-61E7-4E49-9936-5389FF6F09D2}" type="sibTrans" cxnId="{9676FB3E-B9E6-47C5-969F-03F3D5C9385A}">
      <dgm:prSet/>
      <dgm:spPr/>
      <dgm:t>
        <a:bodyPr/>
        <a:lstStyle/>
        <a:p>
          <a:endParaRPr lang="en-US"/>
        </a:p>
      </dgm:t>
    </dgm:pt>
    <dgm:pt modelId="{AA148436-5477-4E08-B92B-6FDD50F4C235}">
      <dgm:prSet/>
      <dgm:spPr/>
      <dgm:t>
        <a:bodyPr/>
        <a:lstStyle/>
        <a:p>
          <a:pPr rtl="0"/>
          <a:r>
            <a:rPr lang="en-US" dirty="0" smtClean="0">
              <a:solidFill>
                <a:srgbClr val="FF0000"/>
              </a:solidFill>
            </a:rPr>
            <a:t>THANKS A LOT!</a:t>
          </a:r>
          <a:endParaRPr lang="en-US" dirty="0">
            <a:solidFill>
              <a:srgbClr val="FF0000"/>
            </a:solidFill>
          </a:endParaRPr>
        </a:p>
      </dgm:t>
    </dgm:pt>
    <dgm:pt modelId="{3A43228B-FFD0-4C9E-994C-7F63A8BA1AA4}" type="parTrans" cxnId="{FB600FD9-5DF7-4625-B52F-EC1343A3641F}">
      <dgm:prSet/>
      <dgm:spPr/>
      <dgm:t>
        <a:bodyPr/>
        <a:lstStyle/>
        <a:p>
          <a:endParaRPr lang="en-US"/>
        </a:p>
      </dgm:t>
    </dgm:pt>
    <dgm:pt modelId="{DBC6B2BE-ED8D-4791-9337-DD930064DC11}" type="sibTrans" cxnId="{FB600FD9-5DF7-4625-B52F-EC1343A3641F}">
      <dgm:prSet/>
      <dgm:spPr/>
      <dgm:t>
        <a:bodyPr/>
        <a:lstStyle/>
        <a:p>
          <a:endParaRPr lang="en-US"/>
        </a:p>
      </dgm:t>
    </dgm:pt>
    <dgm:pt modelId="{39922B3D-4101-41F7-A208-5EB73AA9A864}">
      <dgm:prSet/>
      <dgm:spPr/>
      <dgm:t>
        <a:bodyPr/>
        <a:lstStyle/>
        <a:p>
          <a:pPr rtl="0"/>
          <a:r>
            <a:rPr lang="en-US" dirty="0" smtClean="0">
              <a:solidFill>
                <a:srgbClr val="FF0000"/>
              </a:solidFill>
              <a:latin typeface="Adobe Garamond Pro Bold" pitchFamily="18" charset="0"/>
            </a:rPr>
            <a:t>ANY QUESTION ???</a:t>
          </a:r>
          <a:endParaRPr lang="en-US" dirty="0">
            <a:solidFill>
              <a:srgbClr val="FF0000"/>
            </a:solidFill>
            <a:latin typeface="Adobe Garamond Pro Bold" pitchFamily="18" charset="0"/>
          </a:endParaRPr>
        </a:p>
      </dgm:t>
    </dgm:pt>
    <dgm:pt modelId="{CD002C25-DAD0-4E50-AFD5-CDC471558FD7}" type="parTrans" cxnId="{711340CF-E013-4F9A-84FA-36547A2F9686}">
      <dgm:prSet/>
      <dgm:spPr/>
      <dgm:t>
        <a:bodyPr/>
        <a:lstStyle/>
        <a:p>
          <a:endParaRPr lang="en-US"/>
        </a:p>
      </dgm:t>
    </dgm:pt>
    <dgm:pt modelId="{D9E80BC4-A8EC-414D-BC13-A0FAD7EC6188}" type="sibTrans" cxnId="{711340CF-E013-4F9A-84FA-36547A2F9686}">
      <dgm:prSet/>
      <dgm:spPr/>
      <dgm:t>
        <a:bodyPr/>
        <a:lstStyle/>
        <a:p>
          <a:endParaRPr lang="en-US"/>
        </a:p>
      </dgm:t>
    </dgm:pt>
    <dgm:pt modelId="{ED8B755B-B36B-43F1-BC81-119E065907F3}" type="pres">
      <dgm:prSet presAssocID="{5D6900AC-C8C1-4322-BB2C-A1D3B589F8F5}" presName="Name0" presStyleCnt="0">
        <dgm:presLayoutVars>
          <dgm:chMax val="7"/>
          <dgm:dir/>
          <dgm:animLvl val="lvl"/>
          <dgm:resizeHandles val="exact"/>
        </dgm:presLayoutVars>
      </dgm:prSet>
      <dgm:spPr/>
      <dgm:t>
        <a:bodyPr/>
        <a:lstStyle/>
        <a:p>
          <a:endParaRPr lang="en-US"/>
        </a:p>
      </dgm:t>
    </dgm:pt>
    <dgm:pt modelId="{5D020128-6363-4FCA-AEB1-ADAA77A9461F}" type="pres">
      <dgm:prSet presAssocID="{733EDA52-873C-44E1-ADEE-B9F530F64BCA}" presName="circle1" presStyleLbl="node1" presStyleIdx="0" presStyleCnt="3"/>
      <dgm:spPr/>
    </dgm:pt>
    <dgm:pt modelId="{FA46DE6A-0E6C-415C-960B-9FD7F39B57DF}" type="pres">
      <dgm:prSet presAssocID="{733EDA52-873C-44E1-ADEE-B9F530F64BCA}" presName="space" presStyleCnt="0"/>
      <dgm:spPr/>
    </dgm:pt>
    <dgm:pt modelId="{4D9421B2-A9C8-478E-9BD4-1CB6050F4679}" type="pres">
      <dgm:prSet presAssocID="{733EDA52-873C-44E1-ADEE-B9F530F64BCA}" presName="rect1" presStyleLbl="alignAcc1" presStyleIdx="0" presStyleCnt="3"/>
      <dgm:spPr/>
      <dgm:t>
        <a:bodyPr/>
        <a:lstStyle/>
        <a:p>
          <a:endParaRPr lang="en-US"/>
        </a:p>
      </dgm:t>
    </dgm:pt>
    <dgm:pt modelId="{C4F95641-120B-40D8-A836-B59035A00B40}" type="pres">
      <dgm:prSet presAssocID="{AA148436-5477-4E08-B92B-6FDD50F4C235}" presName="vertSpace2" presStyleLbl="node1" presStyleIdx="0" presStyleCnt="3"/>
      <dgm:spPr/>
    </dgm:pt>
    <dgm:pt modelId="{2F8C0B72-27C3-4CF0-B07B-6D1CC8E973CF}" type="pres">
      <dgm:prSet presAssocID="{AA148436-5477-4E08-B92B-6FDD50F4C235}" presName="circle2" presStyleLbl="node1" presStyleIdx="1" presStyleCnt="3"/>
      <dgm:spPr/>
    </dgm:pt>
    <dgm:pt modelId="{2EA1E6FA-38B1-403D-9EAA-13140074D3FF}" type="pres">
      <dgm:prSet presAssocID="{AA148436-5477-4E08-B92B-6FDD50F4C235}" presName="rect2" presStyleLbl="alignAcc1" presStyleIdx="1" presStyleCnt="3"/>
      <dgm:spPr/>
      <dgm:t>
        <a:bodyPr/>
        <a:lstStyle/>
        <a:p>
          <a:endParaRPr lang="en-US"/>
        </a:p>
      </dgm:t>
    </dgm:pt>
    <dgm:pt modelId="{E603B57E-6F7C-40FF-9FBB-A46B49F73B15}" type="pres">
      <dgm:prSet presAssocID="{39922B3D-4101-41F7-A208-5EB73AA9A864}" presName="vertSpace3" presStyleLbl="node1" presStyleIdx="1" presStyleCnt="3"/>
      <dgm:spPr/>
    </dgm:pt>
    <dgm:pt modelId="{FEA95BA3-1D05-419B-AD87-69F0C9EBA2B8}" type="pres">
      <dgm:prSet presAssocID="{39922B3D-4101-41F7-A208-5EB73AA9A864}" presName="circle3" presStyleLbl="node1" presStyleIdx="2" presStyleCnt="3"/>
      <dgm:spPr/>
    </dgm:pt>
    <dgm:pt modelId="{5B7F9C35-76E7-4A5A-8443-FA6DDB187AB7}" type="pres">
      <dgm:prSet presAssocID="{39922B3D-4101-41F7-A208-5EB73AA9A864}" presName="rect3" presStyleLbl="alignAcc1" presStyleIdx="2" presStyleCnt="3"/>
      <dgm:spPr/>
      <dgm:t>
        <a:bodyPr/>
        <a:lstStyle/>
        <a:p>
          <a:endParaRPr lang="en-US"/>
        </a:p>
      </dgm:t>
    </dgm:pt>
    <dgm:pt modelId="{D55F24AD-F127-441D-9408-D332F751F152}" type="pres">
      <dgm:prSet presAssocID="{733EDA52-873C-44E1-ADEE-B9F530F64BCA}" presName="rect1ParTxNoCh" presStyleLbl="alignAcc1" presStyleIdx="2" presStyleCnt="3">
        <dgm:presLayoutVars>
          <dgm:chMax val="1"/>
          <dgm:bulletEnabled val="1"/>
        </dgm:presLayoutVars>
      </dgm:prSet>
      <dgm:spPr/>
      <dgm:t>
        <a:bodyPr/>
        <a:lstStyle/>
        <a:p>
          <a:endParaRPr lang="en-US"/>
        </a:p>
      </dgm:t>
    </dgm:pt>
    <dgm:pt modelId="{80CC4648-CD35-457E-A6BB-1D71A619F3C7}" type="pres">
      <dgm:prSet presAssocID="{AA148436-5477-4E08-B92B-6FDD50F4C235}" presName="rect2ParTxNoCh" presStyleLbl="alignAcc1" presStyleIdx="2" presStyleCnt="3">
        <dgm:presLayoutVars>
          <dgm:chMax val="1"/>
          <dgm:bulletEnabled val="1"/>
        </dgm:presLayoutVars>
      </dgm:prSet>
      <dgm:spPr/>
      <dgm:t>
        <a:bodyPr/>
        <a:lstStyle/>
        <a:p>
          <a:endParaRPr lang="en-US"/>
        </a:p>
      </dgm:t>
    </dgm:pt>
    <dgm:pt modelId="{D6877974-5C26-47A1-83C2-655B17270DD6}" type="pres">
      <dgm:prSet presAssocID="{39922B3D-4101-41F7-A208-5EB73AA9A864}" presName="rect3ParTxNoCh" presStyleLbl="alignAcc1" presStyleIdx="2" presStyleCnt="3">
        <dgm:presLayoutVars>
          <dgm:chMax val="1"/>
          <dgm:bulletEnabled val="1"/>
        </dgm:presLayoutVars>
      </dgm:prSet>
      <dgm:spPr/>
      <dgm:t>
        <a:bodyPr/>
        <a:lstStyle/>
        <a:p>
          <a:endParaRPr lang="en-US"/>
        </a:p>
      </dgm:t>
    </dgm:pt>
  </dgm:ptLst>
  <dgm:cxnLst>
    <dgm:cxn modelId="{4E04242D-387C-44F5-8CCB-F759DCECAA43}" type="presOf" srcId="{733EDA52-873C-44E1-ADEE-B9F530F64BCA}" destId="{D55F24AD-F127-441D-9408-D332F751F152}" srcOrd="1" destOrd="0" presId="urn:microsoft.com/office/officeart/2005/8/layout/target3"/>
    <dgm:cxn modelId="{4C238AF4-3EB3-4D04-8FB9-3EDE974D6D6F}" type="presOf" srcId="{39922B3D-4101-41F7-A208-5EB73AA9A864}" destId="{5B7F9C35-76E7-4A5A-8443-FA6DDB187AB7}" srcOrd="0" destOrd="0" presId="urn:microsoft.com/office/officeart/2005/8/layout/target3"/>
    <dgm:cxn modelId="{64DF5661-64AD-44C8-A2E2-48703F0F1775}" type="presOf" srcId="{AA148436-5477-4E08-B92B-6FDD50F4C235}" destId="{2EA1E6FA-38B1-403D-9EAA-13140074D3FF}" srcOrd="0" destOrd="0" presId="urn:microsoft.com/office/officeart/2005/8/layout/target3"/>
    <dgm:cxn modelId="{7B3EB3A6-10E0-4F78-98FB-48C1FCD69ECE}" type="presOf" srcId="{733EDA52-873C-44E1-ADEE-B9F530F64BCA}" destId="{4D9421B2-A9C8-478E-9BD4-1CB6050F4679}" srcOrd="0" destOrd="0" presId="urn:microsoft.com/office/officeart/2005/8/layout/target3"/>
    <dgm:cxn modelId="{614387C8-2599-4CC6-BABF-8CF407ADD0B0}" type="presOf" srcId="{AA148436-5477-4E08-B92B-6FDD50F4C235}" destId="{80CC4648-CD35-457E-A6BB-1D71A619F3C7}" srcOrd="1" destOrd="0" presId="urn:microsoft.com/office/officeart/2005/8/layout/target3"/>
    <dgm:cxn modelId="{711340CF-E013-4F9A-84FA-36547A2F9686}" srcId="{5D6900AC-C8C1-4322-BB2C-A1D3B589F8F5}" destId="{39922B3D-4101-41F7-A208-5EB73AA9A864}" srcOrd="2" destOrd="0" parTransId="{CD002C25-DAD0-4E50-AFD5-CDC471558FD7}" sibTransId="{D9E80BC4-A8EC-414D-BC13-A0FAD7EC6188}"/>
    <dgm:cxn modelId="{FB600FD9-5DF7-4625-B52F-EC1343A3641F}" srcId="{5D6900AC-C8C1-4322-BB2C-A1D3B589F8F5}" destId="{AA148436-5477-4E08-B92B-6FDD50F4C235}" srcOrd="1" destOrd="0" parTransId="{3A43228B-FFD0-4C9E-994C-7F63A8BA1AA4}" sibTransId="{DBC6B2BE-ED8D-4791-9337-DD930064DC11}"/>
    <dgm:cxn modelId="{9676FB3E-B9E6-47C5-969F-03F3D5C9385A}" srcId="{5D6900AC-C8C1-4322-BB2C-A1D3B589F8F5}" destId="{733EDA52-873C-44E1-ADEE-B9F530F64BCA}" srcOrd="0" destOrd="0" parTransId="{09900D40-B386-4BB9-BF9C-B6F5104979D2}" sibTransId="{B8FA8241-61E7-4E49-9936-5389FF6F09D2}"/>
    <dgm:cxn modelId="{B981C743-3038-4995-A75E-4A03A7C543C0}" type="presOf" srcId="{5D6900AC-C8C1-4322-BB2C-A1D3B589F8F5}" destId="{ED8B755B-B36B-43F1-BC81-119E065907F3}" srcOrd="0" destOrd="0" presId="urn:microsoft.com/office/officeart/2005/8/layout/target3"/>
    <dgm:cxn modelId="{57E2F3BF-C037-47D4-8A14-E5D7FCD2B577}" type="presOf" srcId="{39922B3D-4101-41F7-A208-5EB73AA9A864}" destId="{D6877974-5C26-47A1-83C2-655B17270DD6}" srcOrd="1" destOrd="0" presId="urn:microsoft.com/office/officeart/2005/8/layout/target3"/>
    <dgm:cxn modelId="{29613CBB-4A30-467A-A66D-5CA0201C6F35}" type="presParOf" srcId="{ED8B755B-B36B-43F1-BC81-119E065907F3}" destId="{5D020128-6363-4FCA-AEB1-ADAA77A9461F}" srcOrd="0" destOrd="0" presId="urn:microsoft.com/office/officeart/2005/8/layout/target3"/>
    <dgm:cxn modelId="{73FD6FA7-8DC6-416F-B81E-EB3AE517F4A2}" type="presParOf" srcId="{ED8B755B-B36B-43F1-BC81-119E065907F3}" destId="{FA46DE6A-0E6C-415C-960B-9FD7F39B57DF}" srcOrd="1" destOrd="0" presId="urn:microsoft.com/office/officeart/2005/8/layout/target3"/>
    <dgm:cxn modelId="{8D5570B5-EAFB-4FA1-AA5C-AA390487A2F0}" type="presParOf" srcId="{ED8B755B-B36B-43F1-BC81-119E065907F3}" destId="{4D9421B2-A9C8-478E-9BD4-1CB6050F4679}" srcOrd="2" destOrd="0" presId="urn:microsoft.com/office/officeart/2005/8/layout/target3"/>
    <dgm:cxn modelId="{903ABA94-5617-4A07-92D6-441C276D29ED}" type="presParOf" srcId="{ED8B755B-B36B-43F1-BC81-119E065907F3}" destId="{C4F95641-120B-40D8-A836-B59035A00B40}" srcOrd="3" destOrd="0" presId="urn:microsoft.com/office/officeart/2005/8/layout/target3"/>
    <dgm:cxn modelId="{00E28B69-0CDD-4A23-8967-F253F727C5BA}" type="presParOf" srcId="{ED8B755B-B36B-43F1-BC81-119E065907F3}" destId="{2F8C0B72-27C3-4CF0-B07B-6D1CC8E973CF}" srcOrd="4" destOrd="0" presId="urn:microsoft.com/office/officeart/2005/8/layout/target3"/>
    <dgm:cxn modelId="{624CE12E-D396-4FE3-BA27-2016235BE9A9}" type="presParOf" srcId="{ED8B755B-B36B-43F1-BC81-119E065907F3}" destId="{2EA1E6FA-38B1-403D-9EAA-13140074D3FF}" srcOrd="5" destOrd="0" presId="urn:microsoft.com/office/officeart/2005/8/layout/target3"/>
    <dgm:cxn modelId="{6623DD52-0E6A-42B2-A4FB-342BB5CA6BB8}" type="presParOf" srcId="{ED8B755B-B36B-43F1-BC81-119E065907F3}" destId="{E603B57E-6F7C-40FF-9FBB-A46B49F73B15}" srcOrd="6" destOrd="0" presId="urn:microsoft.com/office/officeart/2005/8/layout/target3"/>
    <dgm:cxn modelId="{D55EEC5C-D599-4BCD-BBEB-2C30ACAB52CB}" type="presParOf" srcId="{ED8B755B-B36B-43F1-BC81-119E065907F3}" destId="{FEA95BA3-1D05-419B-AD87-69F0C9EBA2B8}" srcOrd="7" destOrd="0" presId="urn:microsoft.com/office/officeart/2005/8/layout/target3"/>
    <dgm:cxn modelId="{C281CAE3-4FBD-433B-A040-B8CA94A2E780}" type="presParOf" srcId="{ED8B755B-B36B-43F1-BC81-119E065907F3}" destId="{5B7F9C35-76E7-4A5A-8443-FA6DDB187AB7}" srcOrd="8" destOrd="0" presId="urn:microsoft.com/office/officeart/2005/8/layout/target3"/>
    <dgm:cxn modelId="{7CD39B0C-9328-4A9A-A898-3D93E73E4F29}" type="presParOf" srcId="{ED8B755B-B36B-43F1-BC81-119E065907F3}" destId="{D55F24AD-F127-441D-9408-D332F751F152}" srcOrd="9" destOrd="0" presId="urn:microsoft.com/office/officeart/2005/8/layout/target3"/>
    <dgm:cxn modelId="{850CF8E4-B606-4ADA-B46E-C9F5E5581A43}" type="presParOf" srcId="{ED8B755B-B36B-43F1-BC81-119E065907F3}" destId="{80CC4648-CD35-457E-A6BB-1D71A619F3C7}" srcOrd="10" destOrd="0" presId="urn:microsoft.com/office/officeart/2005/8/layout/target3"/>
    <dgm:cxn modelId="{C1379379-B3BC-47EA-B4C9-6F488B4652B9}" type="presParOf" srcId="{ED8B755B-B36B-43F1-BC81-119E065907F3}" destId="{D6877974-5C26-47A1-83C2-655B17270DD6}"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20128-6363-4FCA-AEB1-ADAA77A9461F}">
      <dsp:nvSpPr>
        <dsp:cNvPr id="0" name=""/>
        <dsp:cNvSpPr/>
      </dsp:nvSpPr>
      <dsp:spPr>
        <a:xfrm>
          <a:off x="0" y="0"/>
          <a:ext cx="4525963" cy="4525963"/>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9421B2-A9C8-478E-9BD4-1CB6050F4679}">
      <dsp:nvSpPr>
        <dsp:cNvPr id="0" name=""/>
        <dsp:cNvSpPr/>
      </dsp:nvSpPr>
      <dsp:spPr>
        <a:xfrm>
          <a:off x="2262981" y="0"/>
          <a:ext cx="5966618" cy="452596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lvl="0" algn="ctr" defTabSz="2178050" rtl="0">
            <a:lnSpc>
              <a:spcPct val="90000"/>
            </a:lnSpc>
            <a:spcBef>
              <a:spcPct val="0"/>
            </a:spcBef>
            <a:spcAft>
              <a:spcPct val="35000"/>
            </a:spcAft>
          </a:pPr>
          <a:endParaRPr lang="en-US" sz="4900" kern="1200"/>
        </a:p>
      </dsp:txBody>
      <dsp:txXfrm>
        <a:off x="2262981" y="0"/>
        <a:ext cx="5966618" cy="1357791"/>
      </dsp:txXfrm>
    </dsp:sp>
    <dsp:sp modelId="{2F8C0B72-27C3-4CF0-B07B-6D1CC8E973CF}">
      <dsp:nvSpPr>
        <dsp:cNvPr id="0" name=""/>
        <dsp:cNvSpPr/>
      </dsp:nvSpPr>
      <dsp:spPr>
        <a:xfrm>
          <a:off x="792044" y="1357791"/>
          <a:ext cx="2941873" cy="2941873"/>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A1E6FA-38B1-403D-9EAA-13140074D3FF}">
      <dsp:nvSpPr>
        <dsp:cNvPr id="0" name=""/>
        <dsp:cNvSpPr/>
      </dsp:nvSpPr>
      <dsp:spPr>
        <a:xfrm>
          <a:off x="2262981" y="1357791"/>
          <a:ext cx="5966618" cy="294187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lvl="0" algn="ctr" defTabSz="2178050" rtl="0">
            <a:lnSpc>
              <a:spcPct val="90000"/>
            </a:lnSpc>
            <a:spcBef>
              <a:spcPct val="0"/>
            </a:spcBef>
            <a:spcAft>
              <a:spcPct val="35000"/>
            </a:spcAft>
          </a:pPr>
          <a:r>
            <a:rPr lang="en-US" sz="4900" kern="1200" dirty="0" smtClean="0">
              <a:solidFill>
                <a:srgbClr val="FF0000"/>
              </a:solidFill>
            </a:rPr>
            <a:t>THANKS A LOT!</a:t>
          </a:r>
          <a:endParaRPr lang="en-US" sz="4900" kern="1200" dirty="0">
            <a:solidFill>
              <a:srgbClr val="FF0000"/>
            </a:solidFill>
          </a:endParaRPr>
        </a:p>
      </dsp:txBody>
      <dsp:txXfrm>
        <a:off x="2262981" y="1357791"/>
        <a:ext cx="5966618" cy="1357787"/>
      </dsp:txXfrm>
    </dsp:sp>
    <dsp:sp modelId="{FEA95BA3-1D05-419B-AD87-69F0C9EBA2B8}">
      <dsp:nvSpPr>
        <dsp:cNvPr id="0" name=""/>
        <dsp:cNvSpPr/>
      </dsp:nvSpPr>
      <dsp:spPr>
        <a:xfrm>
          <a:off x="1584087" y="2715579"/>
          <a:ext cx="1357787" cy="1357787"/>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F9C35-76E7-4A5A-8443-FA6DDB187AB7}">
      <dsp:nvSpPr>
        <dsp:cNvPr id="0" name=""/>
        <dsp:cNvSpPr/>
      </dsp:nvSpPr>
      <dsp:spPr>
        <a:xfrm>
          <a:off x="2262981" y="2715579"/>
          <a:ext cx="5966618" cy="135778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lvl="0" algn="ctr" defTabSz="2178050" rtl="0">
            <a:lnSpc>
              <a:spcPct val="90000"/>
            </a:lnSpc>
            <a:spcBef>
              <a:spcPct val="0"/>
            </a:spcBef>
            <a:spcAft>
              <a:spcPct val="35000"/>
            </a:spcAft>
          </a:pPr>
          <a:r>
            <a:rPr lang="en-US" sz="4900" kern="1200" dirty="0" smtClean="0">
              <a:solidFill>
                <a:srgbClr val="FF0000"/>
              </a:solidFill>
              <a:latin typeface="Adobe Garamond Pro Bold" pitchFamily="18" charset="0"/>
            </a:rPr>
            <a:t>ANY QUESTION ???</a:t>
          </a:r>
          <a:endParaRPr lang="en-US" sz="4900" kern="1200" dirty="0">
            <a:solidFill>
              <a:srgbClr val="FF0000"/>
            </a:solidFill>
            <a:latin typeface="Adobe Garamond Pro Bold" pitchFamily="18" charset="0"/>
          </a:endParaRPr>
        </a:p>
      </dsp:txBody>
      <dsp:txXfrm>
        <a:off x="2262981" y="2715579"/>
        <a:ext cx="5966618" cy="1357787"/>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36AA7-7C9C-4C85-9396-4BB283B3A8DD}" type="datetimeFigureOut">
              <a:rPr lang="en-US" smtClean="0"/>
              <a:t>4/6/2023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8D7C08-F692-4AC1-966E-63550CEBB44A}" type="slidenum">
              <a:rPr lang="en-US" smtClean="0"/>
              <a:t>‹#›</a:t>
            </a:fld>
            <a:endParaRPr lang="en-US"/>
          </a:p>
        </p:txBody>
      </p:sp>
    </p:spTree>
    <p:extLst>
      <p:ext uri="{BB962C8B-B14F-4D97-AF65-F5344CB8AC3E}">
        <p14:creationId xmlns:p14="http://schemas.microsoft.com/office/powerpoint/2010/main" val="2139135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44F188-D8E5-402F-A219-AB4A67821E5B}"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2AA79-EC3E-4A0D-845A-B788B9E8D264}" type="slidenum">
              <a:rPr lang="en-US" smtClean="0"/>
              <a:t>‹#›</a:t>
            </a:fld>
            <a:endParaRPr lang="en-US"/>
          </a:p>
        </p:txBody>
      </p:sp>
    </p:spTree>
    <p:extLst>
      <p:ext uri="{BB962C8B-B14F-4D97-AF65-F5344CB8AC3E}">
        <p14:creationId xmlns:p14="http://schemas.microsoft.com/office/powerpoint/2010/main" val="51710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44F188-D8E5-402F-A219-AB4A67821E5B}"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2AA79-EC3E-4A0D-845A-B788B9E8D264}" type="slidenum">
              <a:rPr lang="en-US" smtClean="0"/>
              <a:t>‹#›</a:t>
            </a:fld>
            <a:endParaRPr lang="en-US"/>
          </a:p>
        </p:txBody>
      </p:sp>
    </p:spTree>
    <p:extLst>
      <p:ext uri="{BB962C8B-B14F-4D97-AF65-F5344CB8AC3E}">
        <p14:creationId xmlns:p14="http://schemas.microsoft.com/office/powerpoint/2010/main" val="36600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44F188-D8E5-402F-A219-AB4A67821E5B}"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2AA79-EC3E-4A0D-845A-B788B9E8D264}" type="slidenum">
              <a:rPr lang="en-US" smtClean="0"/>
              <a:t>‹#›</a:t>
            </a:fld>
            <a:endParaRPr lang="en-US"/>
          </a:p>
        </p:txBody>
      </p:sp>
    </p:spTree>
    <p:extLst>
      <p:ext uri="{BB962C8B-B14F-4D97-AF65-F5344CB8AC3E}">
        <p14:creationId xmlns:p14="http://schemas.microsoft.com/office/powerpoint/2010/main" val="31458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44F188-D8E5-402F-A219-AB4A67821E5B}"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2AA79-EC3E-4A0D-845A-B788B9E8D264}" type="slidenum">
              <a:rPr lang="en-US" smtClean="0"/>
              <a:t>‹#›</a:t>
            </a:fld>
            <a:endParaRPr lang="en-US"/>
          </a:p>
        </p:txBody>
      </p:sp>
    </p:spTree>
    <p:extLst>
      <p:ext uri="{BB962C8B-B14F-4D97-AF65-F5344CB8AC3E}">
        <p14:creationId xmlns:p14="http://schemas.microsoft.com/office/powerpoint/2010/main" val="124151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44F188-D8E5-402F-A219-AB4A67821E5B}"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2AA79-EC3E-4A0D-845A-B788B9E8D264}" type="slidenum">
              <a:rPr lang="en-US" smtClean="0"/>
              <a:t>‹#›</a:t>
            </a:fld>
            <a:endParaRPr lang="en-US"/>
          </a:p>
        </p:txBody>
      </p:sp>
    </p:spTree>
    <p:extLst>
      <p:ext uri="{BB962C8B-B14F-4D97-AF65-F5344CB8AC3E}">
        <p14:creationId xmlns:p14="http://schemas.microsoft.com/office/powerpoint/2010/main" val="356677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44F188-D8E5-402F-A219-AB4A67821E5B}"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2AA79-EC3E-4A0D-845A-B788B9E8D264}" type="slidenum">
              <a:rPr lang="en-US" smtClean="0"/>
              <a:t>‹#›</a:t>
            </a:fld>
            <a:endParaRPr lang="en-US"/>
          </a:p>
        </p:txBody>
      </p:sp>
    </p:spTree>
    <p:extLst>
      <p:ext uri="{BB962C8B-B14F-4D97-AF65-F5344CB8AC3E}">
        <p14:creationId xmlns:p14="http://schemas.microsoft.com/office/powerpoint/2010/main" val="171150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44F188-D8E5-402F-A219-AB4A67821E5B}"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2AA79-EC3E-4A0D-845A-B788B9E8D264}" type="slidenum">
              <a:rPr lang="en-US" smtClean="0"/>
              <a:t>‹#›</a:t>
            </a:fld>
            <a:endParaRPr lang="en-US"/>
          </a:p>
        </p:txBody>
      </p:sp>
    </p:spTree>
    <p:extLst>
      <p:ext uri="{BB962C8B-B14F-4D97-AF65-F5344CB8AC3E}">
        <p14:creationId xmlns:p14="http://schemas.microsoft.com/office/powerpoint/2010/main" val="202915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44F188-D8E5-402F-A219-AB4A67821E5B}"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2AA79-EC3E-4A0D-845A-B788B9E8D264}" type="slidenum">
              <a:rPr lang="en-US" smtClean="0"/>
              <a:t>‹#›</a:t>
            </a:fld>
            <a:endParaRPr lang="en-US"/>
          </a:p>
        </p:txBody>
      </p:sp>
    </p:spTree>
    <p:extLst>
      <p:ext uri="{BB962C8B-B14F-4D97-AF65-F5344CB8AC3E}">
        <p14:creationId xmlns:p14="http://schemas.microsoft.com/office/powerpoint/2010/main" val="377983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44F188-D8E5-402F-A219-AB4A67821E5B}"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2AA79-EC3E-4A0D-845A-B788B9E8D264}" type="slidenum">
              <a:rPr lang="en-US" smtClean="0"/>
              <a:t>‹#›</a:t>
            </a:fld>
            <a:endParaRPr lang="en-US"/>
          </a:p>
        </p:txBody>
      </p:sp>
    </p:spTree>
    <p:extLst>
      <p:ext uri="{BB962C8B-B14F-4D97-AF65-F5344CB8AC3E}">
        <p14:creationId xmlns:p14="http://schemas.microsoft.com/office/powerpoint/2010/main" val="137104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44F188-D8E5-402F-A219-AB4A67821E5B}"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2AA79-EC3E-4A0D-845A-B788B9E8D264}" type="slidenum">
              <a:rPr lang="en-US" smtClean="0"/>
              <a:t>‹#›</a:t>
            </a:fld>
            <a:endParaRPr lang="en-US"/>
          </a:p>
        </p:txBody>
      </p:sp>
    </p:spTree>
    <p:extLst>
      <p:ext uri="{BB962C8B-B14F-4D97-AF65-F5344CB8AC3E}">
        <p14:creationId xmlns:p14="http://schemas.microsoft.com/office/powerpoint/2010/main" val="186721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44F188-D8E5-402F-A219-AB4A67821E5B}"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2AA79-EC3E-4A0D-845A-B788B9E8D264}" type="slidenum">
              <a:rPr lang="en-US" smtClean="0"/>
              <a:t>‹#›</a:t>
            </a:fld>
            <a:endParaRPr lang="en-US"/>
          </a:p>
        </p:txBody>
      </p:sp>
    </p:spTree>
    <p:extLst>
      <p:ext uri="{BB962C8B-B14F-4D97-AF65-F5344CB8AC3E}">
        <p14:creationId xmlns:p14="http://schemas.microsoft.com/office/powerpoint/2010/main" val="6186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4F188-D8E5-402F-A219-AB4A67821E5B}" type="datetimeFigureOut">
              <a:rPr lang="en-US" smtClean="0"/>
              <a:t>4/6/2023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2AA79-EC3E-4A0D-845A-B788B9E8D264}" type="slidenum">
              <a:rPr lang="en-US" smtClean="0"/>
              <a:t>‹#›</a:t>
            </a:fld>
            <a:endParaRPr lang="en-US"/>
          </a:p>
        </p:txBody>
      </p:sp>
    </p:spTree>
    <p:extLst>
      <p:ext uri="{BB962C8B-B14F-4D97-AF65-F5344CB8AC3E}">
        <p14:creationId xmlns:p14="http://schemas.microsoft.com/office/powerpoint/2010/main" val="1518408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dirty="0" smtClean="0">
                <a:solidFill>
                  <a:srgbClr val="FF0000"/>
                </a:solidFill>
              </a:rPr>
              <a:t>From Chapter 1</a:t>
            </a:r>
            <a:br>
              <a:rPr lang="en-US" dirty="0" smtClean="0">
                <a:solidFill>
                  <a:srgbClr val="FF0000"/>
                </a:solidFill>
              </a:rPr>
            </a:br>
            <a:r>
              <a:rPr lang="en-US" dirty="0" smtClean="0">
                <a:solidFill>
                  <a:srgbClr val="FF0000"/>
                </a:solidFill>
              </a:rPr>
              <a:t>Project Classification </a:t>
            </a:r>
            <a:endParaRPr lang="en-US" dirty="0">
              <a:solidFill>
                <a:srgbClr val="FF0000"/>
              </a:solidFill>
            </a:endParaRPr>
          </a:p>
        </p:txBody>
      </p:sp>
      <p:sp>
        <p:nvSpPr>
          <p:cNvPr id="3" name="Content Placeholder 2"/>
          <p:cNvSpPr>
            <a:spLocks noGrp="1"/>
          </p:cNvSpPr>
          <p:nvPr>
            <p:ph idx="1"/>
          </p:nvPr>
        </p:nvSpPr>
        <p:spPr>
          <a:xfrm>
            <a:off x="228600" y="1295400"/>
            <a:ext cx="8686800" cy="5257800"/>
          </a:xfrm>
        </p:spPr>
        <p:txBody>
          <a:bodyPr>
            <a:normAutofit/>
          </a:bodyPr>
          <a:lstStyle/>
          <a:p>
            <a:pPr algn="just"/>
            <a:r>
              <a:rPr lang="en-US" sz="2800" b="0" i="0" u="none" strike="noStrike" baseline="0" dirty="0" smtClean="0">
                <a:latin typeface="Times New Roman" pitchFamily="18" charset="0"/>
                <a:cs typeface="Times New Roman" pitchFamily="18" charset="0"/>
              </a:rPr>
              <a:t>Boehm [1981] Classified project into 3 different types.</a:t>
            </a:r>
          </a:p>
          <a:p>
            <a:pPr algn="just"/>
            <a:r>
              <a:rPr lang="en-US" sz="2800" dirty="0" smtClean="0">
                <a:solidFill>
                  <a:srgbClr val="FF0000"/>
                </a:solidFill>
                <a:latin typeface="Times New Roman" pitchFamily="18" charset="0"/>
                <a:cs typeface="Times New Roman" pitchFamily="18" charset="0"/>
              </a:rPr>
              <a:t>Organic: </a:t>
            </a:r>
            <a:r>
              <a:rPr lang="en-US" sz="2800" dirty="0" smtClean="0">
                <a:latin typeface="Times New Roman" pitchFamily="18" charset="0"/>
                <a:cs typeface="Times New Roman" pitchFamily="18" charset="0"/>
              </a:rPr>
              <a:t>the project which deals with well understood application/s, size of development team is small, and team members are experienced in developing similar types of projects.</a:t>
            </a:r>
          </a:p>
          <a:p>
            <a:pPr algn="just"/>
            <a:r>
              <a:rPr lang="en-US" sz="2800" dirty="0" smtClean="0">
                <a:solidFill>
                  <a:srgbClr val="FF0000"/>
                </a:solidFill>
                <a:latin typeface="Times New Roman" pitchFamily="18" charset="0"/>
                <a:cs typeface="Times New Roman" pitchFamily="18" charset="0"/>
              </a:rPr>
              <a:t>Semidetached: </a:t>
            </a:r>
            <a:r>
              <a:rPr lang="en-US" sz="2800" dirty="0" smtClean="0">
                <a:latin typeface="Times New Roman" pitchFamily="18" charset="0"/>
                <a:cs typeface="Times New Roman" pitchFamily="18" charset="0"/>
              </a:rPr>
              <a:t>the development consists of a mixture of experienced and inexperienced staff. Team members may have limited experience on related system development.</a:t>
            </a:r>
          </a:p>
          <a:p>
            <a:pPr algn="just"/>
            <a:r>
              <a:rPr lang="en-US" sz="2800" dirty="0" smtClean="0">
                <a:solidFill>
                  <a:srgbClr val="FF0000"/>
                </a:solidFill>
                <a:latin typeface="Times New Roman" pitchFamily="18" charset="0"/>
                <a:cs typeface="Times New Roman" pitchFamily="18" charset="0"/>
              </a:rPr>
              <a:t>Embedded: </a:t>
            </a:r>
            <a:r>
              <a:rPr lang="en-US" sz="2800" dirty="0" smtClean="0">
                <a:latin typeface="Times New Roman" pitchFamily="18" charset="0"/>
                <a:cs typeface="Times New Roman" pitchFamily="18" charset="0"/>
              </a:rPr>
              <a:t>A development project is considered to be of embedded type, if the software being developed is strongly coupled to complex hardware.</a:t>
            </a: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t>
            </a:r>
            <a:r>
              <a:rPr lang="en-US" dirty="0" smtClean="0">
                <a:solidFill>
                  <a:srgbClr val="FF0000"/>
                </a:solidFill>
                <a:latin typeface="Times New Roman" pitchFamily="18" charset="0"/>
                <a:cs typeface="Times New Roman" pitchFamily="18" charset="0"/>
              </a:rPr>
              <a:t>PMKA</a:t>
            </a:r>
            <a:endParaRPr lang="en-US" dirty="0">
              <a:solidFill>
                <a:srgbClr val="FF0000"/>
              </a:solidFill>
            </a:endParaRPr>
          </a:p>
        </p:txBody>
      </p:sp>
      <p:sp>
        <p:nvSpPr>
          <p:cNvPr id="3" name="Content Placeholder 2"/>
          <p:cNvSpPr>
            <a:spLocks noGrp="1"/>
          </p:cNvSpPr>
          <p:nvPr>
            <p:ph idx="1"/>
          </p:nvPr>
        </p:nvSpPr>
        <p:spPr>
          <a:xfrm>
            <a:off x="0" y="990600"/>
            <a:ext cx="9296400" cy="5562600"/>
          </a:xfrm>
        </p:spPr>
        <p:txBody>
          <a:bodyPr>
            <a:normAutofit/>
          </a:bodyPr>
          <a:lstStyle/>
          <a:p>
            <a:pPr algn="just">
              <a:buFont typeface="Wingdings" pitchFamily="2" charset="2"/>
              <a:buChar char="Ø"/>
            </a:pPr>
            <a:r>
              <a:rPr lang="en-US" sz="2800" dirty="0" smtClean="0">
                <a:solidFill>
                  <a:srgbClr val="FF0000"/>
                </a:solidFill>
                <a:latin typeface="Times New Roman" pitchFamily="18" charset="0"/>
                <a:cs typeface="Times New Roman" pitchFamily="18" charset="0"/>
              </a:rPr>
              <a:t>Project Human Resource Management </a:t>
            </a:r>
            <a:r>
              <a:rPr lang="en-US" sz="2800" dirty="0" smtClean="0">
                <a:latin typeface="Times New Roman" pitchFamily="18" charset="0"/>
                <a:cs typeface="Times New Roman" pitchFamily="18" charset="0"/>
              </a:rPr>
              <a:t>describes the  processes that organize and manage the project team.</a:t>
            </a:r>
          </a:p>
          <a:p>
            <a:pPr algn="just"/>
            <a:r>
              <a:rPr lang="en-US" sz="2800" dirty="0" smtClean="0">
                <a:latin typeface="Times New Roman" pitchFamily="18" charset="0"/>
                <a:cs typeface="Times New Roman" pitchFamily="18" charset="0"/>
              </a:rPr>
              <a:t>It consists of the Human Resource Planning, Acquire Project Team, Develop Project Team, and Manage Project Team project management processes.</a:t>
            </a:r>
          </a:p>
          <a:p>
            <a:pPr algn="just">
              <a:buFont typeface="Wingdings" pitchFamily="2" charset="2"/>
              <a:buChar char="Ø"/>
            </a:pPr>
            <a:r>
              <a:rPr lang="en-US" sz="2800" dirty="0" smtClean="0">
                <a:solidFill>
                  <a:srgbClr val="FF0000"/>
                </a:solidFill>
                <a:latin typeface="Times New Roman" pitchFamily="18" charset="0"/>
                <a:cs typeface="Times New Roman" pitchFamily="18" charset="0"/>
              </a:rPr>
              <a:t>Project Communications Management:- </a:t>
            </a:r>
            <a:r>
              <a:rPr lang="en-US" sz="2400" dirty="0" smtClean="0">
                <a:latin typeface="Times New Roman" pitchFamily="18" charset="0"/>
                <a:cs typeface="Times New Roman" pitchFamily="18" charset="0"/>
              </a:rPr>
              <a:t>describes the processes </a:t>
            </a:r>
            <a:r>
              <a:rPr lang="en-US" sz="2800" dirty="0" smtClean="0">
                <a:latin typeface="Times New Roman" pitchFamily="18" charset="0"/>
                <a:cs typeface="Times New Roman" pitchFamily="18" charset="0"/>
              </a:rPr>
              <a:t>concerning with timely and appropriate generation, collection, dissemination, storage and ultimate disposition of project information.</a:t>
            </a:r>
          </a:p>
          <a:p>
            <a:pPr algn="just"/>
            <a:r>
              <a:rPr lang="en-US" sz="2800" dirty="0" smtClean="0">
                <a:latin typeface="Times New Roman" pitchFamily="18" charset="0"/>
                <a:cs typeface="Times New Roman" pitchFamily="18" charset="0"/>
              </a:rPr>
              <a:t>It consists of the Communications Planning, Information Distribution, Performance Reporting, and Manage Stakeholders project management processes.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latin typeface="Times New Roman" pitchFamily="18" charset="0"/>
                <a:cs typeface="Times New Roman" pitchFamily="18" charset="0"/>
              </a:rPr>
              <a:t>PMKA</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990600"/>
            <a:ext cx="8991600" cy="5135563"/>
          </a:xfrm>
        </p:spPr>
        <p:txBody>
          <a:bodyPr>
            <a:normAutofit fontScale="92500"/>
          </a:bodyPr>
          <a:lstStyle/>
          <a:p>
            <a:pPr>
              <a:buFont typeface="Wingdings" pitchFamily="2" charset="2"/>
              <a:buChar char="Ø"/>
            </a:pPr>
            <a:r>
              <a:rPr lang="en-US" sz="2800" dirty="0" smtClean="0">
                <a:solidFill>
                  <a:srgbClr val="FF0000"/>
                </a:solidFill>
                <a:latin typeface="Times New Roman" pitchFamily="18" charset="0"/>
                <a:cs typeface="Times New Roman" pitchFamily="18" charset="0"/>
              </a:rPr>
              <a:t>Project Risk Management:- </a:t>
            </a:r>
            <a:r>
              <a:rPr lang="en-US" sz="2800" dirty="0" smtClean="0">
                <a:latin typeface="Times New Roman" pitchFamily="18" charset="0"/>
                <a:cs typeface="Times New Roman" pitchFamily="18" charset="0"/>
              </a:rPr>
              <a:t>the processes concerned with conducting risk management on a project.</a:t>
            </a:r>
          </a:p>
          <a:p>
            <a:r>
              <a:rPr lang="en-US" sz="2400" dirty="0" smtClean="0">
                <a:latin typeface="Times New Roman" pitchFamily="18" charset="0"/>
                <a:cs typeface="Times New Roman" pitchFamily="18" charset="0"/>
              </a:rPr>
              <a:t>It consists of the Risk Management Planning, Risk Identification, Qualitative </a:t>
            </a:r>
            <a:r>
              <a:rPr lang="en-US" sz="2800" dirty="0" smtClean="0">
                <a:latin typeface="Times New Roman" pitchFamily="18" charset="0"/>
                <a:cs typeface="Times New Roman" pitchFamily="18" charset="0"/>
              </a:rPr>
              <a:t>Risk Analysis, Quantitative Risk Analysis, Risk Response Planning, and Risk Monitoring and Control project management processes.</a:t>
            </a:r>
          </a:p>
          <a:p>
            <a:pPr>
              <a:buFont typeface="Wingdings" pitchFamily="2" charset="2"/>
              <a:buChar char="Ø"/>
            </a:pPr>
            <a:r>
              <a:rPr lang="en-US" sz="2800" dirty="0" smtClean="0">
                <a:solidFill>
                  <a:srgbClr val="FF0000"/>
                </a:solidFill>
                <a:latin typeface="Times New Roman" pitchFamily="18" charset="0"/>
                <a:cs typeface="Times New Roman" pitchFamily="18" charset="0"/>
              </a:rPr>
              <a:t>Project Procurement Management:- </a:t>
            </a:r>
            <a:r>
              <a:rPr lang="en-US" sz="2800" dirty="0" smtClean="0">
                <a:latin typeface="Times New Roman" pitchFamily="18" charset="0"/>
                <a:cs typeface="Times New Roman" pitchFamily="18" charset="0"/>
              </a:rPr>
              <a:t>describes the processes that purchase or acquire products, services or results, as well as contract management processes.</a:t>
            </a:r>
          </a:p>
          <a:p>
            <a:pPr algn="just"/>
            <a:r>
              <a:rPr lang="en-US" sz="2600" dirty="0" smtClean="0">
                <a:latin typeface="Times New Roman" pitchFamily="18" charset="0"/>
                <a:cs typeface="Times New Roman" pitchFamily="18" charset="0"/>
              </a:rPr>
              <a:t>It consists of the Purchases and Acquisitions plan, Plan Contracting, Request Seller Responses, Select Sellers, Contract Administration, and Contract Closure project management processes.</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639762"/>
          </a:xfrm>
        </p:spPr>
        <p:txBody>
          <a:bodyPr>
            <a:normAutofit fontScale="90000"/>
          </a:bodyPr>
          <a:lstStyle/>
          <a:p>
            <a:pPr algn="l"/>
            <a:r>
              <a:rPr lang="en-US" dirty="0" smtClean="0">
                <a:solidFill>
                  <a:srgbClr val="FF0000"/>
                </a:solidFill>
                <a:latin typeface="Times New Roman" pitchFamily="18" charset="0"/>
                <a:cs typeface="Times New Roman" pitchFamily="18" charset="0"/>
              </a:rPr>
              <a:t>Project Life Cycle Model and Paradigms</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14400"/>
            <a:ext cx="9144000" cy="5715000"/>
          </a:xfrm>
        </p:spPr>
        <p:txBody>
          <a:bodyPr>
            <a:normAutofit lnSpcReduction="10000"/>
          </a:bodyPr>
          <a:lstStyle/>
          <a:p>
            <a:r>
              <a:rPr lang="en-US" sz="2800" dirty="0" smtClean="0">
                <a:solidFill>
                  <a:srgbClr val="FF0000"/>
                </a:solidFill>
                <a:latin typeface="Times New Roman" pitchFamily="18" charset="0"/>
                <a:cs typeface="Times New Roman" pitchFamily="18" charset="0"/>
              </a:rPr>
              <a:t>Project Life Cycle:- </a:t>
            </a:r>
            <a:r>
              <a:rPr lang="en-US" sz="2800" dirty="0" smtClean="0">
                <a:latin typeface="Times New Roman" pitchFamily="18" charset="0"/>
                <a:cs typeface="Times New Roman" pitchFamily="18" charset="0"/>
              </a:rPr>
              <a:t>defines the phases that connect the beginning of a project to its end.</a:t>
            </a:r>
          </a:p>
          <a:p>
            <a:pPr algn="just"/>
            <a:r>
              <a:rPr lang="en-US" sz="2800" dirty="0" smtClean="0">
                <a:latin typeface="Times New Roman" pitchFamily="18" charset="0"/>
                <a:cs typeface="Times New Roman" pitchFamily="18" charset="0"/>
              </a:rPr>
              <a:t>The project life cycle definition can help the project manager clarify whether to treat the feasibility study as the first project phase or as a separate, stand-alone project.</a:t>
            </a:r>
          </a:p>
          <a:p>
            <a:pPr algn="just"/>
            <a:r>
              <a:rPr lang="en-US" sz="2800" dirty="0" smtClean="0">
                <a:solidFill>
                  <a:srgbClr val="FF0000"/>
                </a:solidFill>
                <a:latin typeface="Times New Roman" pitchFamily="18" charset="0"/>
                <a:cs typeface="Times New Roman" pitchFamily="18" charset="0"/>
              </a:rPr>
              <a:t>feasibility study </a:t>
            </a:r>
            <a:r>
              <a:rPr lang="en-US" sz="2800" dirty="0" smtClean="0">
                <a:latin typeface="Times New Roman" pitchFamily="18" charset="0"/>
                <a:cs typeface="Times New Roman" pitchFamily="18" charset="0"/>
              </a:rPr>
              <a:t>is a way of analysis and evaluation of a proposed project to determine if it is technically feasible, feasible within the estimated cost, and if it will be profitable.</a:t>
            </a:r>
          </a:p>
          <a:p>
            <a:pPr algn="just"/>
            <a:r>
              <a:rPr lang="en-US" sz="2800" dirty="0" smtClean="0">
                <a:latin typeface="Times New Roman" pitchFamily="18" charset="0"/>
                <a:cs typeface="Times New Roman" pitchFamily="18" charset="0"/>
              </a:rPr>
              <a:t>The phases of a project life cycle are not the same as the Project Management Process Groups.</a:t>
            </a:r>
          </a:p>
          <a:p>
            <a:pPr algn="just"/>
            <a:r>
              <a:rPr lang="en-US" sz="2800" dirty="0" smtClean="0">
                <a:latin typeface="Times New Roman" pitchFamily="18" charset="0"/>
                <a:cs typeface="Times New Roman" pitchFamily="18" charset="0"/>
              </a:rPr>
              <a:t>The transition from one phase to another within a project life cycle.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629400"/>
          </a:xfrm>
        </p:spPr>
        <p:txBody>
          <a:bodyPr>
            <a:normAutofit fontScale="92500" lnSpcReduction="10000"/>
          </a:bodyPr>
          <a:lstStyle/>
          <a:p>
            <a:pPr marL="0" indent="0" algn="ctr">
              <a:buNone/>
            </a:pPr>
            <a:r>
              <a:rPr lang="fr-FR" dirty="0" smtClean="0">
                <a:solidFill>
                  <a:srgbClr val="FF0000"/>
                </a:solidFill>
                <a:latin typeface="Times New Roman" pitchFamily="18" charset="0"/>
                <a:cs typeface="Times New Roman" pitchFamily="18" charset="0"/>
              </a:rPr>
              <a:t>Project Life Cycle  </a:t>
            </a:r>
          </a:p>
          <a:p>
            <a:pPr marL="0" indent="0">
              <a:buNone/>
            </a:pPr>
            <a:r>
              <a:rPr lang="en-US" dirty="0" smtClean="0">
                <a:latin typeface="Times New Roman" pitchFamily="18" charset="0"/>
                <a:cs typeface="Times New Roman" pitchFamily="18" charset="0"/>
              </a:rPr>
              <a:t>What technical work to do in each phase</a:t>
            </a:r>
          </a:p>
          <a:p>
            <a:pPr marL="0" indent="0">
              <a:buNone/>
            </a:pPr>
            <a:r>
              <a:rPr lang="en-US" dirty="0" smtClean="0">
                <a:latin typeface="Times New Roman" pitchFamily="18" charset="0"/>
                <a:cs typeface="Times New Roman" pitchFamily="18" charset="0"/>
              </a:rPr>
              <a:t>Who is involved in each phase</a:t>
            </a:r>
          </a:p>
          <a:p>
            <a:pPr marL="0" indent="0">
              <a:buNone/>
            </a:pPr>
            <a:r>
              <a:rPr lang="en-US" dirty="0" smtClean="0">
                <a:latin typeface="Times New Roman" pitchFamily="18" charset="0"/>
                <a:cs typeface="Times New Roman" pitchFamily="18" charset="0"/>
              </a:rPr>
              <a:t>How to control and approve each phase.</a:t>
            </a: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Typical </a:t>
            </a:r>
            <a:r>
              <a:rPr lang="en-US" sz="2400" dirty="0"/>
              <a:t>Project Cost and </a:t>
            </a:r>
            <a:r>
              <a:rPr lang="en-US" sz="2400" dirty="0" smtClean="0"/>
              <a:t>Staffing </a:t>
            </a:r>
            <a:r>
              <a:rPr lang="en-US" sz="2400" dirty="0"/>
              <a:t>Level Across the Project Life Cycle</a:t>
            </a: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686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458200" cy="639762"/>
          </a:xfrm>
        </p:spPr>
        <p:txBody>
          <a:bodyPr>
            <a:normAutofit fontScale="90000"/>
          </a:bodyPr>
          <a:lstStyle/>
          <a:p>
            <a:pPr algn="l"/>
            <a:r>
              <a:rPr lang="en-US" dirty="0" smtClean="0">
                <a:solidFill>
                  <a:srgbClr val="C00000"/>
                </a:solidFill>
                <a:latin typeface="Times New Roman" pitchFamily="18" charset="0"/>
                <a:cs typeface="Times New Roman" pitchFamily="18" charset="0"/>
              </a:rPr>
              <a:t>In the project life cycle:-</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562600"/>
          </a:xfrm>
        </p:spPr>
        <p:txBody>
          <a:bodyPr>
            <a:normAutofit/>
          </a:bodyPr>
          <a:lstStyle/>
          <a:p>
            <a:pPr algn="just"/>
            <a:r>
              <a:rPr lang="en-US" sz="2800" dirty="0" smtClean="0">
                <a:latin typeface="Times New Roman" pitchFamily="18" charset="0"/>
                <a:cs typeface="Times New Roman" pitchFamily="18" charset="0"/>
              </a:rPr>
              <a:t>The level of uncertainty is highest and, hence, risk of failing to achieve the objectives is greatest at the start of the project.</a:t>
            </a:r>
          </a:p>
          <a:p>
            <a:pPr algn="just"/>
            <a:r>
              <a:rPr lang="en-US" sz="2800" dirty="0" smtClean="0">
                <a:latin typeface="Times New Roman" pitchFamily="18" charset="0"/>
                <a:cs typeface="Times New Roman" pitchFamily="18" charset="0"/>
              </a:rPr>
              <a:t>The certainty of completion generally gets progressively better as the project continues.</a:t>
            </a:r>
          </a:p>
          <a:p>
            <a:pPr algn="just"/>
            <a:r>
              <a:rPr lang="en-US" sz="2800" dirty="0" smtClean="0">
                <a:latin typeface="Times New Roman" pitchFamily="18" charset="0"/>
                <a:cs typeface="Times New Roman" pitchFamily="18" charset="0"/>
              </a:rPr>
              <a:t>Cost and staffing levels are low at the start, peak during the intermediate phases, and drop rapidly as the project draws to a conclusion.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FF0000"/>
                </a:solidFill>
                <a:latin typeface="Times New Roman" pitchFamily="18" charset="0"/>
                <a:cs typeface="Times New Roman" pitchFamily="18" charset="0"/>
              </a:rPr>
              <a:t>CHAPTER TWO</a:t>
            </a:r>
            <a:br>
              <a:rPr lang="en-US" dirty="0" smtClean="0">
                <a:solidFill>
                  <a:srgbClr val="FF0000"/>
                </a:solidFill>
                <a:latin typeface="Times New Roman" pitchFamily="18" charset="0"/>
                <a:cs typeface="Times New Roman" pitchFamily="18" charset="0"/>
              </a:rPr>
            </a:br>
            <a:r>
              <a:rPr lang="en-US" dirty="0" smtClean="0">
                <a:solidFill>
                  <a:schemeClr val="tx2"/>
                </a:solidFill>
                <a:latin typeface="Times New Roman" pitchFamily="18" charset="0"/>
                <a:cs typeface="Times New Roman" pitchFamily="18" charset="0"/>
              </a:rPr>
              <a:t>PROJECT PLANNING</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latin typeface="Times New Roman" pitchFamily="18" charset="0"/>
                <a:cs typeface="Times New Roman" pitchFamily="18" charset="0"/>
              </a:rPr>
              <a:t>PROJECT PLANNING</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9144000" cy="5486400"/>
          </a:xfrm>
        </p:spPr>
        <p:txBody>
          <a:bodyPr>
            <a:normAutofit/>
          </a:bodyPr>
          <a:lstStyle/>
          <a:p>
            <a:pPr algn="just"/>
            <a:r>
              <a:rPr lang="en-US" sz="2800" dirty="0" smtClean="0">
                <a:latin typeface="Times New Roman" pitchFamily="18" charset="0"/>
                <a:cs typeface="Times New Roman" pitchFamily="18" charset="0"/>
              </a:rPr>
              <a:t>Used for managing the overall project activity.</a:t>
            </a:r>
          </a:p>
          <a:p>
            <a:pPr algn="just"/>
            <a:r>
              <a:rPr lang="en-US" sz="2800" dirty="0" smtClean="0">
                <a:latin typeface="Times New Roman" pitchFamily="18" charset="0"/>
                <a:cs typeface="Times New Roman" pitchFamily="18" charset="0"/>
              </a:rPr>
              <a:t>In  the planning process the planning groups identify, define, and mature the project scope, project cost, and  schedule the project activities that occur within the project.</a:t>
            </a:r>
          </a:p>
          <a:p>
            <a:pPr algn="just"/>
            <a:r>
              <a:rPr lang="en-US" sz="2800" dirty="0" smtClean="0">
                <a:latin typeface="Times New Roman" pitchFamily="18" charset="0"/>
                <a:cs typeface="Times New Roman" pitchFamily="18" charset="0"/>
              </a:rPr>
              <a:t>As new project information is discovered, additional dependencies, requirements, risks, opportunities and constraints will be identified or resolved.</a:t>
            </a:r>
          </a:p>
          <a:p>
            <a:pPr algn="just"/>
            <a:r>
              <a:rPr lang="en-US" sz="2800" dirty="0" smtClean="0">
                <a:latin typeface="Times New Roman" pitchFamily="18" charset="0"/>
                <a:cs typeface="Times New Roman" pitchFamily="18" charset="0"/>
              </a:rPr>
              <a:t>While planning the project, the project team should involve all appropriate stakeholders, depending upon their influence on the project and its outcomes.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solidFill>
                  <a:srgbClr val="FF0000"/>
                </a:solidFill>
                <a:latin typeface="Times New Roman" pitchFamily="18" charset="0"/>
                <a:cs typeface="Times New Roman" pitchFamily="18" charset="0"/>
              </a:rPr>
              <a:t>Activities in the Project Planning</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914400"/>
            <a:ext cx="8763000" cy="5715000"/>
          </a:xfrm>
        </p:spPr>
        <p:txBody>
          <a:bodyPr>
            <a:normAutofit lnSpcReduction="10000"/>
          </a:bodyPr>
          <a:lstStyle/>
          <a:p>
            <a:pPr marL="0" indent="0">
              <a:buNone/>
            </a:pPr>
            <a:r>
              <a:rPr lang="en-US" sz="2800" dirty="0" smtClean="0">
                <a:solidFill>
                  <a:srgbClr val="FF0000"/>
                </a:solidFill>
                <a:latin typeface="Times New Roman" pitchFamily="18" charset="0"/>
                <a:cs typeface="Times New Roman" pitchFamily="18" charset="0"/>
              </a:rPr>
              <a:t>Introduction</a:t>
            </a:r>
          </a:p>
          <a:p>
            <a:r>
              <a:rPr lang="en-US" sz="2800" dirty="0" smtClean="0">
                <a:latin typeface="Times New Roman" pitchFamily="18" charset="0"/>
                <a:cs typeface="Times New Roman" pitchFamily="18" charset="0"/>
              </a:rPr>
              <a:t>Objectives</a:t>
            </a:r>
          </a:p>
          <a:p>
            <a:r>
              <a:rPr lang="en-US" sz="2800" dirty="0" smtClean="0">
                <a:latin typeface="Times New Roman" pitchFamily="18" charset="0"/>
                <a:cs typeface="Times New Roman" pitchFamily="18" charset="0"/>
              </a:rPr>
              <a:t>functions of the project</a:t>
            </a:r>
          </a:p>
          <a:p>
            <a:r>
              <a:rPr lang="en-US" sz="2800" dirty="0" smtClean="0">
                <a:latin typeface="Times New Roman" pitchFamily="18" charset="0"/>
                <a:cs typeface="Times New Roman" pitchFamily="18" charset="0"/>
              </a:rPr>
              <a:t>Performance Issues</a:t>
            </a:r>
          </a:p>
          <a:p>
            <a:r>
              <a:rPr lang="en-US" sz="2800" dirty="0" smtClean="0">
                <a:latin typeface="Times New Roman" pitchFamily="18" charset="0"/>
                <a:cs typeface="Times New Roman" pitchFamily="18" charset="0"/>
              </a:rPr>
              <a:t>Management and Technical Constraints</a:t>
            </a:r>
          </a:p>
          <a:p>
            <a:pPr marL="0" indent="0">
              <a:buNone/>
            </a:pPr>
            <a:r>
              <a:rPr lang="en-US" sz="2800" dirty="0" smtClean="0">
                <a:solidFill>
                  <a:srgbClr val="FF0000"/>
                </a:solidFill>
                <a:latin typeface="Times New Roman" pitchFamily="18" charset="0"/>
                <a:cs typeface="Times New Roman" pitchFamily="18" charset="0"/>
              </a:rPr>
              <a:t>Project Estimates</a:t>
            </a:r>
          </a:p>
          <a:p>
            <a:r>
              <a:rPr lang="en-US" sz="2800" dirty="0" smtClean="0">
                <a:latin typeface="Times New Roman" pitchFamily="18" charset="0"/>
                <a:cs typeface="Times New Roman" pitchFamily="18" charset="0"/>
              </a:rPr>
              <a:t>We may use Historical Data</a:t>
            </a:r>
          </a:p>
          <a:p>
            <a:r>
              <a:rPr lang="en-US" sz="2800" dirty="0" smtClean="0">
                <a:latin typeface="Times New Roman" pitchFamily="18" charset="0"/>
                <a:cs typeface="Times New Roman" pitchFamily="18" charset="0"/>
              </a:rPr>
              <a:t>Estimation Techniques Used</a:t>
            </a:r>
          </a:p>
          <a:p>
            <a:r>
              <a:rPr lang="en-US" sz="2800" dirty="0" smtClean="0">
                <a:latin typeface="Times New Roman" pitchFamily="18" charset="0"/>
                <a:cs typeface="Times New Roman" pitchFamily="18" charset="0"/>
              </a:rPr>
              <a:t>Effort, Time, and Cost Estimates</a:t>
            </a:r>
          </a:p>
          <a:p>
            <a:pPr marL="0" indent="0">
              <a:buNone/>
            </a:pPr>
            <a:r>
              <a:rPr lang="en-US" sz="2800" dirty="0" smtClean="0">
                <a:solidFill>
                  <a:srgbClr val="FF0000"/>
                </a:solidFill>
                <a:latin typeface="Times New Roman" pitchFamily="18" charset="0"/>
                <a:cs typeface="Times New Roman" pitchFamily="18" charset="0"/>
              </a:rPr>
              <a:t>Schedule</a:t>
            </a:r>
          </a:p>
          <a:p>
            <a:r>
              <a:rPr lang="en-US" sz="2800" dirty="0" smtClean="0">
                <a:latin typeface="Times New Roman" pitchFamily="18" charset="0"/>
                <a:cs typeface="Times New Roman" pitchFamily="18" charset="0"/>
              </a:rPr>
              <a:t>Work Breakdown Structure (WBS)</a:t>
            </a:r>
          </a:p>
          <a:p>
            <a:r>
              <a:rPr lang="en-US" sz="2800" dirty="0" smtClean="0">
                <a:latin typeface="Times New Roman" pitchFamily="18" charset="0"/>
                <a:cs typeface="Times New Roman" pitchFamily="18" charset="0"/>
              </a:rPr>
              <a:t>Gantt Chart Representation</a:t>
            </a: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latin typeface="Times New Roman" pitchFamily="18" charset="0"/>
                <a:cs typeface="Times New Roman" pitchFamily="18" charset="0"/>
              </a:rPr>
              <a:t>Activities in the Project Planning…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562600"/>
          </a:xfrm>
        </p:spPr>
        <p:txBody>
          <a:bodyPr>
            <a:normAutofit fontScale="92500" lnSpcReduction="10000"/>
          </a:bodyPr>
          <a:lstStyle/>
          <a:p>
            <a:pPr marL="0" indent="0">
              <a:buNone/>
            </a:pPr>
            <a:r>
              <a:rPr lang="en-US" sz="2800" dirty="0" smtClean="0">
                <a:solidFill>
                  <a:srgbClr val="FF0000"/>
                </a:solidFill>
                <a:latin typeface="Times New Roman" pitchFamily="18" charset="0"/>
                <a:cs typeface="Times New Roman" pitchFamily="18" charset="0"/>
              </a:rPr>
              <a:t>Project Resources</a:t>
            </a:r>
          </a:p>
          <a:p>
            <a:r>
              <a:rPr lang="en-US" sz="2800" dirty="0" smtClean="0">
                <a:latin typeface="Times New Roman" pitchFamily="18" charset="0"/>
                <a:cs typeface="Times New Roman" pitchFamily="18" charset="0"/>
              </a:rPr>
              <a:t>People</a:t>
            </a:r>
          </a:p>
          <a:p>
            <a:r>
              <a:rPr lang="en-US" sz="2800" dirty="0" smtClean="0">
                <a:latin typeface="Times New Roman" pitchFamily="18" charset="0"/>
                <a:cs typeface="Times New Roman" pitchFamily="18" charset="0"/>
              </a:rPr>
              <a:t>Hardware and Software</a:t>
            </a:r>
          </a:p>
          <a:p>
            <a:pPr marL="0" indent="0">
              <a:buNone/>
            </a:pPr>
            <a:r>
              <a:rPr lang="en-US" sz="2800" dirty="0" smtClean="0">
                <a:solidFill>
                  <a:srgbClr val="FF0000"/>
                </a:solidFill>
                <a:latin typeface="Times New Roman" pitchFamily="18" charset="0"/>
                <a:cs typeface="Times New Roman" pitchFamily="18" charset="0"/>
              </a:rPr>
              <a:t>Staff  Organization</a:t>
            </a:r>
          </a:p>
          <a:p>
            <a:r>
              <a:rPr lang="en-US" sz="2800" dirty="0" smtClean="0">
                <a:latin typeface="Times New Roman" pitchFamily="18" charset="0"/>
                <a:cs typeface="Times New Roman" pitchFamily="18" charset="0"/>
              </a:rPr>
              <a:t>Team Structure</a:t>
            </a:r>
          </a:p>
          <a:p>
            <a:r>
              <a:rPr lang="en-US" sz="2800" dirty="0" smtClean="0">
                <a:latin typeface="Times New Roman" pitchFamily="18" charset="0"/>
                <a:cs typeface="Times New Roman" pitchFamily="18" charset="0"/>
              </a:rPr>
              <a:t>Management Reporting</a:t>
            </a:r>
          </a:p>
          <a:p>
            <a:pPr marL="0" indent="0">
              <a:buNone/>
            </a:pPr>
            <a:r>
              <a:rPr lang="en-US" sz="2800" dirty="0" smtClean="0">
                <a:solidFill>
                  <a:srgbClr val="FF0000"/>
                </a:solidFill>
                <a:latin typeface="Times New Roman" pitchFamily="18" charset="0"/>
                <a:cs typeface="Times New Roman" pitchFamily="18" charset="0"/>
              </a:rPr>
              <a:t>Risk Management Plan</a:t>
            </a:r>
          </a:p>
          <a:p>
            <a:r>
              <a:rPr lang="en-US" sz="2800" dirty="0" smtClean="0">
                <a:latin typeface="Times New Roman" pitchFamily="18" charset="0"/>
                <a:cs typeface="Times New Roman" pitchFamily="18" charset="0"/>
              </a:rPr>
              <a:t>Risk Analysis, Identification, Risk Estimation</a:t>
            </a:r>
          </a:p>
          <a:p>
            <a:r>
              <a:rPr lang="en-US" sz="2800" dirty="0" smtClean="0">
                <a:latin typeface="Times New Roman" pitchFamily="18" charset="0"/>
                <a:cs typeface="Times New Roman" pitchFamily="18" charset="0"/>
              </a:rPr>
              <a:t>Project Tracking and Control Plan</a:t>
            </a:r>
          </a:p>
          <a:p>
            <a:pPr marL="0" indent="0">
              <a:buNone/>
            </a:pPr>
            <a:r>
              <a:rPr lang="en-US" sz="2800" dirty="0" smtClean="0">
                <a:solidFill>
                  <a:srgbClr val="FF0000"/>
                </a:solidFill>
                <a:latin typeface="Times New Roman" pitchFamily="18" charset="0"/>
                <a:cs typeface="Times New Roman" pitchFamily="18" charset="0"/>
              </a:rPr>
              <a:t>Miscellaneous Plans</a:t>
            </a:r>
          </a:p>
          <a:p>
            <a:r>
              <a:rPr lang="en-US" sz="2800" dirty="0" smtClean="0">
                <a:latin typeface="Times New Roman" pitchFamily="18" charset="0"/>
                <a:cs typeface="Times New Roman" pitchFamily="18" charset="0"/>
              </a:rPr>
              <a:t>Quality Assurance Plan:-which is performed based on the standard. Standards are the key to effective quality management.</a:t>
            </a:r>
            <a:endParaRPr lang="en-US" sz="28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581400"/>
            <a:ext cx="9067800" cy="3304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81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solidFill>
                  <a:srgbClr val="FF0000"/>
                </a:solidFill>
                <a:latin typeface="Times New Roman" pitchFamily="18" charset="0"/>
                <a:cs typeface="Times New Roman" pitchFamily="18" charset="0"/>
              </a:rPr>
              <a:t>Project Parameter Estimations</a:t>
            </a:r>
            <a:endParaRPr lang="en-US"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1"/>
            <a:ext cx="77724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525000" cy="5897563"/>
          </a:xfrm>
        </p:spPr>
        <p:txBody>
          <a:bodyPr>
            <a:normAutofit/>
          </a:bodyPr>
          <a:lstStyle/>
          <a:p>
            <a:pPr marL="0" indent="0">
              <a:buNone/>
            </a:pPr>
            <a:r>
              <a:rPr lang="en-US" dirty="0" smtClean="0">
                <a:solidFill>
                  <a:srgbClr val="FF0000"/>
                </a:solidFill>
                <a:latin typeface="Times New Roman" pitchFamily="18" charset="0"/>
                <a:cs typeface="Times New Roman" pitchFamily="18" charset="0"/>
              </a:rPr>
              <a:t>Software projects can be grouped into </a:t>
            </a:r>
            <a:r>
              <a:rPr lang="en-US" dirty="0">
                <a:solidFill>
                  <a:srgbClr val="FF0000"/>
                </a:solidFill>
                <a:latin typeface="Times New Roman" pitchFamily="18" charset="0"/>
                <a:cs typeface="Times New Roman" pitchFamily="18" charset="0"/>
              </a:rPr>
              <a:t>nine broad </a:t>
            </a:r>
            <a:r>
              <a:rPr lang="en-US" dirty="0" smtClean="0">
                <a:solidFill>
                  <a:srgbClr val="FF0000"/>
                </a:solidFill>
                <a:latin typeface="Times New Roman" pitchFamily="18" charset="0"/>
                <a:cs typeface="Times New Roman" pitchFamily="18" charset="0"/>
              </a:rPr>
              <a:t>types</a:t>
            </a:r>
            <a:endParaRPr lang="en-US" dirty="0">
              <a:solidFill>
                <a:srgbClr val="FF0000"/>
              </a:solidFill>
              <a:latin typeface="Times New Roman" pitchFamily="18" charset="0"/>
              <a:cs typeface="Times New Roman" pitchFamily="18" charset="0"/>
            </a:endParaRPr>
          </a:p>
          <a:p>
            <a:pPr>
              <a:buFont typeface="Wingdings" pitchFamily="2" charset="2"/>
              <a:buChar char="ü"/>
            </a:pPr>
            <a:r>
              <a:rPr lang="en-US" dirty="0" smtClean="0">
                <a:solidFill>
                  <a:srgbClr val="000000"/>
                </a:solidFill>
                <a:latin typeface="Times New Roman" pitchFamily="18" charset="0"/>
                <a:cs typeface="Times New Roman" pitchFamily="18" charset="0"/>
              </a:rPr>
              <a:t>Software development</a:t>
            </a:r>
          </a:p>
          <a:p>
            <a:pPr>
              <a:buFont typeface="Wingdings" pitchFamily="2" charset="2"/>
              <a:buChar char="ü"/>
            </a:pPr>
            <a:r>
              <a:rPr lang="en-US" dirty="0" smtClean="0">
                <a:solidFill>
                  <a:srgbClr val="000000"/>
                </a:solidFill>
                <a:latin typeface="Times New Roman" pitchFamily="18" charset="0"/>
                <a:cs typeface="Times New Roman" pitchFamily="18" charset="0"/>
              </a:rPr>
              <a:t>Package implementation</a:t>
            </a:r>
          </a:p>
          <a:p>
            <a:pPr>
              <a:buFont typeface="Wingdings" pitchFamily="2" charset="2"/>
              <a:buChar char="ü"/>
            </a:pPr>
            <a:r>
              <a:rPr lang="en-US" dirty="0" smtClean="0">
                <a:solidFill>
                  <a:srgbClr val="000000"/>
                </a:solidFill>
                <a:latin typeface="Times New Roman" pitchFamily="18" charset="0"/>
                <a:cs typeface="Times New Roman" pitchFamily="18" charset="0"/>
              </a:rPr>
              <a:t>System enhancement</a:t>
            </a:r>
          </a:p>
          <a:p>
            <a:pPr>
              <a:buFont typeface="Wingdings" pitchFamily="2" charset="2"/>
              <a:buChar char="ü"/>
            </a:pPr>
            <a:r>
              <a:rPr lang="en-US" dirty="0" smtClean="0">
                <a:solidFill>
                  <a:srgbClr val="000000"/>
                </a:solidFill>
                <a:latin typeface="Times New Roman" pitchFamily="18" charset="0"/>
                <a:cs typeface="Times New Roman" pitchFamily="18" charset="0"/>
              </a:rPr>
              <a:t>Consultancy </a:t>
            </a:r>
            <a:r>
              <a:rPr lang="en-US" dirty="0">
                <a:solidFill>
                  <a:srgbClr val="000000"/>
                </a:solidFill>
                <a:latin typeface="Times New Roman" pitchFamily="18" charset="0"/>
                <a:cs typeface="Times New Roman" pitchFamily="18" charset="0"/>
              </a:rPr>
              <a:t>and business analysis </a:t>
            </a:r>
            <a:r>
              <a:rPr lang="en-US" dirty="0" smtClean="0">
                <a:solidFill>
                  <a:srgbClr val="000000"/>
                </a:solidFill>
                <a:latin typeface="Times New Roman" pitchFamily="18" charset="0"/>
                <a:cs typeface="Times New Roman" pitchFamily="18" charset="0"/>
              </a:rPr>
              <a:t>assignments</a:t>
            </a:r>
          </a:p>
          <a:p>
            <a:pPr>
              <a:buFont typeface="Wingdings" pitchFamily="2" charset="2"/>
              <a:buChar char="ü"/>
            </a:pPr>
            <a:r>
              <a:rPr lang="en-US" dirty="0" smtClean="0">
                <a:solidFill>
                  <a:srgbClr val="000000"/>
                </a:solidFill>
                <a:latin typeface="Times New Roman" pitchFamily="18" charset="0"/>
                <a:cs typeface="Times New Roman" pitchFamily="18" charset="0"/>
              </a:rPr>
              <a:t>Systems migration</a:t>
            </a:r>
          </a:p>
          <a:p>
            <a:pPr>
              <a:buFont typeface="Wingdings" pitchFamily="2" charset="2"/>
              <a:buChar char="ü"/>
            </a:pPr>
            <a:r>
              <a:rPr lang="en-US" dirty="0" smtClean="0">
                <a:solidFill>
                  <a:srgbClr val="000000"/>
                </a:solidFill>
                <a:latin typeface="Times New Roman" pitchFamily="18" charset="0"/>
                <a:cs typeface="Times New Roman" pitchFamily="18" charset="0"/>
              </a:rPr>
              <a:t>Infrastructure implementation</a:t>
            </a:r>
          </a:p>
          <a:p>
            <a:pPr>
              <a:buFont typeface="Wingdings" pitchFamily="2" charset="2"/>
              <a:buChar char="ü"/>
            </a:pPr>
            <a:r>
              <a:rPr lang="en-US" dirty="0" smtClean="0">
                <a:solidFill>
                  <a:srgbClr val="000000"/>
                </a:solidFill>
                <a:latin typeface="Times New Roman" pitchFamily="18" charset="0"/>
                <a:cs typeface="Times New Roman" pitchFamily="18" charset="0"/>
              </a:rPr>
              <a:t>Outsourcing </a:t>
            </a:r>
            <a:r>
              <a:rPr lang="en-US" dirty="0">
                <a:solidFill>
                  <a:srgbClr val="000000"/>
                </a:solidFill>
                <a:latin typeface="Times New Roman" pitchFamily="18" charset="0"/>
                <a:cs typeface="Times New Roman" pitchFamily="18" charset="0"/>
              </a:rPr>
              <a:t>(and in-sourcing</a:t>
            </a:r>
            <a:r>
              <a:rPr lang="en-US" dirty="0" smtClean="0">
                <a:solidFill>
                  <a:srgbClr val="000000"/>
                </a:solidFill>
                <a:latin typeface="Times New Roman" pitchFamily="18" charset="0"/>
                <a:cs typeface="Times New Roman" pitchFamily="18" charset="0"/>
              </a:rPr>
              <a:t>)</a:t>
            </a:r>
          </a:p>
          <a:p>
            <a:pPr>
              <a:buFont typeface="Wingdings" pitchFamily="2" charset="2"/>
              <a:buChar char="ü"/>
            </a:pPr>
            <a:r>
              <a:rPr lang="en-US" dirty="0" smtClean="0">
                <a:solidFill>
                  <a:srgbClr val="000000"/>
                </a:solidFill>
                <a:latin typeface="Times New Roman" pitchFamily="18" charset="0"/>
                <a:cs typeface="Times New Roman" pitchFamily="18" charset="0"/>
              </a:rPr>
              <a:t>Disaster recovery</a:t>
            </a:r>
          </a:p>
          <a:p>
            <a:pPr>
              <a:buFont typeface="Wingdings" pitchFamily="2" charset="2"/>
              <a:buChar char="ü"/>
            </a:pPr>
            <a:r>
              <a:rPr lang="en-US" dirty="0" smtClean="0">
                <a:solidFill>
                  <a:srgbClr val="000000"/>
                </a:solidFill>
                <a:latin typeface="Times New Roman" pitchFamily="18" charset="0"/>
                <a:cs typeface="Times New Roman" pitchFamily="18" charset="0"/>
              </a:rPr>
              <a:t>Smaller </a:t>
            </a:r>
            <a:r>
              <a:rPr lang="en-US" dirty="0">
                <a:solidFill>
                  <a:srgbClr val="000000"/>
                </a:solidFill>
                <a:latin typeface="Times New Roman" pitchFamily="18" charset="0"/>
                <a:cs typeface="Times New Roman" pitchFamily="18" charset="0"/>
              </a:rPr>
              <a:t>IS </a:t>
            </a:r>
            <a:r>
              <a:rPr lang="en-US" dirty="0" smtClean="0">
                <a:solidFill>
                  <a:srgbClr val="000000"/>
                </a:solidFill>
                <a:latin typeface="Times New Roman" pitchFamily="18" charset="0"/>
                <a:cs typeface="Times New Roman" pitchFamily="18" charset="0"/>
              </a:rPr>
              <a:t>projects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66799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latin typeface="Times New Roman" pitchFamily="18" charset="0"/>
                <a:cs typeface="Times New Roman" pitchFamily="18" charset="0"/>
              </a:rPr>
              <a:t>Project estimations</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9220200" cy="5410200"/>
          </a:xfrm>
        </p:spPr>
        <p:txBody>
          <a:bodyPr/>
          <a:lstStyle/>
          <a:p>
            <a:r>
              <a:rPr lang="en-US" sz="2800" dirty="0" smtClean="0">
                <a:latin typeface="Times New Roman" pitchFamily="18" charset="0"/>
                <a:cs typeface="Times New Roman" pitchFamily="18" charset="0"/>
              </a:rPr>
              <a:t>To estimate various project parameters like project size, cost, effort, and duration by using various estimation techniques</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81250"/>
            <a:ext cx="41148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4000" dirty="0" smtClean="0">
                <a:solidFill>
                  <a:srgbClr val="FF0000"/>
                </a:solidFill>
                <a:latin typeface="Times New Roman" pitchFamily="18" charset="0"/>
                <a:cs typeface="Times New Roman" pitchFamily="18" charset="0"/>
              </a:rPr>
              <a:t>Project Estimation Techniques</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486400"/>
          </a:xfrm>
        </p:spPr>
        <p:txBody>
          <a:bodyPr>
            <a:normAutofit/>
          </a:bodyPr>
          <a:lstStyle/>
          <a:p>
            <a:pPr marL="0" indent="0">
              <a:buNone/>
            </a:pPr>
            <a:r>
              <a:rPr lang="en-US" sz="2800" dirty="0" smtClean="0">
                <a:solidFill>
                  <a:srgbClr val="FF0000"/>
                </a:solidFill>
                <a:latin typeface="Times New Roman" pitchFamily="18" charset="0"/>
                <a:cs typeface="Times New Roman" pitchFamily="18" charset="0"/>
              </a:rPr>
              <a:t>Empirical Estimation</a:t>
            </a:r>
          </a:p>
          <a:p>
            <a:r>
              <a:rPr lang="en-US" sz="2800" dirty="0" smtClean="0">
                <a:latin typeface="Times New Roman" pitchFamily="18" charset="0"/>
                <a:cs typeface="Times New Roman" pitchFamily="18" charset="0"/>
              </a:rPr>
              <a:t>Expert Judgment</a:t>
            </a:r>
          </a:p>
          <a:p>
            <a:r>
              <a:rPr lang="en-US" sz="2800" dirty="0" smtClean="0">
                <a:latin typeface="Times New Roman" pitchFamily="18" charset="0"/>
                <a:cs typeface="Times New Roman" pitchFamily="18" charset="0"/>
              </a:rPr>
              <a:t>Delphi cost estimation</a:t>
            </a:r>
          </a:p>
          <a:p>
            <a:pPr marL="0" indent="0">
              <a:buNone/>
            </a:pPr>
            <a:r>
              <a:rPr lang="fr-FR" sz="2800" dirty="0" smtClean="0">
                <a:solidFill>
                  <a:srgbClr val="FF0000"/>
                </a:solidFill>
                <a:latin typeface="Times New Roman" pitchFamily="18" charset="0"/>
                <a:cs typeface="Times New Roman" pitchFamily="18" charset="0"/>
              </a:rPr>
              <a:t>Heuristic estimation Technique</a:t>
            </a:r>
          </a:p>
          <a:p>
            <a:r>
              <a:rPr lang="fr-FR" sz="2800" dirty="0" smtClean="0">
                <a:latin typeface="Times New Roman" pitchFamily="18" charset="0"/>
                <a:cs typeface="Times New Roman" pitchFamily="18" charset="0"/>
              </a:rPr>
              <a:t>COCOMO</a:t>
            </a:r>
          </a:p>
          <a:p>
            <a:pPr marL="0" indent="0">
              <a:buNone/>
            </a:pPr>
            <a:r>
              <a:rPr lang="en-US" sz="2800" dirty="0" smtClean="0">
                <a:solidFill>
                  <a:srgbClr val="FF0000"/>
                </a:solidFill>
                <a:latin typeface="Times New Roman" pitchFamily="18" charset="0"/>
                <a:cs typeface="Times New Roman" pitchFamily="18" charset="0"/>
              </a:rPr>
              <a:t>Analytical estimation technique</a:t>
            </a:r>
          </a:p>
          <a:p>
            <a:r>
              <a:rPr lang="en-US" sz="2800" dirty="0" smtClean="0">
                <a:latin typeface="Times New Roman" pitchFamily="18" charset="0"/>
                <a:cs typeface="Times New Roman" pitchFamily="18" charset="0"/>
              </a:rPr>
              <a:t>Halstead software science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solidFill>
                  <a:srgbClr val="FF0000"/>
                </a:solidFill>
                <a:latin typeface="Times New Roman" pitchFamily="18" charset="0"/>
                <a:cs typeface="Times New Roman" pitchFamily="18" charset="0"/>
              </a:rPr>
              <a:t>Empirical Estimation</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990600"/>
            <a:ext cx="9296400" cy="5486400"/>
          </a:xfrm>
        </p:spPr>
        <p:txBody>
          <a:bodyPr>
            <a:normAutofit fontScale="92500" lnSpcReduction="20000"/>
          </a:bodyPr>
          <a:lstStyle/>
          <a:p>
            <a:pPr marL="0" indent="0">
              <a:buNone/>
            </a:pPr>
            <a:r>
              <a:rPr lang="en-US" sz="2800" dirty="0" smtClean="0">
                <a:solidFill>
                  <a:srgbClr val="FF0000"/>
                </a:solidFill>
                <a:latin typeface="Times New Roman" pitchFamily="18" charset="0"/>
                <a:cs typeface="Times New Roman" pitchFamily="18" charset="0"/>
              </a:rPr>
              <a:t>Expert Judgment</a:t>
            </a:r>
          </a:p>
          <a:p>
            <a:r>
              <a:rPr lang="en-US" sz="2800" dirty="0" smtClean="0">
                <a:latin typeface="Times New Roman" pitchFamily="18" charset="0"/>
                <a:cs typeface="Times New Roman" pitchFamily="18" charset="0"/>
              </a:rPr>
              <a:t>Here an expert guess about problem size after analyzing the problem.</a:t>
            </a:r>
          </a:p>
          <a:p>
            <a:r>
              <a:rPr lang="en-US" sz="2800" dirty="0" smtClean="0">
                <a:latin typeface="Times New Roman" pitchFamily="18" charset="0"/>
                <a:cs typeface="Times New Roman" pitchFamily="18" charset="0"/>
              </a:rPr>
              <a:t>Usually expert estimates the cost of modules of each  subsystem to get the overall estimation of system.</a:t>
            </a:r>
          </a:p>
          <a:p>
            <a:r>
              <a:rPr lang="en-US" sz="2800" dirty="0" smtClean="0">
                <a:latin typeface="Times New Roman" pitchFamily="18" charset="0"/>
                <a:cs typeface="Times New Roman" pitchFamily="18" charset="0"/>
              </a:rPr>
              <a:t>Problem:-There may be personal bias and interference.</a:t>
            </a:r>
          </a:p>
          <a:p>
            <a:pPr marL="0" indent="0">
              <a:buNone/>
            </a:pPr>
            <a:r>
              <a:rPr lang="en-US" sz="2800" dirty="0" smtClean="0">
                <a:solidFill>
                  <a:srgbClr val="FF0000"/>
                </a:solidFill>
                <a:latin typeface="Times New Roman" pitchFamily="18" charset="0"/>
                <a:cs typeface="Times New Roman" pitchFamily="18" charset="0"/>
              </a:rPr>
              <a:t>Delphi cost estimation:-</a:t>
            </a:r>
          </a:p>
          <a:p>
            <a:r>
              <a:rPr lang="en-US" sz="2800" dirty="0" smtClean="0">
                <a:latin typeface="Times New Roman" pitchFamily="18" charset="0"/>
                <a:cs typeface="Times New Roman" pitchFamily="18" charset="0"/>
              </a:rPr>
              <a:t>Here estimation is carried out by an expert team with a coordinator.</a:t>
            </a:r>
          </a:p>
          <a:p>
            <a:r>
              <a:rPr lang="en-US" sz="2800" dirty="0" smtClean="0">
                <a:latin typeface="Times New Roman" pitchFamily="18" charset="0"/>
                <a:cs typeface="Times New Roman" pitchFamily="18" charset="0"/>
              </a:rPr>
              <a:t>The coordinator gives SRS document and a cost  recording form to each expert.</a:t>
            </a:r>
          </a:p>
          <a:p>
            <a:r>
              <a:rPr lang="en-US" sz="2800" dirty="0" smtClean="0">
                <a:latin typeface="Times New Roman" pitchFamily="18" charset="0"/>
                <a:cs typeface="Times New Roman" pitchFamily="18" charset="0"/>
              </a:rPr>
              <a:t>Each expert records cost in the form and submits to coordinator.</a:t>
            </a:r>
          </a:p>
          <a:p>
            <a:r>
              <a:rPr lang="en-US" sz="2800" dirty="0" smtClean="0">
                <a:latin typeface="Times New Roman" pitchFamily="18" charset="0"/>
                <a:cs typeface="Times New Roman" pitchFamily="18" charset="0"/>
              </a:rPr>
              <a:t>Coordinator compiles several times and prepare the final cost estimation report.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latin typeface="Times New Roman" pitchFamily="18" charset="0"/>
                <a:cs typeface="Times New Roman" pitchFamily="18" charset="0"/>
              </a:rPr>
              <a:t>Heuristic estimation Technique</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562600"/>
          </a:xfrm>
        </p:spPr>
        <p:txBody>
          <a:bodyPr>
            <a:normAutofit/>
          </a:bodyPr>
          <a:lstStyle/>
          <a:p>
            <a:pPr marL="0" indent="0">
              <a:buNone/>
            </a:pPr>
            <a:r>
              <a:rPr lang="en-US" sz="2800" dirty="0" smtClean="0">
                <a:solidFill>
                  <a:srgbClr val="FF0000"/>
                </a:solidFill>
                <a:latin typeface="Times New Roman" pitchFamily="18" charset="0"/>
                <a:cs typeface="Times New Roman" pitchFamily="18" charset="0"/>
              </a:rPr>
              <a:t>COCOMO(Constructive cost estimation model)</a:t>
            </a:r>
          </a:p>
          <a:p>
            <a:r>
              <a:rPr lang="en-US" sz="2800" dirty="0" smtClean="0">
                <a:latin typeface="Times New Roman" pitchFamily="18" charset="0"/>
                <a:cs typeface="Times New Roman" pitchFamily="18" charset="0"/>
              </a:rPr>
              <a:t>Effort= </a:t>
            </a:r>
            <a:r>
              <a:rPr lang="en-US" sz="2800" dirty="0" smtClean="0">
                <a:solidFill>
                  <a:srgbClr val="FF0000"/>
                </a:solidFill>
                <a:latin typeface="Times New Roman" pitchFamily="18" charset="0"/>
                <a:cs typeface="Times New Roman" pitchFamily="18" charset="0"/>
              </a:rPr>
              <a:t>a1</a:t>
            </a:r>
            <a:r>
              <a:rPr lang="en-US" sz="2800" dirty="0" smtClean="0">
                <a:latin typeface="Times New Roman" pitchFamily="18" charset="0"/>
                <a:cs typeface="Times New Roman" pitchFamily="18" charset="0"/>
              </a:rPr>
              <a:t>.(Size)power of </a:t>
            </a:r>
            <a:r>
              <a:rPr lang="en-US" sz="2800" dirty="0" smtClean="0">
                <a:solidFill>
                  <a:srgbClr val="FF0000"/>
                </a:solidFill>
                <a:latin typeface="Times New Roman" pitchFamily="18" charset="0"/>
                <a:cs typeface="Times New Roman" pitchFamily="18" charset="0"/>
              </a:rPr>
              <a:t>a2</a:t>
            </a:r>
            <a:r>
              <a:rPr lang="en-US" sz="2800" dirty="0" smtClean="0">
                <a:latin typeface="Times New Roman" pitchFamily="18" charset="0"/>
                <a:cs typeface="Times New Roman" pitchFamily="18" charset="0"/>
              </a:rPr>
              <a:t> Programmer Months</a:t>
            </a:r>
          </a:p>
          <a:p>
            <a:r>
              <a:rPr lang="en-US" sz="2800" dirty="0" err="1" smtClean="0">
                <a:latin typeface="Times New Roman" pitchFamily="18" charset="0"/>
                <a:cs typeface="Times New Roman" pitchFamily="18" charset="0"/>
              </a:rPr>
              <a:t>Tdev</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b1</a:t>
            </a:r>
            <a:r>
              <a:rPr lang="en-US" sz="2800" dirty="0" smtClean="0">
                <a:latin typeface="Times New Roman" pitchFamily="18" charset="0"/>
                <a:cs typeface="Times New Roman" pitchFamily="18" charset="0"/>
              </a:rPr>
              <a:t>.(Effort)power of </a:t>
            </a:r>
            <a:r>
              <a:rPr lang="en-US" sz="2800" dirty="0" smtClean="0">
                <a:solidFill>
                  <a:srgbClr val="FF0000"/>
                </a:solidFill>
                <a:latin typeface="Times New Roman" pitchFamily="18" charset="0"/>
                <a:cs typeface="Times New Roman" pitchFamily="18" charset="0"/>
              </a:rPr>
              <a:t>b2</a:t>
            </a:r>
            <a:r>
              <a:rPr lang="en-US" sz="2800" dirty="0" smtClean="0">
                <a:latin typeface="Times New Roman" pitchFamily="18" charset="0"/>
                <a:cs typeface="Times New Roman" pitchFamily="18" charset="0"/>
              </a:rPr>
              <a:t> Months</a:t>
            </a:r>
          </a:p>
          <a:p>
            <a:pPr marL="0" indent="0">
              <a:buNone/>
            </a:pPr>
            <a:r>
              <a:rPr lang="en-US" sz="2800" dirty="0" smtClean="0">
                <a:latin typeface="Times New Roman" pitchFamily="18" charset="0"/>
                <a:cs typeface="Times New Roman" pitchFamily="18" charset="0"/>
              </a:rPr>
              <a:t>Where size of project= KLOC(Kilo line of codes) and a1,a2, b1,b2 are the constants for each category of project.</a:t>
            </a:r>
          </a:p>
          <a:p>
            <a:pPr marL="0" indent="0">
              <a:buNone/>
            </a:pPr>
            <a:r>
              <a:rPr lang="en-US" sz="2800" dirty="0" smtClean="0">
                <a:latin typeface="Times New Roman" pitchFamily="18" charset="0"/>
                <a:cs typeface="Times New Roman" pitchFamily="18" charset="0"/>
              </a:rPr>
              <a:t>Effort= total effort required to develop a project.</a:t>
            </a:r>
          </a:p>
          <a:p>
            <a:pPr marL="0" indent="0">
              <a:buNone/>
            </a:pPr>
            <a:r>
              <a:rPr lang="en-US" sz="2800" dirty="0" smtClean="0">
                <a:solidFill>
                  <a:srgbClr val="FF0000"/>
                </a:solidFill>
                <a:latin typeface="Times New Roman" pitchFamily="18" charset="0"/>
                <a:cs typeface="Times New Roman" pitchFamily="18" charset="0"/>
              </a:rPr>
              <a:t>Estimation Steps:-</a:t>
            </a:r>
          </a:p>
          <a:p>
            <a:pPr marL="514350" indent="-514350">
              <a:buFont typeface="+mj-lt"/>
              <a:buAutoNum type="arabicPeriod"/>
            </a:pPr>
            <a:r>
              <a:rPr lang="en-US" sz="2800" dirty="0" smtClean="0">
                <a:latin typeface="Times New Roman" pitchFamily="18" charset="0"/>
                <a:cs typeface="Times New Roman" pitchFamily="18" charset="0"/>
              </a:rPr>
              <a:t>Determine size of the product(KLOC)</a:t>
            </a:r>
          </a:p>
          <a:p>
            <a:pPr marL="514350" indent="-514350">
              <a:buFont typeface="+mj-lt"/>
              <a:buAutoNum type="arabicPeriod"/>
            </a:pPr>
            <a:r>
              <a:rPr lang="en-US" sz="2800" dirty="0" smtClean="0">
                <a:latin typeface="Times New Roman" pitchFamily="18" charset="0"/>
                <a:cs typeface="Times New Roman" pitchFamily="18" charset="0"/>
              </a:rPr>
              <a:t>From the size estimated, determine the effort needed.</a:t>
            </a:r>
          </a:p>
          <a:p>
            <a:pPr marL="514350" indent="-514350">
              <a:buFont typeface="+mj-lt"/>
              <a:buAutoNum type="arabicPeriod"/>
            </a:pPr>
            <a:r>
              <a:rPr lang="en-US" sz="2400" dirty="0" smtClean="0">
                <a:latin typeface="Times New Roman" pitchFamily="18" charset="0"/>
                <a:cs typeface="Times New Roman" pitchFamily="18" charset="0"/>
              </a:rPr>
              <a:t>From the effort estimate, determine project duration, and cost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l"/>
            <a:r>
              <a:rPr lang="en-US" dirty="0" smtClean="0">
                <a:latin typeface="Times New Roman" pitchFamily="18" charset="0"/>
                <a:cs typeface="Times New Roman" pitchFamily="18" charset="0"/>
              </a:rPr>
              <a:t>Heuristic estimation Technique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838200"/>
            <a:ext cx="9144000" cy="5287963"/>
          </a:xfrm>
        </p:spPr>
        <p:txBody>
          <a:bodyPr>
            <a:normAutofit/>
          </a:bodyPr>
          <a:lstStyle/>
          <a:p>
            <a:pPr marL="0" indent="0" algn="ctr">
              <a:buNone/>
            </a:pPr>
            <a:r>
              <a:rPr lang="en-US" sz="2800" u="sng" dirty="0" smtClean="0">
                <a:solidFill>
                  <a:srgbClr val="FF0000"/>
                </a:solidFill>
                <a:latin typeface="Times New Roman" pitchFamily="18" charset="0"/>
                <a:cs typeface="Times New Roman" pitchFamily="18" charset="0"/>
              </a:rPr>
              <a:t>Estimation of development effort</a:t>
            </a:r>
          </a:p>
          <a:p>
            <a:pPr marL="0" indent="0">
              <a:buNone/>
            </a:pPr>
            <a:r>
              <a:rPr lang="en-US" sz="2800" dirty="0" smtClean="0">
                <a:latin typeface="Times New Roman" pitchFamily="18" charset="0"/>
                <a:cs typeface="Times New Roman" pitchFamily="18" charset="0"/>
              </a:rPr>
              <a:t>For the three classes of projects, the formulas for estimating the effort based on the code size are :-</a:t>
            </a:r>
          </a:p>
          <a:p>
            <a:r>
              <a:rPr lang="en-US" sz="2800" dirty="0" smtClean="0">
                <a:latin typeface="Times New Roman" pitchFamily="18" charset="0"/>
                <a:cs typeface="Times New Roman" pitchFamily="18" charset="0"/>
              </a:rPr>
              <a:t>Organic: </a:t>
            </a:r>
            <a:r>
              <a:rPr lang="en-US" sz="2800" dirty="0" smtClean="0">
                <a:solidFill>
                  <a:schemeClr val="accent1"/>
                </a:solidFill>
                <a:latin typeface="Times New Roman" pitchFamily="18" charset="0"/>
                <a:cs typeface="Times New Roman" pitchFamily="18" charset="0"/>
              </a:rPr>
              <a:t>Effort</a:t>
            </a:r>
            <a:r>
              <a:rPr lang="en-US" sz="2800" dirty="0" smtClean="0">
                <a:latin typeface="Times New Roman" pitchFamily="18" charset="0"/>
                <a:cs typeface="Times New Roman" pitchFamily="18" charset="0"/>
              </a:rPr>
              <a:t>=2.4(KLOC)</a:t>
            </a:r>
            <a:r>
              <a:rPr lang="en-US" sz="2800" baseline="50000" dirty="0" smtClean="0">
                <a:latin typeface="Times New Roman" pitchFamily="18" charset="0"/>
                <a:cs typeface="Times New Roman" pitchFamily="18" charset="0"/>
              </a:rPr>
              <a:t>1.05 </a:t>
            </a:r>
            <a:r>
              <a:rPr lang="en-US" sz="2800" dirty="0" smtClean="0">
                <a:latin typeface="Times New Roman" pitchFamily="18" charset="0"/>
                <a:cs typeface="Times New Roman" pitchFamily="18" charset="0"/>
              </a:rPr>
              <a:t>PM</a:t>
            </a:r>
          </a:p>
          <a:p>
            <a:r>
              <a:rPr lang="en-US" sz="2800" dirty="0" smtClean="0">
                <a:latin typeface="Times New Roman" pitchFamily="18" charset="0"/>
                <a:cs typeface="Times New Roman" pitchFamily="18" charset="0"/>
              </a:rPr>
              <a:t>Semidetached: </a:t>
            </a:r>
            <a:r>
              <a:rPr lang="en-US" sz="2800" dirty="0" smtClean="0">
                <a:solidFill>
                  <a:schemeClr val="accent1"/>
                </a:solidFill>
                <a:latin typeface="Times New Roman" pitchFamily="18" charset="0"/>
                <a:cs typeface="Times New Roman" pitchFamily="18" charset="0"/>
              </a:rPr>
              <a:t>Effort</a:t>
            </a:r>
            <a:r>
              <a:rPr lang="en-US" sz="2800" dirty="0" smtClean="0">
                <a:latin typeface="Times New Roman" pitchFamily="18" charset="0"/>
                <a:cs typeface="Times New Roman" pitchFamily="18" charset="0"/>
              </a:rPr>
              <a:t>=3.0(KLOC)</a:t>
            </a:r>
            <a:r>
              <a:rPr lang="en-US" sz="2800" baseline="50000" dirty="0" smtClean="0">
                <a:latin typeface="Times New Roman" pitchFamily="18" charset="0"/>
                <a:cs typeface="Times New Roman" pitchFamily="18" charset="0"/>
              </a:rPr>
              <a:t>1.12</a:t>
            </a:r>
            <a:r>
              <a:rPr lang="en-US" sz="2800" dirty="0" smtClean="0">
                <a:latin typeface="Times New Roman" pitchFamily="18" charset="0"/>
                <a:cs typeface="Times New Roman" pitchFamily="18" charset="0"/>
              </a:rPr>
              <a:t> PM</a:t>
            </a:r>
          </a:p>
          <a:p>
            <a:r>
              <a:rPr lang="en-US" sz="2800" dirty="0" smtClean="0">
                <a:latin typeface="Times New Roman" pitchFamily="18" charset="0"/>
                <a:cs typeface="Times New Roman" pitchFamily="18" charset="0"/>
              </a:rPr>
              <a:t>Embedded: </a:t>
            </a:r>
            <a:r>
              <a:rPr lang="en-US" sz="2800" dirty="0" smtClean="0">
                <a:solidFill>
                  <a:schemeClr val="accent1"/>
                </a:solidFill>
                <a:latin typeface="Times New Roman" pitchFamily="18" charset="0"/>
                <a:cs typeface="Times New Roman" pitchFamily="18" charset="0"/>
              </a:rPr>
              <a:t>Effort</a:t>
            </a:r>
            <a:r>
              <a:rPr lang="en-US" sz="2800" dirty="0" smtClean="0">
                <a:latin typeface="Times New Roman" pitchFamily="18" charset="0"/>
                <a:cs typeface="Times New Roman" pitchFamily="18" charset="0"/>
              </a:rPr>
              <a:t>=3.6(KLOC)</a:t>
            </a:r>
            <a:r>
              <a:rPr lang="en-US" sz="2800" baseline="50000" dirty="0" smtClean="0">
                <a:latin typeface="Times New Roman" pitchFamily="18" charset="0"/>
                <a:cs typeface="Times New Roman" pitchFamily="18" charset="0"/>
              </a:rPr>
              <a:t>1.20</a:t>
            </a:r>
            <a:r>
              <a:rPr lang="en-US" sz="2800" dirty="0" smtClean="0">
                <a:latin typeface="Times New Roman" pitchFamily="18" charset="0"/>
                <a:cs typeface="Times New Roman" pitchFamily="18" charset="0"/>
              </a:rPr>
              <a:t> PM</a:t>
            </a:r>
          </a:p>
          <a:p>
            <a:pPr marL="0" indent="0">
              <a:buNone/>
            </a:pPr>
            <a:r>
              <a:rPr lang="en-US" sz="2800" dirty="0" smtClean="0">
                <a:solidFill>
                  <a:srgbClr val="FF0000"/>
                </a:solidFill>
                <a:latin typeface="Times New Roman" pitchFamily="18" charset="0"/>
                <a:cs typeface="Times New Roman" pitchFamily="18" charset="0"/>
              </a:rPr>
              <a:t>Estimation of development Time</a:t>
            </a:r>
          </a:p>
          <a:p>
            <a:r>
              <a:rPr lang="en-US" sz="2800" dirty="0" smtClean="0">
                <a:latin typeface="Times New Roman" pitchFamily="18" charset="0"/>
                <a:cs typeface="Times New Roman" pitchFamily="18" charset="0"/>
              </a:rPr>
              <a:t>Organic: </a:t>
            </a:r>
            <a:r>
              <a:rPr lang="en-US" sz="2800" dirty="0" err="1" smtClean="0">
                <a:solidFill>
                  <a:srgbClr val="0070C0"/>
                </a:solidFill>
                <a:latin typeface="Times New Roman" pitchFamily="18" charset="0"/>
                <a:cs typeface="Times New Roman" pitchFamily="18" charset="0"/>
              </a:rPr>
              <a:t>Tdevt</a:t>
            </a:r>
            <a:r>
              <a:rPr lang="en-US" sz="2800" dirty="0" smtClean="0">
                <a:latin typeface="Times New Roman" pitchFamily="18" charset="0"/>
                <a:cs typeface="Times New Roman" pitchFamily="18" charset="0"/>
              </a:rPr>
              <a:t>=2.5(Effort)</a:t>
            </a:r>
            <a:r>
              <a:rPr lang="en-US" sz="2800" baseline="48000" dirty="0" smtClean="0">
                <a:latin typeface="Times New Roman" pitchFamily="18" charset="0"/>
                <a:cs typeface="Times New Roman" pitchFamily="18" charset="0"/>
              </a:rPr>
              <a:t>0.38</a:t>
            </a:r>
            <a:r>
              <a:rPr lang="en-US" sz="2800" dirty="0" smtClean="0">
                <a:latin typeface="Times New Roman" pitchFamily="18" charset="0"/>
                <a:cs typeface="Times New Roman" pitchFamily="18" charset="0"/>
              </a:rPr>
              <a:t> months</a:t>
            </a:r>
          </a:p>
          <a:p>
            <a:r>
              <a:rPr lang="en-US" sz="2800" dirty="0" smtClean="0">
                <a:latin typeface="Times New Roman" pitchFamily="18" charset="0"/>
                <a:cs typeface="Times New Roman" pitchFamily="18" charset="0"/>
              </a:rPr>
              <a:t>Semidetached: </a:t>
            </a:r>
            <a:r>
              <a:rPr lang="en-US" sz="2800" dirty="0" err="1" smtClean="0">
                <a:solidFill>
                  <a:srgbClr val="0070C0"/>
                </a:solidFill>
                <a:latin typeface="Times New Roman" pitchFamily="18" charset="0"/>
                <a:cs typeface="Times New Roman" pitchFamily="18" charset="0"/>
              </a:rPr>
              <a:t>Tdev</a:t>
            </a:r>
            <a:r>
              <a:rPr lang="en-US" sz="2800" dirty="0" smtClean="0">
                <a:latin typeface="Times New Roman" pitchFamily="18" charset="0"/>
                <a:cs typeface="Times New Roman" pitchFamily="18" charset="0"/>
              </a:rPr>
              <a:t>=2.5(Effort)</a:t>
            </a:r>
            <a:r>
              <a:rPr lang="en-US" sz="2800" baseline="50000" dirty="0" smtClean="0">
                <a:latin typeface="Times New Roman" pitchFamily="18" charset="0"/>
                <a:cs typeface="Times New Roman" pitchFamily="18" charset="0"/>
              </a:rPr>
              <a:t>0.35 </a:t>
            </a:r>
            <a:r>
              <a:rPr lang="en-US" sz="2800" dirty="0" smtClean="0">
                <a:latin typeface="Times New Roman" pitchFamily="18" charset="0"/>
                <a:cs typeface="Times New Roman" pitchFamily="18" charset="0"/>
              </a:rPr>
              <a:t>months</a:t>
            </a:r>
          </a:p>
          <a:p>
            <a:r>
              <a:rPr lang="en-US" sz="2800" dirty="0" smtClean="0">
                <a:latin typeface="Times New Roman" pitchFamily="18" charset="0"/>
                <a:cs typeface="Times New Roman" pitchFamily="18" charset="0"/>
              </a:rPr>
              <a:t>Embedded: </a:t>
            </a:r>
            <a:r>
              <a:rPr lang="en-US" sz="2800" dirty="0" err="1" smtClean="0">
                <a:solidFill>
                  <a:srgbClr val="0070C0"/>
                </a:solidFill>
                <a:latin typeface="Times New Roman" pitchFamily="18" charset="0"/>
                <a:cs typeface="Times New Roman" pitchFamily="18" charset="0"/>
              </a:rPr>
              <a:t>Tdevt</a:t>
            </a:r>
            <a:r>
              <a:rPr lang="en-US" sz="2800" dirty="0" smtClean="0">
                <a:latin typeface="Times New Roman" pitchFamily="18" charset="0"/>
                <a:cs typeface="Times New Roman" pitchFamily="18" charset="0"/>
              </a:rPr>
              <a:t>=2.5(Effort)</a:t>
            </a:r>
            <a:r>
              <a:rPr lang="en-US" sz="2800" baseline="50000" dirty="0" smtClean="0">
                <a:latin typeface="Times New Roman" pitchFamily="18" charset="0"/>
                <a:cs typeface="Times New Roman" pitchFamily="18" charset="0"/>
              </a:rPr>
              <a:t>0.32</a:t>
            </a:r>
            <a:r>
              <a:rPr lang="en-US" sz="2800" dirty="0" smtClean="0">
                <a:latin typeface="Times New Roman" pitchFamily="18" charset="0"/>
                <a:cs typeface="Times New Roman" pitchFamily="18" charset="0"/>
              </a:rPr>
              <a:t> months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248400"/>
          </a:xfrm>
        </p:spPr>
        <p:txBody>
          <a:bodyPr>
            <a:normAutofit/>
          </a:bodyPr>
          <a:lstStyle/>
          <a:p>
            <a:pPr marL="0" indent="0">
              <a:buNone/>
            </a:pPr>
            <a:r>
              <a:rPr lang="en-US" sz="2800" dirty="0" smtClean="0">
                <a:solidFill>
                  <a:srgbClr val="FF0000"/>
                </a:solidFill>
                <a:latin typeface="Times New Roman" pitchFamily="18" charset="0"/>
                <a:cs typeface="Times New Roman" pitchFamily="18" charset="0"/>
              </a:rPr>
              <a:t>Example:- Assume the size of a project= 32KLOC</a:t>
            </a:r>
          </a:p>
          <a:p>
            <a:r>
              <a:rPr lang="en-US" sz="2800" dirty="0" smtClean="0">
                <a:latin typeface="Times New Roman" pitchFamily="18" charset="0"/>
                <a:cs typeface="Times New Roman" pitchFamily="18" charset="0"/>
              </a:rPr>
              <a:t>Basic COCOMO estimation formula for organic type of project:</a:t>
            </a:r>
          </a:p>
          <a:p>
            <a:r>
              <a:rPr lang="en-US" sz="2800" dirty="0" smtClean="0">
                <a:latin typeface="Times New Roman" pitchFamily="18" charset="0"/>
                <a:cs typeface="Times New Roman" pitchFamily="18" charset="0"/>
              </a:rPr>
              <a:t>Effort=2.4(32Kloc)power </a:t>
            </a:r>
            <a:r>
              <a:rPr lang="en-US" sz="2800" smtClean="0">
                <a:latin typeface="Times New Roman" pitchFamily="18" charset="0"/>
                <a:cs typeface="Times New Roman" pitchFamily="18" charset="0"/>
              </a:rPr>
              <a:t>of 1.05=91PM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development time = 2.5(434PM) power of 0.38 = 25 months</a:t>
            </a: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solidFill>
                  <a:srgbClr val="FF0000"/>
                </a:solidFill>
                <a:latin typeface="Times New Roman" pitchFamily="18" charset="0"/>
                <a:cs typeface="Times New Roman" pitchFamily="18" charset="0"/>
              </a:rPr>
              <a:t>Analytical estimation technique</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143000"/>
            <a:ext cx="9144000" cy="5562600"/>
          </a:xfrm>
        </p:spPr>
        <p:txBody>
          <a:bodyPr>
            <a:normAutofit/>
          </a:bodyPr>
          <a:lstStyle/>
          <a:p>
            <a:r>
              <a:rPr lang="en-US" sz="2800" dirty="0" smtClean="0">
                <a:latin typeface="Times New Roman" pitchFamily="18" charset="0"/>
                <a:cs typeface="Times New Roman" pitchFamily="18" charset="0"/>
              </a:rPr>
              <a:t>Halstead software science:- a software metrics introduced by Howard Halstead to estimate the project size based on over all program length</a:t>
            </a:r>
          </a:p>
          <a:p>
            <a:r>
              <a:rPr lang="en-US" sz="2800" dirty="0" smtClean="0">
                <a:latin typeface="Times New Roman" pitchFamily="18" charset="0"/>
                <a:cs typeface="Times New Roman" pitchFamily="18" charset="0"/>
              </a:rPr>
              <a:t>Used a few primitive program parameters to estimate a given project</a:t>
            </a:r>
          </a:p>
          <a:p>
            <a:r>
              <a:rPr lang="en-US" sz="2800" dirty="0" smtClean="0">
                <a:latin typeface="Times New Roman" pitchFamily="18" charset="0"/>
                <a:cs typeface="Times New Roman" pitchFamily="18" charset="0"/>
              </a:rPr>
              <a:t>Most of the time this technique is not applied</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latin typeface="Times New Roman" pitchFamily="18" charset="0"/>
                <a:cs typeface="Times New Roman" pitchFamily="18" charset="0"/>
              </a:rPr>
              <a:t>Project scheduling Steps</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915400" cy="5410200"/>
          </a:xfrm>
        </p:spPr>
        <p:txBody>
          <a:bodyPr>
            <a:normAutofit/>
          </a:bodyPr>
          <a:lstStyle/>
          <a:p>
            <a:pPr marL="0" indent="0">
              <a:buNone/>
            </a:pPr>
            <a:r>
              <a:rPr lang="en-US" sz="2800" dirty="0" smtClean="0">
                <a:latin typeface="Times New Roman" pitchFamily="18" charset="0"/>
                <a:cs typeface="Times New Roman" pitchFamily="18" charset="0"/>
              </a:rPr>
              <a:t>Project scheduling is an important project planning activity used to decide which task should be taken first.</a:t>
            </a:r>
          </a:p>
          <a:p>
            <a:pPr marL="514350" indent="-514350">
              <a:buFont typeface="+mj-lt"/>
              <a:buAutoNum type="arabicPeriod"/>
            </a:pPr>
            <a:r>
              <a:rPr lang="en-US" sz="2800" dirty="0" smtClean="0">
                <a:latin typeface="Times New Roman" pitchFamily="18" charset="0"/>
                <a:cs typeface="Times New Roman" pitchFamily="18" charset="0"/>
              </a:rPr>
              <a:t>Identify all tasks needed to complete a project</a:t>
            </a:r>
          </a:p>
          <a:p>
            <a:pPr marL="514350" indent="-514350">
              <a:buFont typeface="+mj-lt"/>
              <a:buAutoNum type="arabicPeriod"/>
            </a:pPr>
            <a:r>
              <a:rPr lang="en-US" sz="2800" dirty="0" smtClean="0">
                <a:latin typeface="Times New Roman" pitchFamily="18" charset="0"/>
                <a:cs typeface="Times New Roman" pitchFamily="18" charset="0"/>
              </a:rPr>
              <a:t>Break down large tasks into smaller activities.</a:t>
            </a:r>
          </a:p>
          <a:p>
            <a:pPr marL="514350" indent="-514350">
              <a:buFont typeface="+mj-lt"/>
              <a:buAutoNum type="arabicPeriod"/>
            </a:pPr>
            <a:r>
              <a:rPr lang="en-US" sz="2800" dirty="0" smtClean="0">
                <a:latin typeface="Times New Roman" pitchFamily="18" charset="0"/>
                <a:cs typeface="Times New Roman" pitchFamily="18" charset="0"/>
              </a:rPr>
              <a:t>Determine dependencies among them</a:t>
            </a:r>
          </a:p>
          <a:p>
            <a:pPr marL="514350" indent="-514350">
              <a:buFont typeface="+mj-lt"/>
              <a:buAutoNum type="arabicPeriod"/>
            </a:pPr>
            <a:r>
              <a:rPr lang="en-US" sz="2800" dirty="0" smtClean="0">
                <a:latin typeface="Times New Roman" pitchFamily="18" charset="0"/>
                <a:cs typeface="Times New Roman" pitchFamily="18" charset="0"/>
              </a:rPr>
              <a:t>Establish time duration to complete activities.</a:t>
            </a:r>
          </a:p>
          <a:p>
            <a:pPr marL="514350" indent="-514350">
              <a:buFont typeface="+mj-lt"/>
              <a:buAutoNum type="arabicPeriod"/>
            </a:pPr>
            <a:r>
              <a:rPr lang="en-US" sz="2800" dirty="0" smtClean="0">
                <a:latin typeface="Times New Roman" pitchFamily="18" charset="0"/>
                <a:cs typeface="Times New Roman" pitchFamily="18" charset="0"/>
              </a:rPr>
              <a:t>Allocate resources to activities</a:t>
            </a:r>
          </a:p>
          <a:p>
            <a:pPr marL="514350" indent="-514350">
              <a:buFont typeface="+mj-lt"/>
              <a:buAutoNum type="arabicPeriod"/>
            </a:pPr>
            <a:r>
              <a:rPr lang="en-US" sz="2800" dirty="0" smtClean="0">
                <a:latin typeface="Times New Roman" pitchFamily="18" charset="0"/>
                <a:cs typeface="Times New Roman" pitchFamily="18" charset="0"/>
              </a:rPr>
              <a:t>Monitor the timely progress of the activities</a:t>
            </a:r>
          </a:p>
          <a:p>
            <a:pPr marL="0" indent="0">
              <a:buNone/>
            </a:pPr>
            <a:r>
              <a:rPr lang="en-US" sz="2800" dirty="0" smtClean="0">
                <a:solidFill>
                  <a:srgbClr val="FF0000"/>
                </a:solidFill>
                <a:latin typeface="Times New Roman" pitchFamily="18" charset="0"/>
                <a:cs typeface="Times New Roman" pitchFamily="18" charset="0"/>
              </a:rPr>
              <a:t>Step-1 and 2 :- </a:t>
            </a:r>
            <a:r>
              <a:rPr lang="en-US" sz="2800" dirty="0" smtClean="0">
                <a:latin typeface="Times New Roman" pitchFamily="18" charset="0"/>
                <a:cs typeface="Times New Roman" pitchFamily="18" charset="0"/>
              </a:rPr>
              <a:t>after identifying tasks the project manager break down this large task into smaller activities by using a work breakdown structure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pPr algn="l"/>
            <a:r>
              <a:rPr lang="en-US" dirty="0" smtClean="0">
                <a:solidFill>
                  <a:srgbClr val="FF0000"/>
                </a:solidFill>
                <a:latin typeface="Times New Roman" pitchFamily="18" charset="0"/>
                <a:cs typeface="Times New Roman" pitchFamily="18" charset="0"/>
              </a:rPr>
              <a:t>Project scheduling Steps</a:t>
            </a:r>
            <a:endParaRPr lang="en-US" dirty="0">
              <a:solidFill>
                <a:srgbClr val="FF0000"/>
              </a:solidFill>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8001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400800"/>
          </a:xfrm>
        </p:spPr>
        <p:txBody>
          <a:bodyPr>
            <a:normAutofit fontScale="92500" lnSpcReduction="10000"/>
          </a:bodyPr>
          <a:lstStyle/>
          <a:p>
            <a:pPr marL="0" indent="0">
              <a:buNone/>
            </a:pPr>
            <a:r>
              <a:rPr lang="en-US" sz="2800" dirty="0" smtClean="0">
                <a:latin typeface="Times New Roman" pitchFamily="18" charset="0"/>
                <a:cs typeface="Times New Roman" pitchFamily="18" charset="0"/>
              </a:rPr>
              <a:t>Step-3 and 4:-The task dependencies define partial ordering of tasks and the dependencies among the activities can be determined by using an activity network.</a:t>
            </a: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r>
              <a:rPr lang="en-US" sz="2800" dirty="0" smtClean="0">
                <a:solidFill>
                  <a:srgbClr val="FF0000"/>
                </a:solidFill>
                <a:latin typeface="Times New Roman" pitchFamily="18" charset="0"/>
                <a:cs typeface="Times New Roman" pitchFamily="18" charset="0"/>
              </a:rPr>
              <a:t>Activity Network of MIS application</a:t>
            </a:r>
            <a:endParaRPr lang="en-US" sz="2800" dirty="0">
              <a:solidFill>
                <a:srgbClr val="FF0000"/>
              </a:solidFill>
              <a:latin typeface="Times New Roman" pitchFamily="18" charset="0"/>
              <a:cs typeface="Times New Roman" pitchFamily="18" charset="0"/>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8" y="1981200"/>
            <a:ext cx="8632825"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Main Project Actors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sz="2800" dirty="0" smtClean="0">
                <a:latin typeface="Times New Roman" pitchFamily="18" charset="0"/>
                <a:cs typeface="Times New Roman" pitchFamily="18" charset="0"/>
              </a:rPr>
              <a:t>If you consider your final year project the three main actors in the project:</a:t>
            </a:r>
          </a:p>
          <a:p>
            <a:r>
              <a:rPr lang="en-US" sz="2800" dirty="0" smtClean="0">
                <a:latin typeface="Times New Roman" pitchFamily="18" charset="0"/>
                <a:cs typeface="Times New Roman" pitchFamily="18" charset="0"/>
              </a:rPr>
              <a:t>You (the student),</a:t>
            </a:r>
          </a:p>
          <a:p>
            <a:r>
              <a:rPr lang="en-US" sz="2800" dirty="0" smtClean="0">
                <a:latin typeface="Times New Roman" pitchFamily="18" charset="0"/>
                <a:cs typeface="Times New Roman" pitchFamily="18" charset="0"/>
              </a:rPr>
              <a:t>The supervisor and</a:t>
            </a:r>
          </a:p>
          <a:p>
            <a:r>
              <a:rPr lang="en-US" sz="2800" dirty="0" smtClean="0">
                <a:latin typeface="Times New Roman" pitchFamily="18" charset="0"/>
                <a:cs typeface="Times New Roman" pitchFamily="18" charset="0"/>
              </a:rPr>
              <a:t>The examiner</a:t>
            </a:r>
          </a:p>
          <a:p>
            <a:pPr>
              <a:buFont typeface="Wingdings" pitchFamily="2" charset="2"/>
              <a:buChar char="v"/>
            </a:pPr>
            <a:r>
              <a:rPr lang="en-US" sz="2800" dirty="0" smtClean="0">
                <a:solidFill>
                  <a:srgbClr val="FF0000"/>
                </a:solidFill>
                <a:latin typeface="Times New Roman" pitchFamily="18" charset="0"/>
                <a:cs typeface="Times New Roman" pitchFamily="18" charset="0"/>
              </a:rPr>
              <a:t>Of the three actors, you are the most important, since you are the one who moves the project forward.</a:t>
            </a:r>
          </a:p>
          <a:p>
            <a:pPr>
              <a:buFont typeface="Wingdings" pitchFamily="2" charset="2"/>
              <a:buChar char="v"/>
            </a:pPr>
            <a:r>
              <a:rPr lang="en-US" sz="2800" dirty="0" smtClean="0">
                <a:latin typeface="Times New Roman" pitchFamily="18" charset="0"/>
                <a:cs typeface="Times New Roman" pitchFamily="18" charset="0"/>
              </a:rPr>
              <a:t>Three main parameters of project </a:t>
            </a:r>
          </a:p>
          <a:p>
            <a:pPr>
              <a:buFontTx/>
              <a:buChar char="-"/>
            </a:pPr>
            <a:r>
              <a:rPr lang="en-US" sz="2800" dirty="0" smtClean="0">
                <a:latin typeface="Times New Roman" pitchFamily="18" charset="0"/>
                <a:cs typeface="Times New Roman" pitchFamily="18" charset="0"/>
              </a:rPr>
              <a:t>Time</a:t>
            </a:r>
          </a:p>
          <a:p>
            <a:pPr>
              <a:buFontTx/>
              <a:buChar char="-"/>
            </a:pPr>
            <a:r>
              <a:rPr lang="en-US" sz="2800" dirty="0" smtClean="0">
                <a:latin typeface="Times New Roman" pitchFamily="18" charset="0"/>
                <a:cs typeface="Times New Roman" pitchFamily="18" charset="0"/>
              </a:rPr>
              <a:t>Scope </a:t>
            </a:r>
          </a:p>
          <a:p>
            <a:pPr>
              <a:buFontTx/>
              <a:buChar char="-"/>
            </a:pPr>
            <a:r>
              <a:rPr lang="en-US" sz="2800" dirty="0" smtClean="0">
                <a:latin typeface="Times New Roman" pitchFamily="18" charset="0"/>
                <a:cs typeface="Times New Roman" pitchFamily="18" charset="0"/>
              </a:rPr>
              <a:t>Cost </a:t>
            </a:r>
          </a:p>
          <a:p>
            <a:pPr marL="0" indent="0">
              <a:buNone/>
            </a:pPr>
            <a:r>
              <a:rPr lang="en-US" sz="2800" dirty="0" smtClean="0">
                <a:latin typeface="Times New Roman" pitchFamily="18" charset="0"/>
                <a:cs typeface="Times New Roman" pitchFamily="18" charset="0"/>
              </a:rPr>
              <a:t>These three parameters produce </a:t>
            </a:r>
            <a:r>
              <a:rPr lang="en-US" sz="2800" dirty="0">
                <a:latin typeface="Times New Roman" pitchFamily="18" charset="0"/>
                <a:cs typeface="Times New Roman" pitchFamily="18" charset="0"/>
              </a:rPr>
              <a:t>project </a:t>
            </a:r>
            <a:r>
              <a:rPr lang="en-US" sz="2800" dirty="0" smtClean="0">
                <a:latin typeface="Times New Roman" pitchFamily="18" charset="0"/>
                <a:cs typeface="Times New Roman" pitchFamily="18" charset="0"/>
              </a:rPr>
              <a:t>‘</a:t>
            </a:r>
            <a:r>
              <a:rPr lang="en-US" sz="2800" i="1" dirty="0" smtClean="0">
                <a:solidFill>
                  <a:srgbClr val="C00000"/>
                </a:solidFill>
                <a:latin typeface="Times New Roman" pitchFamily="18" charset="0"/>
                <a:cs typeface="Times New Roman" pitchFamily="18" charset="0"/>
              </a:rPr>
              <a:t>’quality triangle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5668963"/>
          </a:xfrm>
        </p:spPr>
        <p:txBody>
          <a:bodyPr>
            <a:normAutofit/>
          </a:bodyPr>
          <a:lstStyle/>
          <a:p>
            <a:r>
              <a:rPr lang="en-US" sz="2800" dirty="0" smtClean="0">
                <a:solidFill>
                  <a:srgbClr val="FF0000"/>
                </a:solidFill>
                <a:latin typeface="Times New Roman" pitchFamily="18" charset="0"/>
                <a:cs typeface="Times New Roman" pitchFamily="18" charset="0"/>
              </a:rPr>
              <a:t>Step-5:- </a:t>
            </a:r>
            <a:r>
              <a:rPr lang="en-US" sz="2800" dirty="0" smtClean="0">
                <a:latin typeface="Times New Roman" pitchFamily="18" charset="0"/>
                <a:cs typeface="Times New Roman" pitchFamily="18" charset="0"/>
              </a:rPr>
              <a:t>allocate resources to activities using a Gantt chart</a:t>
            </a:r>
          </a:p>
          <a:p>
            <a:r>
              <a:rPr lang="en-US" sz="2800" dirty="0" smtClean="0">
                <a:latin typeface="Times New Roman" pitchFamily="18" charset="0"/>
                <a:cs typeface="Times New Roman" pitchFamily="18" charset="0"/>
              </a:rPr>
              <a:t>It is a special type of bar chart, where each bar represents an activity.</a:t>
            </a:r>
          </a:p>
          <a:p>
            <a:r>
              <a:rPr lang="en-US" sz="2800" dirty="0" smtClean="0">
                <a:solidFill>
                  <a:srgbClr val="FF0000"/>
                </a:solidFill>
                <a:latin typeface="Times New Roman" pitchFamily="18" charset="0"/>
                <a:cs typeface="Times New Roman" pitchFamily="18" charset="0"/>
              </a:rPr>
              <a:t>Step-6:- </a:t>
            </a:r>
            <a:r>
              <a:rPr lang="en-US" sz="2800" dirty="0" smtClean="0">
                <a:latin typeface="Times New Roman" pitchFamily="18" charset="0"/>
                <a:cs typeface="Times New Roman" pitchFamily="18" charset="0"/>
              </a:rPr>
              <a:t>Monitor the timely progress of the activities</a:t>
            </a:r>
          </a:p>
          <a:p>
            <a:r>
              <a:rPr lang="en-US" sz="2800" dirty="0" smtClean="0">
                <a:solidFill>
                  <a:srgbClr val="FF0000"/>
                </a:solidFill>
                <a:latin typeface="Times New Roman" pitchFamily="18" charset="0"/>
                <a:cs typeface="Times New Roman" pitchFamily="18" charset="0"/>
              </a:rPr>
              <a:t>PERT</a:t>
            </a:r>
            <a:r>
              <a:rPr lang="en-US" sz="2800" dirty="0" smtClean="0">
                <a:latin typeface="Times New Roman" pitchFamily="18" charset="0"/>
                <a:cs typeface="Times New Roman" pitchFamily="18" charset="0"/>
              </a:rPr>
              <a:t>(project evaluation and review technique)also identify the parallel activities in a project</a:t>
            </a:r>
          </a:p>
          <a:p>
            <a:pPr>
              <a:buFont typeface="Wingdings" pitchFamily="2" charset="2"/>
              <a:buChar char="Ø"/>
            </a:pPr>
            <a:r>
              <a:rPr lang="en-US" sz="2800" dirty="0" smtClean="0">
                <a:latin typeface="Times New Roman" pitchFamily="18" charset="0"/>
                <a:cs typeface="Times New Roman" pitchFamily="18" charset="0"/>
              </a:rPr>
              <a:t>3-estimates are made.:-</a:t>
            </a:r>
          </a:p>
          <a:p>
            <a:pPr marL="514350" indent="-514350">
              <a:buFont typeface="+mj-lt"/>
              <a:buAutoNum type="arabicPeriod"/>
            </a:pPr>
            <a:r>
              <a:rPr lang="en-US" sz="2800" dirty="0" smtClean="0">
                <a:latin typeface="Times New Roman" pitchFamily="18" charset="0"/>
                <a:cs typeface="Times New Roman" pitchFamily="18" charset="0"/>
              </a:rPr>
              <a:t>Optimistic Time= 12 Months</a:t>
            </a:r>
          </a:p>
          <a:p>
            <a:pPr marL="514350" indent="-514350">
              <a:buFont typeface="+mj-lt"/>
              <a:buAutoNum type="arabicPeriod"/>
            </a:pPr>
            <a:r>
              <a:rPr lang="en-US" sz="2800" dirty="0" smtClean="0">
                <a:latin typeface="Times New Roman" pitchFamily="18" charset="0"/>
                <a:cs typeface="Times New Roman" pitchFamily="18" charset="0"/>
              </a:rPr>
              <a:t>Likely Time estimate= 15 months</a:t>
            </a:r>
          </a:p>
          <a:p>
            <a:pPr marL="514350" indent="-514350">
              <a:buFont typeface="+mj-lt"/>
              <a:buAutoNum type="arabicPeriod"/>
            </a:pPr>
            <a:r>
              <a:rPr lang="en-US" sz="2800" dirty="0" smtClean="0">
                <a:latin typeface="Times New Roman" pitchFamily="18" charset="0"/>
                <a:cs typeface="Times New Roman" pitchFamily="18" charset="0"/>
              </a:rPr>
              <a:t>Pessimistic Time Estimate= 20 months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solidFill>
                  <a:srgbClr val="FF0000"/>
                </a:solidFill>
                <a:latin typeface="Times New Roman" pitchFamily="18" charset="0"/>
                <a:cs typeface="Times New Roman" pitchFamily="18" charset="0"/>
              </a:rPr>
              <a:t>Project Scope Management</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486400"/>
          </a:xfrm>
        </p:spPr>
        <p:txBody>
          <a:bodyPr/>
          <a:lstStyle/>
          <a:p>
            <a:r>
              <a:rPr lang="en-US" sz="2800" dirty="0" smtClean="0">
                <a:latin typeface="Times New Roman" pitchFamily="18" charset="0"/>
                <a:cs typeface="Times New Roman" pitchFamily="18" charset="0"/>
              </a:rPr>
              <a:t>Includes the processes required to ensure that the project includes all the work required to complete the project successfully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primarily concerned with defining and controlling what is and is not included in the project.</a:t>
            </a:r>
          </a:p>
          <a:p>
            <a:r>
              <a:rPr lang="en-US" dirty="0" smtClean="0">
                <a:latin typeface="Times New Roman" pitchFamily="18" charset="0"/>
                <a:cs typeface="Times New Roman" pitchFamily="18" charset="0"/>
              </a:rPr>
              <a:t>It has its own processes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latin typeface="Times New Roman" pitchFamily="18" charset="0"/>
                <a:cs typeface="Times New Roman" pitchFamily="18" charset="0"/>
              </a:rPr>
              <a:t>Project Scope Management Processes </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1066800"/>
            <a:ext cx="9220200" cy="5486400"/>
          </a:xfrm>
        </p:spPr>
        <p:txBody>
          <a:bodyPr>
            <a:normAutofit/>
          </a:bodyPr>
          <a:lstStyle/>
          <a:p>
            <a:pPr marL="514350" indent="-514350">
              <a:buFont typeface="+mj-lt"/>
              <a:buAutoNum type="arabicPeriod"/>
            </a:pPr>
            <a:r>
              <a:rPr lang="en-US" sz="2400" dirty="0" smtClean="0">
                <a:solidFill>
                  <a:srgbClr val="FF0000"/>
                </a:solidFill>
                <a:latin typeface="Times New Roman" pitchFamily="18" charset="0"/>
                <a:cs typeface="Times New Roman" pitchFamily="18" charset="0"/>
              </a:rPr>
              <a:t>Scope Planning:- </a:t>
            </a:r>
            <a:r>
              <a:rPr lang="en-US" sz="2400" dirty="0" smtClean="0">
                <a:latin typeface="Times New Roman" pitchFamily="18" charset="0"/>
                <a:cs typeface="Times New Roman" pitchFamily="18" charset="0"/>
              </a:rPr>
              <a:t>Creating a project scope management plan that documents how the project scope will be defined, verified, controlled and how the work  breakdown structure (WBS) will be created and defined. </a:t>
            </a:r>
          </a:p>
          <a:p>
            <a:pPr marL="514350" indent="-514350">
              <a:buFont typeface="+mj-lt"/>
              <a:buAutoNum type="arabicPeriod"/>
            </a:pPr>
            <a:r>
              <a:rPr lang="en-US" sz="2400" dirty="0" smtClean="0">
                <a:solidFill>
                  <a:srgbClr val="FF0000"/>
                </a:solidFill>
                <a:latin typeface="Times New Roman" pitchFamily="18" charset="0"/>
                <a:cs typeface="Times New Roman" pitchFamily="18" charset="0"/>
              </a:rPr>
              <a:t>Scope Definition:-</a:t>
            </a:r>
            <a:r>
              <a:rPr lang="en-US" sz="2400" dirty="0" smtClean="0">
                <a:latin typeface="Times New Roman" pitchFamily="18" charset="0"/>
                <a:cs typeface="Times New Roman" pitchFamily="18" charset="0"/>
              </a:rPr>
              <a:t>Developing a detailed project scope statement as the basis for future project decisions.</a:t>
            </a:r>
          </a:p>
          <a:p>
            <a:pPr marL="514350" indent="-514350">
              <a:buFont typeface="+mj-lt"/>
              <a:buAutoNum type="arabicPeriod"/>
            </a:pPr>
            <a:r>
              <a:rPr lang="en-US" sz="2400" dirty="0" smtClean="0">
                <a:solidFill>
                  <a:srgbClr val="FF0000"/>
                </a:solidFill>
                <a:latin typeface="Times New Roman" pitchFamily="18" charset="0"/>
                <a:cs typeface="Times New Roman" pitchFamily="18" charset="0"/>
              </a:rPr>
              <a:t>Create WBS:-</a:t>
            </a:r>
            <a:r>
              <a:rPr lang="en-US" sz="2400" dirty="0" smtClean="0">
                <a:latin typeface="Times New Roman" pitchFamily="18" charset="0"/>
                <a:cs typeface="Times New Roman" pitchFamily="18" charset="0"/>
              </a:rPr>
              <a:t>dividing the major project deliverables and project work into smaller and more manageable components.</a:t>
            </a:r>
          </a:p>
          <a:p>
            <a:pPr marL="514350" indent="-514350">
              <a:buFont typeface="+mj-lt"/>
              <a:buAutoNum type="arabicPeriod"/>
            </a:pPr>
            <a:r>
              <a:rPr lang="en-US" sz="2800" dirty="0" smtClean="0">
                <a:solidFill>
                  <a:srgbClr val="FF0000"/>
                </a:solidFill>
                <a:latin typeface="Times New Roman" pitchFamily="18" charset="0"/>
                <a:cs typeface="Times New Roman" pitchFamily="18" charset="0"/>
              </a:rPr>
              <a:t>Scope Verification:- </a:t>
            </a:r>
            <a:r>
              <a:rPr lang="en-US" sz="2800" dirty="0" smtClean="0">
                <a:latin typeface="Times New Roman" pitchFamily="18" charset="0"/>
                <a:cs typeface="Times New Roman" pitchFamily="18" charset="0"/>
              </a:rPr>
              <a:t>Formalizing acceptance of the completed project deliverables.</a:t>
            </a:r>
          </a:p>
          <a:p>
            <a:pPr marL="514350" indent="-514350">
              <a:buFont typeface="+mj-lt"/>
              <a:buAutoNum type="arabicPeriod"/>
            </a:pPr>
            <a:r>
              <a:rPr lang="en-US" sz="2800" dirty="0" smtClean="0">
                <a:solidFill>
                  <a:srgbClr val="FF0000"/>
                </a:solidFill>
                <a:latin typeface="Times New Roman" pitchFamily="18" charset="0"/>
                <a:cs typeface="Times New Roman" pitchFamily="18" charset="0"/>
              </a:rPr>
              <a:t>Scope Control:-</a:t>
            </a:r>
            <a:r>
              <a:rPr lang="en-US" sz="2800" dirty="0" smtClean="0">
                <a:latin typeface="Times New Roman" pitchFamily="18" charset="0"/>
                <a:cs typeface="Times New Roman" pitchFamily="18" charset="0"/>
              </a:rPr>
              <a:t>controlling changes to the project scope.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5943600"/>
          </a:xfrm>
        </p:spPr>
        <p:txBody>
          <a:bodyPr>
            <a:normAutofit/>
          </a:bodyPr>
          <a:lstStyle/>
          <a:p>
            <a:r>
              <a:rPr lang="en-US" sz="2800" dirty="0" smtClean="0">
                <a:latin typeface="Times New Roman" pitchFamily="18" charset="0"/>
                <a:cs typeface="Times New Roman" pitchFamily="18" charset="0"/>
              </a:rPr>
              <a:t>Those processes interact with each other and with processes in the other Knowledge Areas as well.</a:t>
            </a:r>
          </a:p>
          <a:p>
            <a:r>
              <a:rPr lang="en-US" sz="2800" dirty="0" smtClean="0">
                <a:latin typeface="Times New Roman" pitchFamily="18" charset="0"/>
                <a:cs typeface="Times New Roman" pitchFamily="18" charset="0"/>
              </a:rPr>
              <a:t>Each process can involve effort from one or more persons or groups of persons, based on the needs of the project</a:t>
            </a:r>
          </a:p>
          <a:p>
            <a:r>
              <a:rPr lang="en-US" sz="2800" dirty="0" smtClean="0">
                <a:latin typeface="Times New Roman" pitchFamily="18" charset="0"/>
                <a:cs typeface="Times New Roman" pitchFamily="18" charset="0"/>
              </a:rPr>
              <a:t>In the project context, the term scope can refer to:-</a:t>
            </a:r>
          </a:p>
          <a:p>
            <a:pPr marL="514350" indent="-514350">
              <a:buFont typeface="+mj-lt"/>
              <a:buAutoNum type="arabicPeriod"/>
            </a:pPr>
            <a:r>
              <a:rPr lang="en-US" sz="2800" dirty="0" smtClean="0">
                <a:latin typeface="Times New Roman" pitchFamily="18" charset="0"/>
                <a:cs typeface="Times New Roman" pitchFamily="18" charset="0"/>
              </a:rPr>
              <a:t>Product scope:-The features and functions that characterize a product, service or result.(</a:t>
            </a:r>
            <a:r>
              <a:rPr lang="en-US" sz="2800" dirty="0" smtClean="0">
                <a:solidFill>
                  <a:srgbClr val="FF0000"/>
                </a:solidFill>
                <a:latin typeface="Times New Roman" pitchFamily="18" charset="0"/>
                <a:cs typeface="Times New Roman" pitchFamily="18" charset="0"/>
              </a:rPr>
              <a:t>focus on What?)</a:t>
            </a:r>
          </a:p>
          <a:p>
            <a:pPr marL="514350" indent="-514350">
              <a:buFont typeface="+mj-lt"/>
              <a:buAutoNum type="arabicPeriod"/>
            </a:pPr>
            <a:r>
              <a:rPr lang="en-US" sz="2800" dirty="0" smtClean="0">
                <a:latin typeface="Times New Roman" pitchFamily="18" charset="0"/>
                <a:cs typeface="Times New Roman" pitchFamily="18" charset="0"/>
              </a:rPr>
              <a:t>Project scope:-The work that needs to be accomplished to deliver a product, service or result with the specified features and functions.(focus on How)</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latin typeface="Times New Roman" pitchFamily="18" charset="0"/>
                <a:cs typeface="Times New Roman" pitchFamily="18" charset="0"/>
              </a:rPr>
              <a:t>Scope Planning/Input...</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562600"/>
          </a:xfrm>
        </p:spPr>
        <p:txBody>
          <a:bodyPr>
            <a:normAutofit lnSpcReduction="10000"/>
          </a:bodyPr>
          <a:lstStyle/>
          <a:p>
            <a:pPr marL="514350" indent="-514350">
              <a:buFont typeface="+mj-lt"/>
              <a:buAutoNum type="arabicPeriod"/>
            </a:pPr>
            <a:r>
              <a:rPr lang="en-US" sz="2400" dirty="0" smtClean="0">
                <a:solidFill>
                  <a:srgbClr val="FF0000"/>
                </a:solidFill>
                <a:latin typeface="Times New Roman" pitchFamily="18" charset="0"/>
                <a:cs typeface="Times New Roman" pitchFamily="18" charset="0"/>
              </a:rPr>
              <a:t>Enterprise Environmental Factors:- </a:t>
            </a:r>
            <a:r>
              <a:rPr lang="en-US" sz="2400" dirty="0" smtClean="0">
                <a:latin typeface="Times New Roman" pitchFamily="18" charset="0"/>
                <a:cs typeface="Times New Roman" pitchFamily="18" charset="0"/>
              </a:rPr>
              <a:t>Such as the organization culture, infrastructure, tools, human resources, personnel policies and marketplace conditions that could affect how project scope is managed. </a:t>
            </a:r>
          </a:p>
          <a:p>
            <a:pPr marL="514350" indent="-514350">
              <a:buFont typeface="+mj-lt"/>
              <a:buAutoNum type="arabicPeriod"/>
            </a:pPr>
            <a:r>
              <a:rPr lang="en-US" sz="2800" dirty="0" smtClean="0">
                <a:solidFill>
                  <a:srgbClr val="FF0000"/>
                </a:solidFill>
                <a:latin typeface="Times New Roman" pitchFamily="18" charset="0"/>
                <a:cs typeface="Times New Roman" pitchFamily="18" charset="0"/>
              </a:rPr>
              <a:t>Organizational Process Assets:- </a:t>
            </a:r>
            <a:r>
              <a:rPr lang="en-US" sz="28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he formal and informal policies, procedures and guidelines that could impact how the project scope is managed.(</a:t>
            </a:r>
            <a:r>
              <a:rPr lang="en-US" sz="2400" dirty="0" err="1" smtClean="0">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Historical information about previous projects)</a:t>
            </a:r>
          </a:p>
          <a:p>
            <a:pPr marL="514350" indent="-514350">
              <a:buFont typeface="+mj-lt"/>
              <a:buAutoNum type="arabicPeriod"/>
            </a:pPr>
            <a:r>
              <a:rPr lang="en-US" sz="2400" dirty="0" smtClean="0">
                <a:solidFill>
                  <a:srgbClr val="FF0000"/>
                </a:solidFill>
                <a:latin typeface="Times New Roman" pitchFamily="18" charset="0"/>
                <a:cs typeface="Times New Roman" pitchFamily="18" charset="0"/>
              </a:rPr>
              <a:t>Project Charter:- </a:t>
            </a:r>
            <a:r>
              <a:rPr lang="en-US" sz="2400" dirty="0" smtClean="0">
                <a:latin typeface="Times New Roman" pitchFamily="18" charset="0"/>
                <a:cs typeface="Times New Roman" pitchFamily="18" charset="0"/>
              </a:rPr>
              <a:t>Formal document which authorizes a project or a project phase.</a:t>
            </a:r>
          </a:p>
          <a:p>
            <a:pPr marL="514350" indent="-514350">
              <a:buFont typeface="+mj-lt"/>
              <a:buAutoNum type="arabicPeriod"/>
            </a:pPr>
            <a:r>
              <a:rPr lang="en-US" sz="2400" dirty="0" smtClean="0">
                <a:solidFill>
                  <a:srgbClr val="FF0000"/>
                </a:solidFill>
                <a:latin typeface="Times New Roman" pitchFamily="18" charset="0"/>
                <a:cs typeface="Times New Roman" pitchFamily="18" charset="0"/>
              </a:rPr>
              <a:t>Preliminary Project Scope Statement:- </a:t>
            </a:r>
            <a:r>
              <a:rPr lang="en-US" sz="2400" dirty="0" smtClean="0">
                <a:latin typeface="Times New Roman" pitchFamily="18" charset="0"/>
                <a:cs typeface="Times New Roman" pitchFamily="18" charset="0"/>
              </a:rPr>
              <a:t>Initial project scope statement document that provides a high level scope narrative.</a:t>
            </a:r>
          </a:p>
          <a:p>
            <a:pPr marL="514350" indent="-514350">
              <a:buFont typeface="+mj-lt"/>
              <a:buAutoNum type="arabicPeriod"/>
            </a:pPr>
            <a:r>
              <a:rPr lang="en-US" sz="2400" dirty="0" smtClean="0">
                <a:solidFill>
                  <a:srgbClr val="FF0000"/>
                </a:solidFill>
                <a:latin typeface="Times New Roman" pitchFamily="18" charset="0"/>
                <a:cs typeface="Times New Roman" pitchFamily="18" charset="0"/>
              </a:rPr>
              <a:t>Project Management Plan:- </a:t>
            </a:r>
            <a:r>
              <a:rPr lang="en-US" sz="2400" dirty="0" smtClean="0">
                <a:latin typeface="Times New Roman" pitchFamily="18" charset="0"/>
                <a:cs typeface="Times New Roman" pitchFamily="18" charset="0"/>
              </a:rPr>
              <a:t>Formal document which is necessary to define, prepare, integrate, and coordinate all subsidiary plans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248400"/>
          </a:xfrm>
        </p:spPr>
        <p:txBody>
          <a:bodyPr>
            <a:normAutofit/>
          </a:bodyPr>
          <a:lstStyle/>
          <a:p>
            <a:pPr marL="0" indent="0">
              <a:buNone/>
            </a:pPr>
            <a:r>
              <a:rPr lang="en-US" sz="2800" dirty="0" smtClean="0">
                <a:solidFill>
                  <a:srgbClr val="FF0000"/>
                </a:solidFill>
                <a:latin typeface="Times New Roman" pitchFamily="18" charset="0"/>
                <a:cs typeface="Times New Roman" pitchFamily="18" charset="0"/>
              </a:rPr>
              <a:t>Scope Planning/Tools and Techniques</a:t>
            </a:r>
          </a:p>
          <a:p>
            <a:pPr marL="514350" indent="-514350" algn="just">
              <a:buFont typeface="+mj-lt"/>
              <a:buAutoNum type="arabicPeriod"/>
            </a:pPr>
            <a:r>
              <a:rPr lang="en-US" sz="2800" dirty="0" smtClean="0">
                <a:solidFill>
                  <a:srgbClr val="FF0000"/>
                </a:solidFill>
                <a:latin typeface="Times New Roman" pitchFamily="18" charset="0"/>
                <a:cs typeface="Times New Roman" pitchFamily="18" charset="0"/>
              </a:rPr>
              <a:t>Expert Judgment:- </a:t>
            </a:r>
            <a:r>
              <a:rPr lang="en-US" sz="2800" dirty="0" smtClean="0">
                <a:latin typeface="Times New Roman" pitchFamily="18" charset="0"/>
                <a:cs typeface="Times New Roman" pitchFamily="18" charset="0"/>
              </a:rPr>
              <a:t>Related to how equivalent projects have managed scope, is used in developing the project scope management plan.</a:t>
            </a:r>
          </a:p>
          <a:p>
            <a:pPr marL="514350" indent="-514350" algn="just">
              <a:buFont typeface="+mj-lt"/>
              <a:buAutoNum type="arabicPeriod"/>
            </a:pPr>
            <a:r>
              <a:rPr lang="en-US" sz="2800" dirty="0" smtClean="0">
                <a:solidFill>
                  <a:srgbClr val="FF0000"/>
                </a:solidFill>
                <a:latin typeface="Times New Roman" pitchFamily="18" charset="0"/>
                <a:cs typeface="Times New Roman" pitchFamily="18" charset="0"/>
              </a:rPr>
              <a:t>Templates, Forms, Standards:- </a:t>
            </a:r>
            <a:r>
              <a:rPr lang="en-US" sz="2800" dirty="0" smtClean="0">
                <a:latin typeface="Times New Roman" pitchFamily="18" charset="0"/>
                <a:cs typeface="Times New Roman" pitchFamily="18" charset="0"/>
              </a:rPr>
              <a:t>Includes work breakdown structure templates, scope management plan templates and project scope change control forms.</a:t>
            </a:r>
          </a:p>
          <a:p>
            <a:pPr marL="0" indent="0" algn="just">
              <a:buNone/>
            </a:pPr>
            <a:r>
              <a:rPr lang="en-US" sz="2800" dirty="0" smtClean="0">
                <a:solidFill>
                  <a:srgbClr val="FF0000"/>
                </a:solidFill>
                <a:latin typeface="Times New Roman" pitchFamily="18" charset="0"/>
                <a:cs typeface="Times New Roman" pitchFamily="18" charset="0"/>
              </a:rPr>
              <a:t>Scope Planning/Out put</a:t>
            </a:r>
          </a:p>
          <a:p>
            <a:pPr algn="just"/>
            <a:r>
              <a:rPr lang="en-US" sz="2800" dirty="0" smtClean="0">
                <a:latin typeface="Times New Roman" pitchFamily="18" charset="0"/>
                <a:cs typeface="Times New Roman" pitchFamily="18" charset="0"/>
              </a:rPr>
              <a:t>The project scope management plan:-Document which provides guidance on how the project scope will be defined, documented, verified, managed and controlled by the project management team.</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u="sng" dirty="0" smtClean="0">
                <a:latin typeface="Times New Roman" pitchFamily="18" charset="0"/>
                <a:cs typeface="Times New Roman" pitchFamily="18" charset="0"/>
              </a:rPr>
              <a:t>Scope Definition/Input</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9144000" cy="5059363"/>
          </a:xfrm>
        </p:spPr>
        <p:txBody>
          <a:bodyPr>
            <a:normAutofit/>
          </a:bodyPr>
          <a:lstStyle/>
          <a:p>
            <a:pPr marL="514350" indent="-514350">
              <a:buFont typeface="+mj-lt"/>
              <a:buAutoNum type="arabicPeriod"/>
            </a:pPr>
            <a:r>
              <a:rPr lang="en-US" sz="2800" dirty="0" smtClean="0">
                <a:latin typeface="Times New Roman" pitchFamily="18" charset="0"/>
                <a:cs typeface="Times New Roman" pitchFamily="18" charset="0"/>
              </a:rPr>
              <a:t>Organizational Process Assets</a:t>
            </a:r>
          </a:p>
          <a:p>
            <a:pPr marL="514350" indent="-514350">
              <a:buFont typeface="+mj-lt"/>
              <a:buAutoNum type="arabicPeriod"/>
            </a:pPr>
            <a:r>
              <a:rPr lang="en-US" sz="2800" dirty="0" smtClean="0">
                <a:latin typeface="Times New Roman" pitchFamily="18" charset="0"/>
                <a:cs typeface="Times New Roman" pitchFamily="18" charset="0"/>
              </a:rPr>
              <a:t>Project Charter</a:t>
            </a:r>
          </a:p>
          <a:p>
            <a:pPr marL="514350" indent="-514350">
              <a:buFont typeface="+mj-lt"/>
              <a:buAutoNum type="arabicPeriod"/>
            </a:pPr>
            <a:r>
              <a:rPr lang="en-US" sz="2800" dirty="0" smtClean="0">
                <a:latin typeface="Times New Roman" pitchFamily="18" charset="0"/>
                <a:cs typeface="Times New Roman" pitchFamily="18" charset="0"/>
              </a:rPr>
              <a:t>Preliminary Project Scope Statement</a:t>
            </a:r>
          </a:p>
          <a:p>
            <a:pPr marL="514350" indent="-514350">
              <a:buFont typeface="+mj-lt"/>
              <a:buAutoNum type="arabicPeriod"/>
            </a:pPr>
            <a:r>
              <a:rPr lang="en-US" sz="2800" dirty="0" smtClean="0">
                <a:latin typeface="Times New Roman" pitchFamily="18" charset="0"/>
                <a:cs typeface="Times New Roman" pitchFamily="18" charset="0"/>
              </a:rPr>
              <a:t>Project Scope Management Plan:-Which was the output of scope planning</a:t>
            </a:r>
          </a:p>
          <a:p>
            <a:pPr marL="514350" indent="-514350">
              <a:buFont typeface="+mj-lt"/>
              <a:buAutoNum type="arabicPeriod"/>
            </a:pPr>
            <a:r>
              <a:rPr lang="en-US" sz="2800" dirty="0" smtClean="0">
                <a:latin typeface="Times New Roman" pitchFamily="18" charset="0"/>
                <a:cs typeface="Times New Roman" pitchFamily="18" charset="0"/>
              </a:rPr>
              <a:t>Approved Change Requests:-Can cause a change to project scope, project quality, estimated costs or project schedule.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9448800" cy="6629400"/>
          </a:xfrm>
        </p:spPr>
        <p:txBody>
          <a:bodyPr>
            <a:normAutofit/>
          </a:bodyPr>
          <a:lstStyle/>
          <a:p>
            <a:pPr marL="0" indent="0">
              <a:buNone/>
            </a:pPr>
            <a:r>
              <a:rPr lang="en-US" sz="2400" u="sng" dirty="0" smtClean="0">
                <a:latin typeface="Times New Roman" pitchFamily="18" charset="0"/>
                <a:cs typeface="Times New Roman" pitchFamily="18" charset="0"/>
              </a:rPr>
              <a:t>Scope Definition/Tools and Techniques</a:t>
            </a:r>
          </a:p>
          <a:p>
            <a:pPr marL="514350" indent="-514350">
              <a:buFont typeface="+mj-lt"/>
              <a:buAutoNum type="arabicPeriod"/>
            </a:pPr>
            <a:r>
              <a:rPr lang="en-US" sz="2400" dirty="0" smtClean="0">
                <a:solidFill>
                  <a:srgbClr val="FF0000"/>
                </a:solidFill>
                <a:latin typeface="Times New Roman" pitchFamily="18" charset="0"/>
                <a:cs typeface="Times New Roman" pitchFamily="18" charset="0"/>
              </a:rPr>
              <a:t>Product Analysis:- </a:t>
            </a:r>
            <a:r>
              <a:rPr lang="en-US" sz="2400" dirty="0" smtClean="0">
                <a:latin typeface="Times New Roman" pitchFamily="18" charset="0"/>
                <a:cs typeface="Times New Roman" pitchFamily="18" charset="0"/>
              </a:rPr>
              <a:t>Includes techniques such as product breakdown, system analysis, functional analysis and the like</a:t>
            </a:r>
          </a:p>
          <a:p>
            <a:pPr marL="514350" indent="-514350">
              <a:buFont typeface="+mj-lt"/>
              <a:buAutoNum type="arabicPeriod"/>
            </a:pPr>
            <a:r>
              <a:rPr lang="en-US" sz="2400" dirty="0" smtClean="0">
                <a:solidFill>
                  <a:srgbClr val="FF0000"/>
                </a:solidFill>
                <a:latin typeface="Times New Roman" pitchFamily="18" charset="0"/>
                <a:cs typeface="Times New Roman" pitchFamily="18" charset="0"/>
              </a:rPr>
              <a:t>Alternatives Identification:- </a:t>
            </a:r>
            <a:r>
              <a:rPr lang="en-US" sz="2400" dirty="0" smtClean="0">
                <a:latin typeface="Times New Roman" pitchFamily="18" charset="0"/>
                <a:cs typeface="Times New Roman" pitchFamily="18" charset="0"/>
              </a:rPr>
              <a:t>Used to generate different  approaches to execute and perform the work of the project.(</a:t>
            </a:r>
            <a:r>
              <a:rPr lang="en-US" sz="2400" dirty="0" err="1"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 Brainstorming)</a:t>
            </a:r>
          </a:p>
          <a:p>
            <a:pPr marL="514350" indent="-514350">
              <a:buFont typeface="+mj-lt"/>
              <a:buAutoNum type="arabicPeriod"/>
            </a:pPr>
            <a:r>
              <a:rPr lang="en-US" sz="2400" dirty="0" smtClean="0">
                <a:solidFill>
                  <a:srgbClr val="FF0000"/>
                </a:solidFill>
                <a:latin typeface="Times New Roman" pitchFamily="18" charset="0"/>
                <a:cs typeface="Times New Roman" pitchFamily="18" charset="0"/>
              </a:rPr>
              <a:t>Expert Judgment </a:t>
            </a:r>
            <a:r>
              <a:rPr lang="en-US" sz="2400" dirty="0" smtClean="0">
                <a:latin typeface="Times New Roman" pitchFamily="18" charset="0"/>
                <a:cs typeface="Times New Roman" pitchFamily="18" charset="0"/>
              </a:rPr>
              <a:t>(related to this task)</a:t>
            </a:r>
          </a:p>
          <a:p>
            <a:pPr marL="514350" indent="-514350">
              <a:buFont typeface="+mj-lt"/>
              <a:buAutoNum type="arabicPeriod"/>
            </a:pPr>
            <a:r>
              <a:rPr lang="en-US" sz="2400" dirty="0" smtClean="0">
                <a:solidFill>
                  <a:srgbClr val="FF0000"/>
                </a:solidFill>
                <a:latin typeface="Times New Roman" pitchFamily="18" charset="0"/>
                <a:cs typeface="Times New Roman" pitchFamily="18" charset="0"/>
              </a:rPr>
              <a:t>Stakeholder Analysis:-</a:t>
            </a:r>
            <a:r>
              <a:rPr lang="en-US" sz="2400" dirty="0" smtClean="0">
                <a:latin typeface="Times New Roman" pitchFamily="18" charset="0"/>
                <a:cs typeface="Times New Roman" pitchFamily="18" charset="0"/>
              </a:rPr>
              <a:t>Identifies the influence and interests of the various stakeholders and documents their needs and expectations</a:t>
            </a:r>
          </a:p>
          <a:p>
            <a:pPr marL="0" indent="0">
              <a:buNone/>
            </a:pPr>
            <a:r>
              <a:rPr lang="en-US" sz="2400" u="sng" dirty="0" smtClean="0">
                <a:latin typeface="Times New Roman" pitchFamily="18" charset="0"/>
                <a:cs typeface="Times New Roman" pitchFamily="18" charset="0"/>
              </a:rPr>
              <a:t>Scope Definition/Output</a:t>
            </a:r>
          </a:p>
          <a:p>
            <a:pPr marL="0" indent="0">
              <a:buNone/>
            </a:pPr>
            <a:r>
              <a:rPr lang="en-US" sz="2400" dirty="0" smtClean="0">
                <a:solidFill>
                  <a:srgbClr val="FF0000"/>
                </a:solidFill>
                <a:latin typeface="Times New Roman" pitchFamily="18" charset="0"/>
                <a:cs typeface="Times New Roman" pitchFamily="18" charset="0"/>
              </a:rPr>
              <a:t>Project Scope Statement </a:t>
            </a:r>
            <a:r>
              <a:rPr lang="en-US" sz="2400" dirty="0" smtClean="0">
                <a:latin typeface="Times New Roman" pitchFamily="18" charset="0"/>
                <a:cs typeface="Times New Roman" pitchFamily="18" charset="0"/>
              </a:rPr>
              <a:t>(Detail description about Project objectives, Product scope description, Project requirements etc.)</a:t>
            </a:r>
          </a:p>
          <a:p>
            <a:pPr marL="0" indent="0">
              <a:buNone/>
            </a:pPr>
            <a:r>
              <a:rPr lang="en-US" sz="2400" dirty="0" smtClean="0">
                <a:solidFill>
                  <a:srgbClr val="FF0000"/>
                </a:solidFill>
                <a:latin typeface="Times New Roman" pitchFamily="18" charset="0"/>
                <a:cs typeface="Times New Roman" pitchFamily="18" charset="0"/>
              </a:rPr>
              <a:t>Requested Changes:-</a:t>
            </a:r>
            <a:r>
              <a:rPr lang="en-US" sz="2400" dirty="0" smtClean="0">
                <a:latin typeface="Times New Roman" pitchFamily="18" charset="0"/>
                <a:cs typeface="Times New Roman" pitchFamily="18" charset="0"/>
              </a:rPr>
              <a:t>May exist to the project management plan and its</a:t>
            </a:r>
          </a:p>
          <a:p>
            <a:pPr marL="0" indent="0">
              <a:buNone/>
            </a:pPr>
            <a:r>
              <a:rPr lang="en-US" sz="2400" dirty="0" smtClean="0">
                <a:latin typeface="Times New Roman" pitchFamily="18" charset="0"/>
                <a:cs typeface="Times New Roman" pitchFamily="18" charset="0"/>
              </a:rPr>
              <a:t>subsidiary plans may be developed during the Scope Definition process</a:t>
            </a:r>
          </a:p>
          <a:p>
            <a:pPr marL="0" indent="0">
              <a:buNone/>
            </a:pPr>
            <a:r>
              <a:rPr lang="en-US" sz="2400" dirty="0" smtClean="0">
                <a:solidFill>
                  <a:srgbClr val="FF0000"/>
                </a:solidFill>
                <a:latin typeface="Times New Roman" pitchFamily="18" charset="0"/>
                <a:cs typeface="Times New Roman" pitchFamily="18" charset="0"/>
              </a:rPr>
              <a:t>Project Scope Management Plan (Updates):- </a:t>
            </a:r>
            <a:r>
              <a:rPr lang="en-US" sz="2400" dirty="0" smtClean="0">
                <a:latin typeface="Times New Roman" pitchFamily="18" charset="0"/>
                <a:cs typeface="Times New Roman" pitchFamily="18" charset="0"/>
              </a:rPr>
              <a:t>may be updated to include approved change requests resulting from the project Scope Definition process.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5897563"/>
          </a:xfrm>
        </p:spPr>
        <p:txBody>
          <a:bodyPr>
            <a:normAutofit/>
          </a:bodyPr>
          <a:lstStyle/>
          <a:p>
            <a:pPr marL="0" indent="0">
              <a:buNone/>
            </a:pPr>
            <a:r>
              <a:rPr lang="en-US" dirty="0" smtClean="0">
                <a:solidFill>
                  <a:srgbClr val="FF0000"/>
                </a:solidFill>
                <a:latin typeface="Times New Roman" pitchFamily="18" charset="0"/>
                <a:cs typeface="Times New Roman" pitchFamily="18" charset="0"/>
              </a:rPr>
              <a:t>Create WBS/Input</a:t>
            </a:r>
          </a:p>
          <a:p>
            <a:r>
              <a:rPr lang="en-US" sz="2800" dirty="0" smtClean="0">
                <a:latin typeface="Times New Roman" pitchFamily="18" charset="0"/>
                <a:cs typeface="Times New Roman" pitchFamily="18" charset="0"/>
              </a:rPr>
              <a:t>Organizational Process Assets</a:t>
            </a:r>
          </a:p>
          <a:p>
            <a:r>
              <a:rPr lang="en-US" sz="2800" dirty="0" smtClean="0">
                <a:latin typeface="Times New Roman" pitchFamily="18" charset="0"/>
                <a:cs typeface="Times New Roman" pitchFamily="18" charset="0"/>
              </a:rPr>
              <a:t>Project Scope Statement:-just out put of scope definition</a:t>
            </a:r>
          </a:p>
          <a:p>
            <a:r>
              <a:rPr lang="en-US" sz="2800" dirty="0" smtClean="0">
                <a:latin typeface="Times New Roman" pitchFamily="18" charset="0"/>
                <a:cs typeface="Times New Roman" pitchFamily="18" charset="0"/>
              </a:rPr>
              <a:t>Project Scope Management Plan:-out put of scope definition</a:t>
            </a:r>
          </a:p>
          <a:p>
            <a:r>
              <a:rPr lang="en-US" sz="2800" dirty="0" smtClean="0">
                <a:latin typeface="Times New Roman" pitchFamily="18" charset="0"/>
                <a:cs typeface="Times New Roman" pitchFamily="18" charset="0"/>
              </a:rPr>
              <a:t>Approved Change Requests</a:t>
            </a:r>
          </a:p>
          <a:p>
            <a:pPr marL="0" indent="0">
              <a:buNone/>
            </a:pPr>
            <a:r>
              <a:rPr lang="en-US" sz="2800" dirty="0" smtClean="0">
                <a:solidFill>
                  <a:srgbClr val="FF0000"/>
                </a:solidFill>
                <a:latin typeface="Times New Roman" pitchFamily="18" charset="0"/>
                <a:cs typeface="Times New Roman" pitchFamily="18" charset="0"/>
              </a:rPr>
              <a:t>Create WBS/Tools and Techniques</a:t>
            </a:r>
          </a:p>
          <a:p>
            <a:r>
              <a:rPr lang="en-US" sz="2800" dirty="0" smtClean="0">
                <a:latin typeface="Times New Roman" pitchFamily="18" charset="0"/>
                <a:cs typeface="Times New Roman" pitchFamily="18" charset="0"/>
              </a:rPr>
              <a:t>Work Breakdown Structure templates</a:t>
            </a:r>
          </a:p>
          <a:p>
            <a:r>
              <a:rPr lang="en-US" sz="2800" dirty="0" smtClean="0">
                <a:latin typeface="Times New Roman" pitchFamily="18" charset="0"/>
                <a:cs typeface="Times New Roman" pitchFamily="18" charset="0"/>
              </a:rPr>
              <a:t>Decomposition:-Is the subdivision of project deliverables into smaller and more manageable components until the work and deliverables are defined to the work package level.</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839200" cy="6400800"/>
          </a:xfrm>
        </p:spPr>
        <p:txBody>
          <a:bodyPr>
            <a:normAutofit/>
          </a:bodyPr>
          <a:lstStyle/>
          <a:p>
            <a:r>
              <a:rPr lang="en-US" sz="2800" dirty="0" smtClean="0">
                <a:solidFill>
                  <a:srgbClr val="FF0000"/>
                </a:solidFill>
                <a:latin typeface="Times New Roman" pitchFamily="18" charset="0"/>
                <a:cs typeface="Times New Roman" pitchFamily="18" charset="0"/>
              </a:rPr>
              <a:t>Create WBS/Out Put</a:t>
            </a:r>
          </a:p>
          <a:p>
            <a:r>
              <a:rPr lang="en-US" sz="2800" dirty="0" smtClean="0">
                <a:solidFill>
                  <a:srgbClr val="FF0000"/>
                </a:solidFill>
                <a:latin typeface="Times New Roman" pitchFamily="18" charset="0"/>
                <a:cs typeface="Times New Roman" pitchFamily="18" charset="0"/>
              </a:rPr>
              <a:t>Project Scope Statement (Updates):- </a:t>
            </a:r>
            <a:r>
              <a:rPr lang="en-US" sz="2800" dirty="0" smtClean="0">
                <a:latin typeface="Times New Roman" pitchFamily="18" charset="0"/>
                <a:cs typeface="Times New Roman" pitchFamily="18" charset="0"/>
              </a:rPr>
              <a:t>If approved change requests result from the Create WBS process</a:t>
            </a:r>
          </a:p>
          <a:p>
            <a:r>
              <a:rPr lang="en-US" sz="2800" dirty="0" smtClean="0">
                <a:latin typeface="Times New Roman" pitchFamily="18" charset="0"/>
                <a:cs typeface="Times New Roman" pitchFamily="18" charset="0"/>
              </a:rPr>
              <a:t>Work Breakdown Structure</a:t>
            </a:r>
          </a:p>
          <a:p>
            <a:r>
              <a:rPr lang="en-US" sz="2800" dirty="0" smtClean="0">
                <a:solidFill>
                  <a:srgbClr val="FF0000"/>
                </a:solidFill>
                <a:latin typeface="Times New Roman" pitchFamily="18" charset="0"/>
                <a:cs typeface="Times New Roman" pitchFamily="18" charset="0"/>
              </a:rPr>
              <a:t>WBS Dictionary:- </a:t>
            </a:r>
            <a:r>
              <a:rPr lang="en-US" sz="2800" dirty="0" smtClean="0">
                <a:latin typeface="Times New Roman" pitchFamily="18" charset="0"/>
                <a:cs typeface="Times New Roman" pitchFamily="18" charset="0"/>
              </a:rPr>
              <a:t>The document generated by the Created WBS process that supports the WBS</a:t>
            </a:r>
          </a:p>
          <a:p>
            <a:r>
              <a:rPr lang="en-US" sz="2800" dirty="0" smtClean="0">
                <a:solidFill>
                  <a:srgbClr val="FF0000"/>
                </a:solidFill>
                <a:latin typeface="Times New Roman" pitchFamily="18" charset="0"/>
                <a:cs typeface="Times New Roman" pitchFamily="18" charset="0"/>
              </a:rPr>
              <a:t>Scope Baseline:- </a:t>
            </a:r>
            <a:r>
              <a:rPr lang="en-US" sz="2800" dirty="0" smtClean="0">
                <a:latin typeface="Times New Roman" pitchFamily="18" charset="0"/>
                <a:cs typeface="Times New Roman" pitchFamily="18" charset="0"/>
              </a:rPr>
              <a:t>The approved detailed project scope statement associated with WBS and WBS dictionary</a:t>
            </a:r>
          </a:p>
          <a:p>
            <a:r>
              <a:rPr lang="en-US" sz="2800" dirty="0" smtClean="0">
                <a:solidFill>
                  <a:srgbClr val="FF0000"/>
                </a:solidFill>
                <a:latin typeface="Times New Roman" pitchFamily="18" charset="0"/>
                <a:cs typeface="Times New Roman" pitchFamily="18" charset="0"/>
              </a:rPr>
              <a:t>Project Scope Management Plan (Updates):-</a:t>
            </a:r>
            <a:r>
              <a:rPr lang="en-US" sz="2800" dirty="0" smtClean="0">
                <a:latin typeface="Times New Roman" pitchFamily="18" charset="0"/>
                <a:cs typeface="Times New Roman" pitchFamily="18" charset="0"/>
              </a:rPr>
              <a:t>If approved change requests result from the Create WBS process</a:t>
            </a:r>
          </a:p>
          <a:p>
            <a:r>
              <a:rPr lang="en-US" sz="2800" dirty="0" smtClean="0">
                <a:solidFill>
                  <a:srgbClr val="FF0000"/>
                </a:solidFill>
                <a:latin typeface="Times New Roman" pitchFamily="18" charset="0"/>
                <a:cs typeface="Times New Roman" pitchFamily="18" charset="0"/>
              </a:rPr>
              <a:t>Requested Changes:-</a:t>
            </a:r>
            <a:r>
              <a:rPr lang="en-US" sz="2800" dirty="0" smtClean="0">
                <a:latin typeface="Times New Roman" pitchFamily="18" charset="0"/>
                <a:cs typeface="Times New Roman" pitchFamily="18" charset="0"/>
              </a:rPr>
              <a:t>May processed for review and  approval through the integrated change control process for the next phase.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latin typeface="Times New Roman" pitchFamily="18" charset="0"/>
                <a:cs typeface="Times New Roman" pitchFamily="18" charset="0"/>
              </a:rPr>
              <a:t>What is Project Management?</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143000"/>
            <a:ext cx="9144000" cy="5257800"/>
          </a:xfrm>
        </p:spPr>
        <p:txBody>
          <a:bodyPr/>
          <a:lstStyle/>
          <a:p>
            <a:r>
              <a:rPr lang="en-US" sz="2800" dirty="0" smtClean="0">
                <a:solidFill>
                  <a:srgbClr val="FF0000"/>
                </a:solidFill>
                <a:latin typeface="Times New Roman" pitchFamily="18" charset="0"/>
                <a:cs typeface="Times New Roman" pitchFamily="18" charset="0"/>
              </a:rPr>
              <a:t>Project management </a:t>
            </a:r>
            <a:r>
              <a:rPr lang="en-US" sz="2800" dirty="0" smtClean="0">
                <a:latin typeface="Times New Roman" pitchFamily="18" charset="0"/>
                <a:cs typeface="Times New Roman" pitchFamily="18" charset="0"/>
              </a:rPr>
              <a:t>is the process of planning and controlling the development of a system within a specified timeframe at a minimum cost with the right functionality.</a:t>
            </a:r>
          </a:p>
          <a:p>
            <a:r>
              <a:rPr lang="en-US" sz="2800" dirty="0">
                <a:latin typeface="Times New Roman" pitchFamily="18" charset="0"/>
                <a:cs typeface="Times New Roman" pitchFamily="18" charset="0"/>
              </a:rPr>
              <a:t>I</a:t>
            </a:r>
            <a:r>
              <a:rPr lang="en-US" sz="2800" dirty="0" smtClean="0">
                <a:latin typeface="Times New Roman" pitchFamily="18" charset="0"/>
                <a:cs typeface="Times New Roman" pitchFamily="18" charset="0"/>
              </a:rPr>
              <a:t>t is the application of knowledge, skills, tools and techniques to project activities to meet project requirements</a:t>
            </a:r>
          </a:p>
          <a:p>
            <a:pPr algn="just"/>
            <a:r>
              <a:rPr lang="en-US" sz="2800" dirty="0" smtClean="0">
                <a:latin typeface="Times New Roman" pitchFamily="18" charset="0"/>
                <a:cs typeface="Times New Roman" pitchFamily="18" charset="0"/>
              </a:rPr>
              <a:t>It is accomplished through the application and integration of the project management processes of initiating, planning, executing, monitoring and controlling, and closing</a:t>
            </a:r>
          </a:p>
          <a:p>
            <a:pPr algn="just"/>
            <a:r>
              <a:rPr lang="en-US" sz="2800" dirty="0" smtClean="0">
                <a:latin typeface="Times New Roman" pitchFamily="18" charset="0"/>
                <a:cs typeface="Times New Roman" pitchFamily="18" charset="0"/>
              </a:rPr>
              <a:t>The project manager is the person who is </a:t>
            </a:r>
            <a:r>
              <a:rPr lang="en-US" sz="2800" dirty="0" smtClean="0">
                <a:solidFill>
                  <a:srgbClr val="FF0000"/>
                </a:solidFill>
                <a:latin typeface="Times New Roman" pitchFamily="18" charset="0"/>
                <a:cs typeface="Times New Roman" pitchFamily="18" charset="0"/>
              </a:rPr>
              <a:t>responsible</a:t>
            </a:r>
            <a:r>
              <a:rPr lang="en-US" sz="2800" dirty="0" smtClean="0">
                <a:latin typeface="Times New Roman" pitchFamily="18" charset="0"/>
                <a:cs typeface="Times New Roman" pitchFamily="18" charset="0"/>
              </a:rPr>
              <a:t> for accomplishing the project objectives.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372600" cy="6477000"/>
          </a:xfrm>
        </p:spPr>
        <p:txBody>
          <a:bodyPr>
            <a:normAutofit lnSpcReduction="10000"/>
          </a:bodyPr>
          <a:lstStyle/>
          <a:p>
            <a:pPr marL="0" indent="0">
              <a:buNone/>
            </a:pPr>
            <a:r>
              <a:rPr lang="en-US" sz="2800" u="sng" dirty="0" smtClean="0">
                <a:latin typeface="Times New Roman" pitchFamily="18" charset="0"/>
                <a:cs typeface="Times New Roman" pitchFamily="18" charset="0"/>
              </a:rPr>
              <a:t>S</a:t>
            </a:r>
            <a:r>
              <a:rPr lang="en-US" sz="2400" u="sng" dirty="0" smtClean="0">
                <a:latin typeface="Times New Roman" pitchFamily="18" charset="0"/>
                <a:cs typeface="Times New Roman" pitchFamily="18" charset="0"/>
              </a:rPr>
              <a:t>cope Verification/Input</a:t>
            </a:r>
          </a:p>
          <a:p>
            <a:r>
              <a:rPr lang="en-US" sz="2400" dirty="0" smtClean="0">
                <a:solidFill>
                  <a:srgbClr val="FF0000"/>
                </a:solidFill>
                <a:latin typeface="Times New Roman" pitchFamily="18" charset="0"/>
                <a:cs typeface="Times New Roman" pitchFamily="18" charset="0"/>
              </a:rPr>
              <a:t>Project Scope Statement:-</a:t>
            </a:r>
            <a:r>
              <a:rPr lang="en-US" sz="2400" dirty="0" smtClean="0">
                <a:latin typeface="Times New Roman" pitchFamily="18" charset="0"/>
                <a:cs typeface="Times New Roman" pitchFamily="18" charset="0"/>
              </a:rPr>
              <a:t>out put of WBS</a:t>
            </a:r>
          </a:p>
          <a:p>
            <a:r>
              <a:rPr lang="en-US" sz="2400" dirty="0" smtClean="0">
                <a:solidFill>
                  <a:srgbClr val="FF0000"/>
                </a:solidFill>
                <a:latin typeface="Times New Roman" pitchFamily="18" charset="0"/>
                <a:cs typeface="Times New Roman" pitchFamily="18" charset="0"/>
              </a:rPr>
              <a:t>WBS Dictionary:-</a:t>
            </a:r>
            <a:r>
              <a:rPr lang="en-US" sz="2400" dirty="0" smtClean="0">
                <a:latin typeface="Times New Roman" pitchFamily="18" charset="0"/>
                <a:cs typeface="Times New Roman" pitchFamily="18" charset="0"/>
              </a:rPr>
              <a:t>out put of WBS</a:t>
            </a:r>
          </a:p>
          <a:p>
            <a:r>
              <a:rPr lang="en-US" sz="2400" dirty="0" smtClean="0">
                <a:solidFill>
                  <a:srgbClr val="FF0000"/>
                </a:solidFill>
                <a:latin typeface="Times New Roman" pitchFamily="18" charset="0"/>
                <a:cs typeface="Times New Roman" pitchFamily="18" charset="0"/>
              </a:rPr>
              <a:t>Project Scope Management Plan:-</a:t>
            </a:r>
            <a:r>
              <a:rPr lang="en-US" sz="2400" dirty="0" smtClean="0">
                <a:latin typeface="Times New Roman" pitchFamily="18" charset="0"/>
                <a:cs typeface="Times New Roman" pitchFamily="18" charset="0"/>
              </a:rPr>
              <a:t>out put of WBS</a:t>
            </a:r>
          </a:p>
          <a:p>
            <a:r>
              <a:rPr lang="en-US" sz="2400" dirty="0" smtClean="0">
                <a:solidFill>
                  <a:srgbClr val="FF0000"/>
                </a:solidFill>
                <a:latin typeface="Times New Roman" pitchFamily="18" charset="0"/>
                <a:cs typeface="Times New Roman" pitchFamily="18" charset="0"/>
              </a:rPr>
              <a:t>Deliverables:-</a:t>
            </a:r>
            <a:r>
              <a:rPr lang="en-US" sz="2400" dirty="0" smtClean="0">
                <a:latin typeface="Times New Roman" pitchFamily="18" charset="0"/>
                <a:cs typeface="Times New Roman" pitchFamily="18" charset="0"/>
              </a:rPr>
              <a:t>Those that have been fully or partially completed Project Execution process</a:t>
            </a:r>
          </a:p>
          <a:p>
            <a:pPr marL="0" indent="0">
              <a:buNone/>
            </a:pPr>
            <a:r>
              <a:rPr lang="en-US" sz="2400" u="sng" dirty="0" smtClean="0">
                <a:latin typeface="Times New Roman" pitchFamily="18" charset="0"/>
                <a:cs typeface="Times New Roman" pitchFamily="18" charset="0"/>
              </a:rPr>
              <a:t>Scope Verification/Tools and Techniques</a:t>
            </a:r>
          </a:p>
          <a:p>
            <a:r>
              <a:rPr lang="en-US" sz="2400" dirty="0" smtClean="0">
                <a:solidFill>
                  <a:srgbClr val="FF0000"/>
                </a:solidFill>
                <a:latin typeface="Times New Roman" pitchFamily="18" charset="0"/>
                <a:cs typeface="Times New Roman" pitchFamily="18" charset="0"/>
              </a:rPr>
              <a:t>Inspections:-</a:t>
            </a:r>
            <a:r>
              <a:rPr lang="en-US" sz="2400" dirty="0" smtClean="0">
                <a:latin typeface="Times New Roman" pitchFamily="18" charset="0"/>
                <a:cs typeface="Times New Roman" pitchFamily="18" charset="0"/>
              </a:rPr>
              <a:t>Includes activities such as measuring, examining and verifying to determine whether the work and deliverables meet requirements and product acceptance criteria.</a:t>
            </a:r>
          </a:p>
          <a:p>
            <a:pPr marL="0" indent="0">
              <a:buNone/>
            </a:pPr>
            <a:r>
              <a:rPr lang="en-US" sz="2400" u="sng" dirty="0" smtClean="0">
                <a:latin typeface="Times New Roman" pitchFamily="18" charset="0"/>
                <a:cs typeface="Times New Roman" pitchFamily="18" charset="0"/>
              </a:rPr>
              <a:t>Scope Verification/Out Put</a:t>
            </a:r>
          </a:p>
          <a:p>
            <a:r>
              <a:rPr lang="en-US" sz="2400" dirty="0" smtClean="0">
                <a:solidFill>
                  <a:srgbClr val="FF0000"/>
                </a:solidFill>
                <a:latin typeface="Times New Roman" pitchFamily="18" charset="0"/>
                <a:cs typeface="Times New Roman" pitchFamily="18" charset="0"/>
              </a:rPr>
              <a:t>Accepted Deliverables:- </a:t>
            </a:r>
            <a:r>
              <a:rPr lang="en-US" sz="2400" dirty="0" smtClean="0">
                <a:latin typeface="Times New Roman" pitchFamily="18" charset="0"/>
                <a:cs typeface="Times New Roman" pitchFamily="18" charset="0"/>
              </a:rPr>
              <a:t>The Scope Verification process document those completed deliverables that have been accepted</a:t>
            </a:r>
          </a:p>
          <a:p>
            <a:r>
              <a:rPr lang="en-US" sz="2400" dirty="0" smtClean="0">
                <a:solidFill>
                  <a:srgbClr val="FF0000"/>
                </a:solidFill>
                <a:latin typeface="Times New Roman" pitchFamily="18" charset="0"/>
                <a:cs typeface="Times New Roman" pitchFamily="18" charset="0"/>
              </a:rPr>
              <a:t>Requested Changes:-</a:t>
            </a:r>
            <a:r>
              <a:rPr lang="en-US" sz="2400" dirty="0" smtClean="0">
                <a:latin typeface="Times New Roman" pitchFamily="18" charset="0"/>
                <a:cs typeface="Times New Roman" pitchFamily="18" charset="0"/>
              </a:rPr>
              <a:t>May be processed for review through the Integrated Change Control process</a:t>
            </a:r>
          </a:p>
          <a:p>
            <a:r>
              <a:rPr lang="en-US" sz="2400" dirty="0">
                <a:solidFill>
                  <a:srgbClr val="FF0000"/>
                </a:solidFill>
                <a:latin typeface="Times New Roman" pitchFamily="18" charset="0"/>
                <a:cs typeface="Times New Roman" pitchFamily="18" charset="0"/>
              </a:rPr>
              <a:t>Recommended Corrective Actions:-</a:t>
            </a:r>
            <a:r>
              <a:rPr lang="en-US" sz="2400" dirty="0"/>
              <a:t>May be done in the process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296400" cy="6400800"/>
          </a:xfrm>
        </p:spPr>
        <p:txBody>
          <a:bodyPr>
            <a:normAutofit fontScale="92500" lnSpcReduction="10000"/>
          </a:bodyPr>
          <a:lstStyle/>
          <a:p>
            <a:pPr marL="0" indent="0">
              <a:buNone/>
            </a:pPr>
            <a:r>
              <a:rPr lang="en-US" u="sng" dirty="0" smtClean="0">
                <a:latin typeface="Times New Roman" pitchFamily="18" charset="0"/>
                <a:cs typeface="Times New Roman" pitchFamily="18" charset="0"/>
              </a:rPr>
              <a:t>Scope Control/Input</a:t>
            </a:r>
          </a:p>
          <a:p>
            <a:r>
              <a:rPr lang="en-US" dirty="0" smtClean="0">
                <a:solidFill>
                  <a:srgbClr val="FF0000"/>
                </a:solidFill>
                <a:latin typeface="Times New Roman" pitchFamily="18" charset="0"/>
                <a:cs typeface="Times New Roman" pitchFamily="18" charset="0"/>
              </a:rPr>
              <a:t>Project scope statement:-</a:t>
            </a:r>
            <a:r>
              <a:rPr lang="en-US" dirty="0" smtClean="0">
                <a:latin typeface="Times New Roman" pitchFamily="18" charset="0"/>
                <a:cs typeface="Times New Roman" pitchFamily="18" charset="0"/>
              </a:rPr>
              <a:t>Associated with WBS and WBS dictionary which defines the project scope baseline and product scope.</a:t>
            </a:r>
          </a:p>
          <a:p>
            <a:r>
              <a:rPr lang="en-US" dirty="0" smtClean="0">
                <a:latin typeface="Times New Roman" pitchFamily="18" charset="0"/>
                <a:cs typeface="Times New Roman" pitchFamily="18" charset="0"/>
              </a:rPr>
              <a:t>Work Breakdown Structure</a:t>
            </a:r>
          </a:p>
          <a:p>
            <a:r>
              <a:rPr lang="en-US" dirty="0" smtClean="0">
                <a:latin typeface="Times New Roman" pitchFamily="18" charset="0"/>
                <a:cs typeface="Times New Roman" pitchFamily="18" charset="0"/>
              </a:rPr>
              <a:t>WBS Dictionary</a:t>
            </a:r>
          </a:p>
          <a:p>
            <a:r>
              <a:rPr lang="en-US" dirty="0" smtClean="0">
                <a:latin typeface="Times New Roman" pitchFamily="18" charset="0"/>
                <a:cs typeface="Times New Roman" pitchFamily="18" charset="0"/>
              </a:rPr>
              <a:t>Project Scope Management Plan</a:t>
            </a:r>
          </a:p>
          <a:p>
            <a:r>
              <a:rPr lang="en-US" dirty="0" smtClean="0">
                <a:solidFill>
                  <a:srgbClr val="FF0000"/>
                </a:solidFill>
                <a:latin typeface="Times New Roman" pitchFamily="18" charset="0"/>
                <a:cs typeface="Times New Roman" pitchFamily="18" charset="0"/>
              </a:rPr>
              <a:t>Performance Reports:- </a:t>
            </a:r>
            <a:r>
              <a:rPr lang="en-US" dirty="0" smtClean="0">
                <a:latin typeface="Times New Roman" pitchFamily="18" charset="0"/>
                <a:cs typeface="Times New Roman" pitchFamily="18" charset="0"/>
              </a:rPr>
              <a:t>Provide information on project work performance, such as interim deliverables that have been completed.</a:t>
            </a:r>
          </a:p>
          <a:p>
            <a:r>
              <a:rPr lang="en-US" dirty="0" smtClean="0">
                <a:latin typeface="Times New Roman" pitchFamily="18" charset="0"/>
                <a:cs typeface="Times New Roman" pitchFamily="18" charset="0"/>
              </a:rPr>
              <a:t>Approved Change Requests</a:t>
            </a:r>
          </a:p>
          <a:p>
            <a:r>
              <a:rPr lang="en-US" dirty="0" smtClean="0">
                <a:solidFill>
                  <a:srgbClr val="FF0000"/>
                </a:solidFill>
                <a:latin typeface="Times New Roman" pitchFamily="18" charset="0"/>
                <a:cs typeface="Times New Roman" pitchFamily="18" charset="0"/>
              </a:rPr>
              <a:t>Work Performance Information:-</a:t>
            </a:r>
            <a:r>
              <a:rPr lang="en-US" dirty="0" smtClean="0">
                <a:latin typeface="Times New Roman" pitchFamily="18" charset="0"/>
                <a:cs typeface="Times New Roman" pitchFamily="18" charset="0"/>
              </a:rPr>
              <a:t>Give us information about the performance of the work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81000"/>
            <a:ext cx="9372600" cy="6324600"/>
          </a:xfrm>
        </p:spPr>
        <p:txBody>
          <a:bodyPr>
            <a:normAutofit/>
          </a:bodyPr>
          <a:lstStyle/>
          <a:p>
            <a:r>
              <a:rPr lang="en-US" dirty="0" smtClean="0">
                <a:latin typeface="Times New Roman" pitchFamily="18" charset="0"/>
                <a:cs typeface="Times New Roman" pitchFamily="18" charset="0"/>
              </a:rPr>
              <a:t>Scope Control/Tools and Techniques</a:t>
            </a:r>
          </a:p>
          <a:p>
            <a:r>
              <a:rPr lang="en-US" sz="2800" dirty="0" smtClean="0">
                <a:solidFill>
                  <a:srgbClr val="FF0000"/>
                </a:solidFill>
                <a:latin typeface="Times New Roman" pitchFamily="18" charset="0"/>
                <a:cs typeface="Times New Roman" pitchFamily="18" charset="0"/>
              </a:rPr>
              <a:t>Change Control System:-</a:t>
            </a:r>
            <a:r>
              <a:rPr lang="en-US" sz="2800" dirty="0" smtClean="0">
                <a:latin typeface="Times New Roman" pitchFamily="18" charset="0"/>
                <a:cs typeface="Times New Roman" pitchFamily="18" charset="0"/>
              </a:rPr>
              <a:t>Can be documentation or tracking systems(Software) necessary for  authorizing changes.</a:t>
            </a:r>
          </a:p>
          <a:p>
            <a:r>
              <a:rPr lang="en-US" sz="2800" dirty="0" smtClean="0">
                <a:solidFill>
                  <a:srgbClr val="FF0000"/>
                </a:solidFill>
                <a:latin typeface="Times New Roman" pitchFamily="18" charset="0"/>
                <a:cs typeface="Times New Roman" pitchFamily="18" charset="0"/>
              </a:rPr>
              <a:t>Variance Analysis:-</a:t>
            </a:r>
            <a:r>
              <a:rPr lang="en-US" sz="2800" dirty="0" smtClean="0">
                <a:latin typeface="Times New Roman" pitchFamily="18" charset="0"/>
                <a:cs typeface="Times New Roman" pitchFamily="18" charset="0"/>
              </a:rPr>
              <a:t>A system used to assess the magnitude of variation.</a:t>
            </a:r>
          </a:p>
          <a:p>
            <a:r>
              <a:rPr lang="en-US" sz="2800" dirty="0" smtClean="0">
                <a:solidFill>
                  <a:srgbClr val="FF0000"/>
                </a:solidFill>
                <a:latin typeface="Times New Roman" pitchFamily="18" charset="0"/>
                <a:cs typeface="Times New Roman" pitchFamily="18" charset="0"/>
              </a:rPr>
              <a:t>Re-planning:- </a:t>
            </a:r>
            <a:r>
              <a:rPr lang="en-US" sz="2800" dirty="0" smtClean="0">
                <a:latin typeface="Times New Roman" pitchFamily="18" charset="0"/>
                <a:cs typeface="Times New Roman" pitchFamily="18" charset="0"/>
              </a:rPr>
              <a:t>If There is approved change requests on WBS, WBS dictionary, scope statement and other components of the project management plan </a:t>
            </a:r>
          </a:p>
          <a:p>
            <a:r>
              <a:rPr lang="en-US" sz="2800" dirty="0" smtClean="0">
                <a:solidFill>
                  <a:srgbClr val="FF0000"/>
                </a:solidFill>
                <a:latin typeface="Times New Roman" pitchFamily="18" charset="0"/>
                <a:cs typeface="Times New Roman" pitchFamily="18" charset="0"/>
              </a:rPr>
              <a:t>Configuration Management System:-</a:t>
            </a:r>
            <a:r>
              <a:rPr lang="en-US" sz="2800" dirty="0" smtClean="0">
                <a:latin typeface="Times New Roman" pitchFamily="18" charset="0"/>
                <a:cs typeface="Times New Roman" pitchFamily="18" charset="0"/>
              </a:rPr>
              <a:t>A system that Assure requested changes to the project scope and product scope are thoroughly considered and documented before being processed through the Integrated Change Control process.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991600" cy="5821363"/>
          </a:xfrm>
        </p:spPr>
        <p:txBody>
          <a:bodyPr>
            <a:normAutofit/>
          </a:bodyPr>
          <a:lstStyle/>
          <a:p>
            <a:pPr marL="0" indent="0">
              <a:buNone/>
            </a:pPr>
            <a:r>
              <a:rPr lang="en-US" sz="2800" u="sng" dirty="0" smtClean="0">
                <a:latin typeface="Times New Roman" pitchFamily="18" charset="0"/>
                <a:cs typeface="Times New Roman" pitchFamily="18" charset="0"/>
              </a:rPr>
              <a:t>Scope Control/Out Put</a:t>
            </a:r>
          </a:p>
          <a:p>
            <a:r>
              <a:rPr lang="en-US" sz="2800" dirty="0" smtClean="0">
                <a:solidFill>
                  <a:srgbClr val="FF0000"/>
                </a:solidFill>
                <a:latin typeface="Times New Roman" pitchFamily="18" charset="0"/>
                <a:cs typeface="Times New Roman" pitchFamily="18" charset="0"/>
              </a:rPr>
              <a:t>Project Scope Statement (Updates):-</a:t>
            </a:r>
            <a:r>
              <a:rPr lang="en-US" sz="2800" dirty="0" smtClean="0">
                <a:latin typeface="Times New Roman" pitchFamily="18" charset="0"/>
                <a:cs typeface="Times New Roman" pitchFamily="18" charset="0"/>
              </a:rPr>
              <a:t>If the approved change requests have an effect upon the project scope</a:t>
            </a:r>
          </a:p>
          <a:p>
            <a:r>
              <a:rPr lang="en-US" sz="2800" dirty="0" smtClean="0">
                <a:latin typeface="Times New Roman" pitchFamily="18" charset="0"/>
                <a:cs typeface="Times New Roman" pitchFamily="18" charset="0"/>
              </a:rPr>
              <a:t>Work Breakdown Structure (Updates):-If the approved change requests have an effect upon the project scope</a:t>
            </a:r>
          </a:p>
          <a:p>
            <a:r>
              <a:rPr lang="en-US" sz="2800" dirty="0" smtClean="0">
                <a:latin typeface="Times New Roman" pitchFamily="18" charset="0"/>
                <a:cs typeface="Times New Roman" pitchFamily="18" charset="0"/>
              </a:rPr>
              <a:t>WBS Dictionary (Updates)</a:t>
            </a:r>
          </a:p>
          <a:p>
            <a:r>
              <a:rPr lang="en-US" sz="2800" dirty="0" smtClean="0">
                <a:latin typeface="Times New Roman" pitchFamily="18" charset="0"/>
                <a:cs typeface="Times New Roman" pitchFamily="18" charset="0"/>
              </a:rPr>
              <a:t>Scope Baseline (Updates)</a:t>
            </a:r>
          </a:p>
          <a:p>
            <a:r>
              <a:rPr lang="en-US" sz="2800" dirty="0" smtClean="0">
                <a:latin typeface="Times New Roman" pitchFamily="18" charset="0"/>
                <a:cs typeface="Times New Roman" pitchFamily="18" charset="0"/>
              </a:rPr>
              <a:t>Requested Changes</a:t>
            </a:r>
          </a:p>
          <a:p>
            <a:r>
              <a:rPr lang="en-US" sz="2800" dirty="0" smtClean="0">
                <a:latin typeface="Times New Roman" pitchFamily="18" charset="0"/>
                <a:cs typeface="Times New Roman" pitchFamily="18" charset="0"/>
              </a:rPr>
              <a:t>Recommended Corrective Action</a:t>
            </a:r>
          </a:p>
          <a:p>
            <a:r>
              <a:rPr lang="en-US" sz="2800" dirty="0" smtClean="0">
                <a:latin typeface="Times New Roman" pitchFamily="18" charset="0"/>
                <a:cs typeface="Times New Roman" pitchFamily="18" charset="0"/>
              </a:rPr>
              <a:t>Organizational Process Assets (Updates)</a:t>
            </a:r>
          </a:p>
          <a:p>
            <a:r>
              <a:rPr lang="en-US" sz="2800" dirty="0" smtClean="0">
                <a:latin typeface="Times New Roman" pitchFamily="18" charset="0"/>
                <a:cs typeface="Times New Roman" pitchFamily="18" charset="0"/>
              </a:rPr>
              <a:t>Project Management Plan (Updates)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05918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5815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solidFill>
                  <a:srgbClr val="FF0000"/>
                </a:solidFill>
                <a:latin typeface="Adobe Garamond Pro" pitchFamily="18" charset="0"/>
              </a:rPr>
              <a:t>Group Assignment</a:t>
            </a:r>
            <a:endParaRPr lang="en-US" b="1" u="sng" dirty="0">
              <a:solidFill>
                <a:srgbClr val="FF0000"/>
              </a:solidFill>
              <a:latin typeface="Adobe Garamond Pro" pitchFamily="18" charset="0"/>
            </a:endParaRPr>
          </a:p>
        </p:txBody>
      </p:sp>
      <p:sp>
        <p:nvSpPr>
          <p:cNvPr id="3" name="Content Placeholder 2"/>
          <p:cNvSpPr>
            <a:spLocks noGrp="1"/>
          </p:cNvSpPr>
          <p:nvPr>
            <p:ph idx="1"/>
          </p:nvPr>
        </p:nvSpPr>
        <p:spPr>
          <a:xfrm>
            <a:off x="228600" y="990600"/>
            <a:ext cx="8534400" cy="5638800"/>
          </a:xfrm>
        </p:spPr>
        <p:txBody>
          <a:bodyPr>
            <a:normAutofit fontScale="92500" lnSpcReduction="10000"/>
          </a:bodyPr>
          <a:lstStyle/>
          <a:p>
            <a:pPr marL="514350" indent="-514350">
              <a:buFont typeface="+mj-lt"/>
              <a:buAutoNum type="arabicPeriod"/>
            </a:pPr>
            <a:r>
              <a:rPr lang="en-US" dirty="0" smtClean="0"/>
              <a:t>Apply the formula of Halstead Software Metrics with your own example of software project </a:t>
            </a:r>
          </a:p>
          <a:p>
            <a:pPr marL="514350" indent="-514350">
              <a:buFont typeface="+mj-lt"/>
              <a:buAutoNum type="arabicPeriod"/>
            </a:pPr>
            <a:r>
              <a:rPr lang="en-US" dirty="0" smtClean="0"/>
              <a:t>Clearly determine the sequence of steps in Spiral Model i.e. order of phases in Spiral model</a:t>
            </a:r>
          </a:p>
          <a:p>
            <a:pPr marL="514350" indent="-514350">
              <a:buFont typeface="+mj-lt"/>
              <a:buAutoNum type="arabicPeriod"/>
            </a:pPr>
            <a:r>
              <a:rPr lang="en-US" dirty="0" smtClean="0"/>
              <a:t>Explain about SDLC and Project Development Lifecycle with appropriate example</a:t>
            </a:r>
          </a:p>
          <a:p>
            <a:pPr marL="514350" indent="-514350">
              <a:buFont typeface="+mj-lt"/>
              <a:buAutoNum type="arabicPeriod"/>
            </a:pPr>
            <a:r>
              <a:rPr lang="en-US" dirty="0" smtClean="0"/>
              <a:t>Develop a program that can implement the COCOMO model for Organic software development (either in java or in C++ program) </a:t>
            </a:r>
          </a:p>
          <a:p>
            <a:pPr marL="0" indent="0" algn="ctr">
              <a:buNone/>
            </a:pPr>
            <a:r>
              <a:rPr lang="en-US" u="sng" dirty="0" smtClean="0">
                <a:solidFill>
                  <a:srgbClr val="C00000"/>
                </a:solidFill>
              </a:rPr>
              <a:t>Submission Date: April 20, 2023</a:t>
            </a:r>
          </a:p>
          <a:p>
            <a:pPr marL="0" indent="0">
              <a:buNone/>
            </a:pPr>
            <a:r>
              <a:rPr lang="en-US" dirty="0" smtClean="0">
                <a:solidFill>
                  <a:srgbClr val="C00000"/>
                </a:solidFill>
              </a:rPr>
              <a:t>Group should be in order of your ID.NO (the first four student up to the last five students)!</a:t>
            </a:r>
          </a:p>
        </p:txBody>
      </p:sp>
    </p:spTree>
    <p:extLst>
      <p:ext uri="{BB962C8B-B14F-4D97-AF65-F5344CB8AC3E}">
        <p14:creationId xmlns:p14="http://schemas.microsoft.com/office/powerpoint/2010/main" val="2590420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4708258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477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85800"/>
          </a:xfrm>
        </p:spPr>
        <p:txBody>
          <a:bodyPr>
            <a:normAutofit fontScale="90000"/>
          </a:bodyPr>
          <a:lstStyle/>
          <a:p>
            <a:r>
              <a:rPr lang="en-US" dirty="0" smtClean="0">
                <a:solidFill>
                  <a:srgbClr val="FF0000"/>
                </a:solidFill>
                <a:latin typeface="Times New Roman" pitchFamily="18" charset="0"/>
                <a:cs typeface="Times New Roman" pitchFamily="18" charset="0"/>
              </a:rPr>
              <a:t>Structure of Project Management</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410200"/>
          </a:xfrm>
        </p:spPr>
        <p:txBody>
          <a:bodyPr>
            <a:normAutofit/>
          </a:bodyPr>
          <a:lstStyle/>
          <a:p>
            <a:pPr marL="0" indent="0" algn="just">
              <a:buNone/>
            </a:pPr>
            <a:r>
              <a:rPr lang="en-US" sz="2800" dirty="0" smtClean="0">
                <a:latin typeface="Times New Roman" pitchFamily="18" charset="0"/>
                <a:cs typeface="Times New Roman" pitchFamily="18" charset="0"/>
              </a:rPr>
              <a:t>Generally the structure categorized into three sections, such as:-</a:t>
            </a:r>
          </a:p>
          <a:p>
            <a:pPr algn="just"/>
            <a:r>
              <a:rPr lang="en-US" sz="2800" dirty="0" smtClean="0">
                <a:solidFill>
                  <a:srgbClr val="FF0000"/>
                </a:solidFill>
                <a:latin typeface="Times New Roman" pitchFamily="18" charset="0"/>
                <a:cs typeface="Times New Roman" pitchFamily="18" charset="0"/>
              </a:rPr>
              <a:t>The Project Management Framework:-</a:t>
            </a:r>
            <a:r>
              <a:rPr lang="en-US" sz="2800" dirty="0" smtClean="0">
                <a:latin typeface="Times New Roman" pitchFamily="18" charset="0"/>
                <a:cs typeface="Times New Roman" pitchFamily="18" charset="0"/>
              </a:rPr>
              <a:t>provides a basic structure for understanding project management for example:-</a:t>
            </a:r>
          </a:p>
          <a:p>
            <a:pPr marL="0" indent="0" algn="just">
              <a:buNone/>
            </a:pPr>
            <a:r>
              <a:rPr lang="en-US" sz="2800" dirty="0" smtClean="0">
                <a:solidFill>
                  <a:srgbClr val="FF0000"/>
                </a:solidFill>
                <a:latin typeface="Times New Roman" pitchFamily="18" charset="0"/>
                <a:cs typeface="Times New Roman" pitchFamily="18" charset="0"/>
              </a:rPr>
              <a:t>Introduction</a:t>
            </a:r>
            <a:r>
              <a:rPr lang="en-US" sz="2800" dirty="0" smtClean="0">
                <a:latin typeface="Times New Roman" pitchFamily="18" charset="0"/>
                <a:cs typeface="Times New Roman" pitchFamily="18" charset="0"/>
              </a:rPr>
              <a:t>, defines key terms and provides an overview.</a:t>
            </a:r>
          </a:p>
          <a:p>
            <a:pPr marL="0" indent="0" algn="just">
              <a:buNone/>
            </a:pPr>
            <a:r>
              <a:rPr lang="en-US" sz="2800" dirty="0" smtClean="0">
                <a:solidFill>
                  <a:srgbClr val="FF0000"/>
                </a:solidFill>
                <a:latin typeface="Times New Roman" pitchFamily="18" charset="0"/>
                <a:cs typeface="Times New Roman" pitchFamily="18" charset="0"/>
              </a:rPr>
              <a:t>Project Life Cycle and Organization</a:t>
            </a:r>
            <a:r>
              <a:rPr lang="en-US" sz="2800" dirty="0">
                <a:solidFill>
                  <a:srgbClr val="FF0000"/>
                </a:solidFill>
                <a:latin typeface="Times New Roman" pitchFamily="18" charset="0"/>
                <a:cs typeface="Times New Roman" pitchFamily="18" charset="0"/>
              </a:rPr>
              <a:t>:</a:t>
            </a:r>
            <a:r>
              <a:rPr lang="en-US" sz="2800" dirty="0" smtClean="0">
                <a:latin typeface="Times New Roman" pitchFamily="18" charset="0"/>
                <a:cs typeface="Times New Roman" pitchFamily="18" charset="0"/>
              </a:rPr>
              <a:t> describes the  environment in which projects operate. Managing the day-to-day activities of the project is necessary, but not sufficient, to ensure success.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839200" cy="5821363"/>
          </a:xfrm>
        </p:spPr>
        <p:txBody>
          <a:bodyPr>
            <a:normAutofit/>
          </a:bodyPr>
          <a:lstStyle/>
          <a:p>
            <a:pPr algn="just"/>
            <a:r>
              <a:rPr lang="en-US" sz="2800" dirty="0" smtClean="0">
                <a:solidFill>
                  <a:srgbClr val="FF0000"/>
                </a:solidFill>
                <a:latin typeface="Times New Roman" pitchFamily="18" charset="0"/>
                <a:cs typeface="Times New Roman" pitchFamily="18" charset="0"/>
              </a:rPr>
              <a:t>The Standard for Project Management of a Project:-</a:t>
            </a:r>
            <a:r>
              <a:rPr lang="en-US" sz="2800" dirty="0" smtClean="0">
                <a:latin typeface="Times New Roman" pitchFamily="18" charset="0"/>
                <a:cs typeface="Times New Roman" pitchFamily="18" charset="0"/>
              </a:rPr>
              <a:t>specifies all the project management processes that are  used by the project team to manage a project.</a:t>
            </a:r>
          </a:p>
          <a:p>
            <a:pPr marL="0" indent="0" algn="just">
              <a:buNone/>
            </a:pPr>
            <a:r>
              <a:rPr lang="en-US" sz="2800" dirty="0" smtClean="0">
                <a:solidFill>
                  <a:srgbClr val="FF0000"/>
                </a:solidFill>
                <a:latin typeface="Times New Roman" pitchFamily="18" charset="0"/>
                <a:cs typeface="Times New Roman" pitchFamily="18" charset="0"/>
              </a:rPr>
              <a:t>Project Management Processes for a Project </a:t>
            </a:r>
            <a:r>
              <a:rPr lang="en-US" sz="2800" dirty="0" smtClean="0">
                <a:latin typeface="Times New Roman" pitchFamily="18" charset="0"/>
                <a:cs typeface="Times New Roman" pitchFamily="18" charset="0"/>
              </a:rPr>
              <a:t>which describes the five required Project Management Process Groups for any project such as initiating, planning, executing, monitoring and controlling, and closing.</a:t>
            </a:r>
          </a:p>
          <a:p>
            <a:pPr algn="just"/>
            <a:r>
              <a:rPr lang="en-US" sz="2800" dirty="0" smtClean="0">
                <a:solidFill>
                  <a:srgbClr val="FF0000"/>
                </a:solidFill>
                <a:latin typeface="Times New Roman" pitchFamily="18" charset="0"/>
                <a:cs typeface="Times New Roman" pitchFamily="18" charset="0"/>
              </a:rPr>
              <a:t>The Project Management Knowledge Areas:-</a:t>
            </a:r>
            <a:r>
              <a:rPr lang="en-US" sz="2800" dirty="0" smtClean="0">
                <a:latin typeface="Times New Roman" pitchFamily="18" charset="0"/>
                <a:cs typeface="Times New Roman" pitchFamily="18" charset="0"/>
              </a:rPr>
              <a:t>such as organizes the project management processes from Management Process Groups into Knowledge Areas.</a:t>
            </a:r>
          </a:p>
          <a:p>
            <a:pPr marL="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latin typeface="Times New Roman" pitchFamily="18" charset="0"/>
                <a:cs typeface="Times New Roman" pitchFamily="18" charset="0"/>
              </a:rPr>
              <a:t>Project Management Knowledge Area </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8991600" cy="5486400"/>
          </a:xfrm>
        </p:spPr>
        <p:txBody>
          <a:bodyPr>
            <a:normAutofit/>
          </a:bodyPr>
          <a:lstStyle/>
          <a:p>
            <a:pPr algn="just"/>
            <a:r>
              <a:rPr lang="en-US" sz="2800" dirty="0" smtClean="0">
                <a:solidFill>
                  <a:srgbClr val="FF0000"/>
                </a:solidFill>
                <a:latin typeface="Times New Roman" pitchFamily="18" charset="0"/>
                <a:cs typeface="Times New Roman" pitchFamily="18" charset="0"/>
              </a:rPr>
              <a:t>Project Integration Management:- </a:t>
            </a:r>
            <a:r>
              <a:rPr lang="en-US" sz="2800" dirty="0" smtClean="0">
                <a:latin typeface="Times New Roman" pitchFamily="18" charset="0"/>
                <a:cs typeface="Times New Roman" pitchFamily="18" charset="0"/>
              </a:rPr>
              <a:t>describes the processes and activities that integrate the various elements of project management, which are identified, defined, combined, unified and  coordinated within the Project Management Process Groups.</a:t>
            </a:r>
          </a:p>
          <a:p>
            <a:pPr algn="just"/>
            <a:r>
              <a:rPr lang="en-US" sz="2800" dirty="0" smtClean="0">
                <a:latin typeface="Times New Roman" pitchFamily="18" charset="0"/>
                <a:cs typeface="Times New Roman" pitchFamily="18" charset="0"/>
              </a:rPr>
              <a:t>It consists of the Develop Project Charter, Develop Preliminary Project Scope Statement, Develop Project Management Plan, Direct and Manage Project Execution, Monitor and Control Project Work, Integrated Change Control, and Close Project management processes.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FF0000"/>
                </a:solidFill>
                <a:latin typeface="Times New Roman" pitchFamily="18" charset="0"/>
                <a:cs typeface="Times New Roman" pitchFamily="18" charset="0"/>
              </a:rPr>
              <a:t>Project Scope Management</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1066800"/>
            <a:ext cx="9220200" cy="5257800"/>
          </a:xfrm>
        </p:spPr>
        <p:txBody>
          <a:bodyPr>
            <a:normAutofit/>
          </a:bodyPr>
          <a:lstStyle/>
          <a:p>
            <a:pPr algn="just"/>
            <a:r>
              <a:rPr lang="en-US" sz="2800" dirty="0" smtClean="0">
                <a:solidFill>
                  <a:srgbClr val="FF0000"/>
                </a:solidFill>
                <a:latin typeface="Times New Roman" pitchFamily="18" charset="0"/>
                <a:cs typeface="Times New Roman" pitchFamily="18" charset="0"/>
              </a:rPr>
              <a:t>Project Scope Management </a:t>
            </a:r>
            <a:r>
              <a:rPr lang="en-US" sz="2800" dirty="0" smtClean="0">
                <a:latin typeface="Times New Roman" pitchFamily="18" charset="0"/>
                <a:cs typeface="Times New Roman" pitchFamily="18" charset="0"/>
              </a:rPr>
              <a:t>describes the processes involved in ascertaining that the project.</a:t>
            </a:r>
          </a:p>
          <a:p>
            <a:pPr algn="just"/>
            <a:r>
              <a:rPr lang="en-US" sz="2400" dirty="0" smtClean="0">
                <a:latin typeface="Times New Roman" pitchFamily="18" charset="0"/>
                <a:cs typeface="Times New Roman" pitchFamily="18" charset="0"/>
              </a:rPr>
              <a:t>It consists of the Scope Planning, Scope Definition, Scope Verification, and Scope Control project management processes</a:t>
            </a:r>
            <a:r>
              <a:rPr lang="en-US" sz="2800" dirty="0" smtClean="0">
                <a:latin typeface="Times New Roman" pitchFamily="18" charset="0"/>
                <a:cs typeface="Times New Roman" pitchFamily="18" charset="0"/>
              </a:rPr>
              <a:t>.</a:t>
            </a:r>
          </a:p>
          <a:p>
            <a:pPr algn="just"/>
            <a:r>
              <a:rPr lang="en-US" sz="2800" dirty="0" smtClean="0">
                <a:solidFill>
                  <a:srgbClr val="FF0000"/>
                </a:solidFill>
                <a:latin typeface="Times New Roman" pitchFamily="18" charset="0"/>
                <a:cs typeface="Times New Roman" pitchFamily="18" charset="0"/>
              </a:rPr>
              <a:t>Project Time Management </a:t>
            </a:r>
            <a:r>
              <a:rPr lang="en-US" sz="2800" dirty="0" smtClean="0">
                <a:latin typeface="Times New Roman" pitchFamily="18" charset="0"/>
                <a:cs typeface="Times New Roman" pitchFamily="18" charset="0"/>
              </a:rPr>
              <a:t>describes the processes concerning the timely completion of the project.</a:t>
            </a:r>
          </a:p>
          <a:p>
            <a:pPr algn="just"/>
            <a:r>
              <a:rPr lang="en-US" sz="2800" dirty="0" smtClean="0">
                <a:latin typeface="Times New Roman" pitchFamily="18" charset="0"/>
                <a:cs typeface="Times New Roman" pitchFamily="18" charset="0"/>
              </a:rPr>
              <a:t>It consists of the Activity Definition, Activity Sequencing, Activity Resource Estimating, Activity Duration Estimating, Schedule Development and Schedule Control project management processes.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latin typeface="Times New Roman" pitchFamily="18" charset="0"/>
                <a:cs typeface="Times New Roman" pitchFamily="18" charset="0"/>
              </a:rPr>
              <a:t>PMKA</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838200"/>
            <a:ext cx="8686800" cy="5287963"/>
          </a:xfrm>
        </p:spPr>
        <p:txBody>
          <a:bodyPr>
            <a:normAutofit lnSpcReduction="10000"/>
          </a:bodyPr>
          <a:lstStyle/>
          <a:p>
            <a:pPr algn="just">
              <a:buFont typeface="Wingdings" pitchFamily="2" charset="2"/>
              <a:buChar char="Ø"/>
            </a:pPr>
            <a:r>
              <a:rPr lang="en-US" sz="2800" dirty="0" smtClean="0">
                <a:solidFill>
                  <a:srgbClr val="FF0000"/>
                </a:solidFill>
                <a:latin typeface="Times New Roman" pitchFamily="18" charset="0"/>
                <a:cs typeface="Times New Roman" pitchFamily="18" charset="0"/>
              </a:rPr>
              <a:t>Project Cost Management</a:t>
            </a:r>
            <a:r>
              <a:rPr lang="en-US" sz="2800" dirty="0" smtClean="0">
                <a:latin typeface="Times New Roman" pitchFamily="18" charset="0"/>
                <a:cs typeface="Times New Roman" pitchFamily="18" charset="0"/>
              </a:rPr>
              <a:t> describes the processes involved in planning, estimating, budgeting, and controlling costs so that the project is completed within the approved budget.</a:t>
            </a:r>
          </a:p>
          <a:p>
            <a:pPr algn="just"/>
            <a:r>
              <a:rPr lang="en-US" sz="2800" dirty="0" smtClean="0">
                <a:latin typeface="Times New Roman" pitchFamily="18" charset="0"/>
                <a:cs typeface="Times New Roman" pitchFamily="18" charset="0"/>
              </a:rPr>
              <a:t>It consists of the Cost Estimating, Cost Budgeting, and Cost Control project management processes.</a:t>
            </a:r>
          </a:p>
          <a:p>
            <a:pPr algn="just">
              <a:buFont typeface="Wingdings" pitchFamily="2" charset="2"/>
              <a:buChar char="Ø"/>
            </a:pPr>
            <a:r>
              <a:rPr lang="en-US" sz="2800" dirty="0" smtClean="0">
                <a:solidFill>
                  <a:srgbClr val="FF0000"/>
                </a:solidFill>
                <a:latin typeface="Times New Roman" pitchFamily="18" charset="0"/>
                <a:cs typeface="Times New Roman" pitchFamily="18" charset="0"/>
              </a:rPr>
              <a:t>Project Quality Management </a:t>
            </a:r>
            <a:r>
              <a:rPr lang="en-US" sz="2800" dirty="0" smtClean="0">
                <a:latin typeface="Times New Roman" pitchFamily="18" charset="0"/>
                <a:cs typeface="Times New Roman" pitchFamily="18" charset="0"/>
              </a:rPr>
              <a:t>which is the processes involved in assuring that the project will satisfy the objectives for which it was undertaken.</a:t>
            </a:r>
          </a:p>
          <a:p>
            <a:pPr algn="just"/>
            <a:r>
              <a:rPr lang="en-US" sz="2800" dirty="0" smtClean="0">
                <a:latin typeface="Times New Roman" pitchFamily="18" charset="0"/>
                <a:cs typeface="Times New Roman" pitchFamily="18" charset="0"/>
              </a:rPr>
              <a:t>It consists of the Quality Planning, Perform Quality Assurance, and Perform Quality Control project management processes.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61818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1211</TotalTime>
  <Words>3055</Words>
  <Application>Microsoft Office PowerPoint</Application>
  <PresentationFormat>On-screen Show (4:3)</PresentationFormat>
  <Paragraphs>295</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Adobe Garamond Pro</vt:lpstr>
      <vt:lpstr>Adobe Garamond Pro Bold</vt:lpstr>
      <vt:lpstr>Arial</vt:lpstr>
      <vt:lpstr>Calibri</vt:lpstr>
      <vt:lpstr>Times New Roman</vt:lpstr>
      <vt:lpstr>Wingdings</vt:lpstr>
      <vt:lpstr>Office Theme</vt:lpstr>
      <vt:lpstr>From Chapter 1 Project Classification </vt:lpstr>
      <vt:lpstr>PowerPoint Presentation</vt:lpstr>
      <vt:lpstr>Main Project Actors</vt:lpstr>
      <vt:lpstr>What is Project Management?</vt:lpstr>
      <vt:lpstr>Structure of Project Management</vt:lpstr>
      <vt:lpstr>PowerPoint Presentation</vt:lpstr>
      <vt:lpstr>Project Management Knowledge Area </vt:lpstr>
      <vt:lpstr>Project Scope Management</vt:lpstr>
      <vt:lpstr>PMKA</vt:lpstr>
      <vt:lpstr> PMKA</vt:lpstr>
      <vt:lpstr>PMKA</vt:lpstr>
      <vt:lpstr>Project Life Cycle Model and Paradigms</vt:lpstr>
      <vt:lpstr>PowerPoint Presentation</vt:lpstr>
      <vt:lpstr>In the project life cycle:-</vt:lpstr>
      <vt:lpstr>CHAPTER TWO PROJECT PLANNING</vt:lpstr>
      <vt:lpstr>PROJECT PLANNING</vt:lpstr>
      <vt:lpstr>Activities in the Project Planning</vt:lpstr>
      <vt:lpstr>Activities in the Project Planning…</vt:lpstr>
      <vt:lpstr>Project Parameter Estimations</vt:lpstr>
      <vt:lpstr>Project estimations</vt:lpstr>
      <vt:lpstr>Project Estimation Techniques</vt:lpstr>
      <vt:lpstr>Empirical Estimation</vt:lpstr>
      <vt:lpstr>Heuristic estimation Technique</vt:lpstr>
      <vt:lpstr>Heuristic estimation Technique</vt:lpstr>
      <vt:lpstr>PowerPoint Presentation</vt:lpstr>
      <vt:lpstr>Analytical estimation technique</vt:lpstr>
      <vt:lpstr>Project scheduling Steps</vt:lpstr>
      <vt:lpstr>Project scheduling Steps</vt:lpstr>
      <vt:lpstr>PowerPoint Presentation</vt:lpstr>
      <vt:lpstr>PowerPoint Presentation</vt:lpstr>
      <vt:lpstr>Project Scope Management</vt:lpstr>
      <vt:lpstr>Project Scope Management Processes </vt:lpstr>
      <vt:lpstr>PowerPoint Presentation</vt:lpstr>
      <vt:lpstr>Scope Planning/Input...</vt:lpstr>
      <vt:lpstr>PowerPoint Presentation</vt:lpstr>
      <vt:lpstr>Scope Definition/Input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Assignment</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atnaf abebe</cp:lastModifiedBy>
  <cp:revision>180</cp:revision>
  <dcterms:created xsi:type="dcterms:W3CDTF">2019-11-23T10:44:35Z</dcterms:created>
  <dcterms:modified xsi:type="dcterms:W3CDTF">2023-04-06T08:50:46Z</dcterms:modified>
</cp:coreProperties>
</file>