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99" r:id="rId6"/>
    <p:sldId id="262" r:id="rId7"/>
    <p:sldId id="284" r:id="rId8"/>
    <p:sldId id="285" r:id="rId9"/>
    <p:sldId id="265" r:id="rId10"/>
    <p:sldId id="302" r:id="rId11"/>
    <p:sldId id="303" r:id="rId12"/>
    <p:sldId id="310" r:id="rId13"/>
    <p:sldId id="306" r:id="rId14"/>
    <p:sldId id="308" r:id="rId15"/>
    <p:sldId id="309" r:id="rId16"/>
    <p:sldId id="280" r:id="rId17"/>
    <p:sldId id="298" r:id="rId18"/>
    <p:sldId id="281" r:id="rId19"/>
    <p:sldId id="282" r:id="rId20"/>
  </p:sldIdLst>
  <p:sldSz cx="9144000" cy="5143500" type="screen16x9"/>
  <p:notesSz cx="6858000" cy="9144000"/>
  <p:embeddedFontLst>
    <p:embeddedFont>
      <p:font typeface="Nixie One" panose="020B0604020202020204" charset="0"/>
      <p:regular r:id="rId22"/>
    </p:embeddedFont>
    <p:embeddedFont>
      <p:font typeface="Muli" panose="020B060402020202020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2E7A8C-4FF5-44FC-9088-C03DE51BC9DA}">
  <a:tblStyle styleId="{B82E7A8C-4FF5-44FC-9088-C03DE51BC9D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45063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91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413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Shape 17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Shape 1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82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Shape 17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Shape 1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11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83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225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7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72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67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99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Shape 1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03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55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college-scoreca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college-scorec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472611" y="1889084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Historical Analysis Of College Scorecard</a:t>
            </a:r>
            <a:endParaRPr lang="en" sz="4400" dirty="0"/>
          </a:p>
        </p:txBody>
      </p:sp>
      <p:sp>
        <p:nvSpPr>
          <p:cNvPr id="5" name="Shape 1408"/>
          <p:cNvSpPr txBox="1">
            <a:spLocks/>
          </p:cNvSpPr>
          <p:nvPr/>
        </p:nvSpPr>
        <p:spPr>
          <a:xfrm>
            <a:off x="5373385" y="2794970"/>
            <a:ext cx="3987689" cy="2348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dirty="0" smtClean="0">
                <a:latin typeface="Muli" panose="020B0604020202020204" charset="0"/>
              </a:rPr>
              <a:t>Group B</a:t>
            </a:r>
          </a:p>
          <a:p>
            <a:r>
              <a:rPr lang="en" sz="2400" dirty="0">
                <a:latin typeface="Muli" panose="020B0604020202020204" charset="0"/>
              </a:rPr>
              <a:t>Atinder Singh</a:t>
            </a:r>
          </a:p>
          <a:p>
            <a:r>
              <a:rPr lang="en" sz="2400" dirty="0" smtClean="0">
                <a:latin typeface="Muli" panose="020B0604020202020204" charset="0"/>
              </a:rPr>
              <a:t>Kunal Pritwani</a:t>
            </a:r>
          </a:p>
          <a:p>
            <a:r>
              <a:rPr lang="en" sz="2400" dirty="0" smtClean="0">
                <a:latin typeface="Muli" panose="020B0604020202020204" charset="0"/>
              </a:rPr>
              <a:t>Dharmesh Soni</a:t>
            </a:r>
          </a:p>
          <a:p>
            <a:r>
              <a:rPr lang="en" sz="2400" dirty="0" smtClean="0">
                <a:latin typeface="Muli" panose="020B0604020202020204" charset="0"/>
              </a:rPr>
              <a:t>Mounika Vallabhaneni</a:t>
            </a:r>
            <a:endParaRPr lang="en" sz="2400" dirty="0">
              <a:latin typeface="Muli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90" y="0"/>
            <a:ext cx="6741449" cy="769431"/>
          </a:xfrm>
        </p:spPr>
        <p:txBody>
          <a:bodyPr/>
          <a:lstStyle/>
          <a:p>
            <a:r>
              <a:rPr lang="en-US" sz="2800" dirty="0" smtClean="0">
                <a:latin typeface="Muli" panose="020B0604020202020204" charset="0"/>
              </a:rPr>
              <a:t>Mean Earnings with Respect to States.</a:t>
            </a:r>
            <a:endParaRPr lang="en-US" sz="2800" dirty="0">
              <a:latin typeface="Muli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2" y="874525"/>
            <a:ext cx="8363163" cy="40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22" y="161024"/>
            <a:ext cx="6720185" cy="794950"/>
          </a:xfrm>
        </p:spPr>
        <p:txBody>
          <a:bodyPr/>
          <a:lstStyle/>
          <a:p>
            <a:r>
              <a:rPr lang="en-US" sz="2800" dirty="0" smtClean="0">
                <a:latin typeface="Muli" panose="020B0604020202020204" charset="0"/>
              </a:rPr>
              <a:t>Comparing Average Net Price of Two States </a:t>
            </a:r>
            <a:endParaRPr lang="en-US" sz="2800" dirty="0">
              <a:latin typeface="Muli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969" y="812136"/>
            <a:ext cx="8825500" cy="1050327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results = </a:t>
            </a:r>
            <a:r>
              <a:rPr lang="en-US" sz="2000" dirty="0" err="1">
                <a:solidFill>
                  <a:schemeClr val="bg1"/>
                </a:solidFill>
              </a:rPr>
              <a:t>sqlContext.sql</a:t>
            </a:r>
            <a:r>
              <a:rPr lang="en-US" sz="2000" dirty="0">
                <a:solidFill>
                  <a:schemeClr val="bg1"/>
                </a:solidFill>
              </a:rPr>
              <a:t>('SELECT INSTNM, </a:t>
            </a:r>
            <a:r>
              <a:rPr lang="en-US" sz="2000" dirty="0" smtClean="0">
                <a:solidFill>
                  <a:schemeClr val="bg1"/>
                </a:solidFill>
              </a:rPr>
              <a:t>NPT4_PUB, </a:t>
            </a:r>
            <a:r>
              <a:rPr lang="en-US" sz="2000" dirty="0">
                <a:solidFill>
                  <a:schemeClr val="bg1"/>
                </a:solidFill>
              </a:rPr>
              <a:t>CITY FROM </a:t>
            </a:r>
            <a:r>
              <a:rPr lang="en-US" sz="2000" dirty="0" err="1">
                <a:solidFill>
                  <a:schemeClr val="bg1"/>
                </a:solidFill>
              </a:rPr>
              <a:t>Scorecard_Project</a:t>
            </a:r>
            <a:r>
              <a:rPr lang="en-US" sz="2000" dirty="0">
                <a:solidFill>
                  <a:schemeClr val="bg1"/>
                </a:solidFill>
              </a:rPr>
              <a:t> where City = "Los Angeles" or City = "New York" order by LENGTH(NPT4_PUB) </a:t>
            </a:r>
            <a:r>
              <a:rPr lang="en-US" sz="2000" dirty="0" err="1">
                <a:solidFill>
                  <a:schemeClr val="bg1"/>
                </a:solidFill>
              </a:rPr>
              <a:t>desc</a:t>
            </a:r>
            <a:r>
              <a:rPr lang="en-US" sz="2000" dirty="0" smtClean="0">
                <a:solidFill>
                  <a:schemeClr val="bg1"/>
                </a:solidFill>
              </a:rPr>
              <a:t>') -&gt; display(results)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9" y="1946340"/>
            <a:ext cx="8568644" cy="31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848" y="157803"/>
            <a:ext cx="6462446" cy="739739"/>
          </a:xfrm>
        </p:spPr>
        <p:txBody>
          <a:bodyPr/>
          <a:lstStyle/>
          <a:p>
            <a:r>
              <a:rPr lang="en-US" dirty="0" smtClean="0"/>
              <a:t>  Year </a:t>
            </a:r>
            <a:r>
              <a:rPr lang="en-US" dirty="0" smtClean="0"/>
              <a:t>Wise Net Price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1" y="897542"/>
            <a:ext cx="8763856" cy="41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844" y="523488"/>
            <a:ext cx="5837682" cy="550400"/>
          </a:xfrm>
        </p:spPr>
        <p:txBody>
          <a:bodyPr/>
          <a:lstStyle/>
          <a:p>
            <a:r>
              <a:rPr lang="en-US" sz="2800" dirty="0" smtClean="0">
                <a:latin typeface="Muli" panose="020B0604020202020204" charset="0"/>
              </a:rPr>
              <a:t>SAT Scores in Different Colleges</a:t>
            </a:r>
            <a:endParaRPr lang="en-US" sz="2800" dirty="0">
              <a:latin typeface="Muli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310" y="991695"/>
            <a:ext cx="8867026" cy="929572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results = </a:t>
            </a:r>
            <a:r>
              <a:rPr lang="en-US" sz="1800" dirty="0" err="1">
                <a:solidFill>
                  <a:schemeClr val="bg1"/>
                </a:solidFill>
              </a:rPr>
              <a:t>sqlContext.sql</a:t>
            </a:r>
            <a:r>
              <a:rPr lang="en-US" sz="1800" dirty="0">
                <a:solidFill>
                  <a:schemeClr val="bg1"/>
                </a:solidFill>
              </a:rPr>
              <a:t>('SELECT INSTNM, SATVR75, </a:t>
            </a:r>
            <a:r>
              <a:rPr lang="en-US" sz="1800" dirty="0" smtClean="0">
                <a:solidFill>
                  <a:schemeClr val="bg1"/>
                </a:solidFill>
              </a:rPr>
              <a:t>SATMT75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mn_earn_wne_p10 </a:t>
            </a:r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en-US" sz="1800" dirty="0" err="1">
                <a:solidFill>
                  <a:schemeClr val="bg1"/>
                </a:solidFill>
              </a:rPr>
              <a:t>Scorecard_Project</a:t>
            </a:r>
            <a:r>
              <a:rPr lang="en-US" sz="1800" dirty="0">
                <a:solidFill>
                  <a:schemeClr val="bg1"/>
                </a:solidFill>
              </a:rPr>
              <a:t> where SATMT75&gt;500 order by SATMT75 </a:t>
            </a:r>
            <a:r>
              <a:rPr lang="en-US" sz="1800" dirty="0" err="1">
                <a:solidFill>
                  <a:schemeClr val="bg1"/>
                </a:solidFill>
              </a:rPr>
              <a:t>desc</a:t>
            </a:r>
            <a:r>
              <a:rPr lang="en-US" sz="1800" dirty="0">
                <a:solidFill>
                  <a:schemeClr val="bg1"/>
                </a:solidFill>
              </a:rPr>
              <a:t>, SATVR75 </a:t>
            </a:r>
            <a:r>
              <a:rPr lang="en-US" sz="1800" dirty="0" err="1" smtClean="0">
                <a:solidFill>
                  <a:schemeClr val="bg1"/>
                </a:solidFill>
              </a:rPr>
              <a:t>desc</a:t>
            </a:r>
            <a:r>
              <a:rPr lang="en-US" sz="1800" dirty="0" smtClean="0">
                <a:solidFill>
                  <a:schemeClr val="bg1"/>
                </a:solidFill>
              </a:rPr>
              <a:t>) -&gt; display(results)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" y="2003460"/>
            <a:ext cx="8671817" cy="30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304" y="380318"/>
            <a:ext cx="6635123" cy="624828"/>
          </a:xfrm>
        </p:spPr>
        <p:txBody>
          <a:bodyPr/>
          <a:lstStyle/>
          <a:p>
            <a:r>
              <a:rPr lang="en-US" sz="2800" dirty="0" smtClean="0">
                <a:latin typeface="Muli" panose="020B0604020202020204" charset="0"/>
              </a:rPr>
              <a:t>Comparing Average Undergraduates Receiving PELL GRANT </a:t>
            </a:r>
            <a:endParaRPr lang="en-US" sz="2800" dirty="0">
              <a:latin typeface="Muli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38" y="1005146"/>
            <a:ext cx="9000162" cy="58054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results = </a:t>
            </a:r>
            <a:r>
              <a:rPr lang="en-US" dirty="0" err="1">
                <a:solidFill>
                  <a:schemeClr val="bg1"/>
                </a:solidFill>
              </a:rPr>
              <a:t>sqlContext.sql</a:t>
            </a:r>
            <a:r>
              <a:rPr lang="en-US" dirty="0">
                <a:solidFill>
                  <a:schemeClr val="bg1"/>
                </a:solidFill>
              </a:rPr>
              <a:t>('SELECT INSTNM, CITY, STABBR, UGDS, PCTPELL FROM </a:t>
            </a:r>
            <a:r>
              <a:rPr lang="en-US" dirty="0" err="1" smtClean="0">
                <a:solidFill>
                  <a:schemeClr val="bg1"/>
                </a:solidFill>
              </a:rPr>
              <a:t>Scorecard_Project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where UGDS&gt;1000 order by PCTPELL </a:t>
            </a:r>
            <a:r>
              <a:rPr lang="en-US" dirty="0" err="1">
                <a:solidFill>
                  <a:schemeClr val="bg1"/>
                </a:solidFill>
              </a:rPr>
              <a:t>desc</a:t>
            </a:r>
            <a:r>
              <a:rPr lang="en-US" dirty="0" smtClean="0">
                <a:solidFill>
                  <a:schemeClr val="bg1"/>
                </a:solidFill>
              </a:rPr>
              <a:t>')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-&gt; display(results)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4" y="1712167"/>
            <a:ext cx="8671389" cy="32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314" y="338314"/>
            <a:ext cx="6630464" cy="627457"/>
          </a:xfrm>
        </p:spPr>
        <p:txBody>
          <a:bodyPr/>
          <a:lstStyle/>
          <a:p>
            <a:r>
              <a:rPr lang="en-US" sz="2800" dirty="0">
                <a:latin typeface="Muli" panose="020B0604020202020204" charset="0"/>
              </a:rPr>
              <a:t>Average Undergraduates Receiving PELL </a:t>
            </a:r>
            <a:r>
              <a:rPr lang="en-US" sz="2800" dirty="0" smtClean="0">
                <a:latin typeface="Muli" panose="020B0604020202020204" charset="0"/>
              </a:rPr>
              <a:t>GRANT in Each College</a:t>
            </a:r>
            <a:endParaRPr lang="en-US" sz="2800" dirty="0">
              <a:latin typeface="Muli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4" y="965771"/>
            <a:ext cx="8887146" cy="39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687031" y="-216285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 smtClean="0">
                <a:latin typeface="Muli" panose="020B0604020202020204" charset="0"/>
              </a:rPr>
              <a:t>CONCLUSION</a:t>
            </a:r>
            <a:endParaRPr lang="en" sz="4400" dirty="0">
              <a:latin typeface="Muli" panose="020B0604020202020204" charset="0"/>
            </a:endParaRP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133621" y="868840"/>
            <a:ext cx="5834150" cy="41963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" sz="2400" dirty="0" smtClean="0"/>
              <a:t> We would like to </a:t>
            </a:r>
            <a:r>
              <a:rPr lang="en-US" sz="2400" dirty="0"/>
              <a:t>conclude that choosing a college for your undergrad right after high school is every child’s nightmare and insights like these give you a clear picture of the where about of the college. This kind of insight will be charged huge sum by data </a:t>
            </a:r>
            <a:r>
              <a:rPr lang="en-US" sz="2400" dirty="0" smtClean="0"/>
              <a:t>analyst </a:t>
            </a:r>
            <a:r>
              <a:rPr lang="en-US" sz="2400" dirty="0"/>
              <a:t>for what we just presented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601943" y="68121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 smtClean="0">
                <a:latin typeface="Muli" panose="020B0604020202020204" charset="0"/>
              </a:rPr>
              <a:t>GITHUB</a:t>
            </a:r>
            <a:endParaRPr lang="en" sz="4400" dirty="0">
              <a:latin typeface="Muli" panose="020B0604020202020204" charset="0"/>
            </a:endParaRP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071974" y="1212953"/>
            <a:ext cx="5876818" cy="19472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/>
              <a:t>https://github.com/atinder03/CollegeScorecardAnalysis</a:t>
            </a:r>
            <a:endParaRPr lang="en" sz="2400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114245" y="1605029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19740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Shape 1724"/>
          <p:cNvSpPr txBox="1">
            <a:spLocks noGrp="1"/>
          </p:cNvSpPr>
          <p:nvPr>
            <p:ph type="title"/>
          </p:nvPr>
        </p:nvSpPr>
        <p:spPr>
          <a:xfrm>
            <a:off x="2575181" y="358863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uli" panose="020B0604020202020204" charset="0"/>
              </a:rPr>
              <a:t>Reference</a:t>
            </a:r>
            <a:endParaRPr lang="en" dirty="0">
              <a:latin typeface="Muli" panose="020B0604020202020204" charset="0"/>
            </a:endParaRPr>
          </a:p>
        </p:txBody>
      </p:sp>
      <p:sp>
        <p:nvSpPr>
          <p:cNvPr id="1725" name="Shape 1725"/>
          <p:cNvSpPr txBox="1">
            <a:spLocks noGrp="1"/>
          </p:cNvSpPr>
          <p:nvPr>
            <p:ph type="body" idx="1"/>
          </p:nvPr>
        </p:nvSpPr>
        <p:spPr>
          <a:xfrm>
            <a:off x="1732700" y="893851"/>
            <a:ext cx="6990060" cy="3996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Muli" panose="020B0604020202020204" charset="0"/>
                <a:hlinkClick r:id="rId3"/>
              </a:rPr>
              <a:t>https</a:t>
            </a:r>
            <a:r>
              <a:rPr lang="en-US" sz="2400" dirty="0">
                <a:latin typeface="Muli" panose="020B0604020202020204" charset="0"/>
                <a:hlinkClick r:id="rId3"/>
              </a:rPr>
              <a:t>://</a:t>
            </a:r>
            <a:r>
              <a:rPr lang="en-US" sz="2400" dirty="0" smtClean="0">
                <a:latin typeface="Muli" panose="020B0604020202020204" charset="0"/>
                <a:hlinkClick r:id="rId3"/>
              </a:rPr>
              <a:t>www.kaggle.com/kaggle/college-scorecard</a:t>
            </a:r>
            <a:endParaRPr lang="en-US" sz="2400" dirty="0" smtClean="0">
              <a:latin typeface="Muli" panose="020B0604020202020204" charset="0"/>
            </a:endParaRPr>
          </a:p>
          <a:p>
            <a:pPr lvl="0">
              <a:buNone/>
            </a:pPr>
            <a:endParaRPr lang="en-US" sz="2400" dirty="0" smtClean="0">
              <a:latin typeface="Muli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Muli" panose="020B0604020202020204" charset="0"/>
              </a:rPr>
              <a:t>http://heinz.cmu.edu/school-of-public-policy-management/public-policy-management-msppm/msppm-track-options/data-analytics-track/index.aspx</a:t>
            </a:r>
          </a:p>
          <a:p>
            <a:pPr lvl="0">
              <a:buNone/>
            </a:pPr>
            <a:endParaRPr lang="en-US" dirty="0" smtClean="0">
              <a:latin typeface="Muli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u="sng" dirty="0">
              <a:latin typeface="Muli" panose="020B0604020202020204" charset="0"/>
              <a:hlinkClick r:id="rId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" u="sng" dirty="0">
              <a:latin typeface="Muli" panose="020B0604020202020204" charset="0"/>
              <a:hlinkClick r:id="rId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627" y="924675"/>
            <a:ext cx="85583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99CC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THANKYOU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99CC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Shape 1719"/>
          <p:cNvSpPr/>
          <p:nvPr/>
        </p:nvSpPr>
        <p:spPr>
          <a:xfrm>
            <a:off x="3997673" y="2494335"/>
            <a:ext cx="1734280" cy="176692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1921267" y="132983"/>
            <a:ext cx="5638800" cy="6067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 smtClean="0">
                <a:latin typeface="Muli" panose="020B0604020202020204" charset="0"/>
              </a:rPr>
              <a:t>Agenda</a:t>
            </a:r>
            <a:endParaRPr lang="en" sz="4400" dirty="0">
              <a:latin typeface="Muli" panose="020B0604020202020204" charset="0"/>
            </a:endParaRPr>
          </a:p>
        </p:txBody>
      </p:sp>
      <p:sp>
        <p:nvSpPr>
          <p:cNvPr id="1430" name="Shape 1430"/>
          <p:cNvSpPr txBox="1">
            <a:spLocks noGrp="1"/>
          </p:cNvSpPr>
          <p:nvPr>
            <p:ph type="subTitle" idx="1"/>
          </p:nvPr>
        </p:nvSpPr>
        <p:spPr>
          <a:xfrm>
            <a:off x="2496620" y="821932"/>
            <a:ext cx="5932405" cy="39452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" sz="2800" dirty="0" smtClean="0">
                <a:solidFill>
                  <a:srgbClr val="0099CC"/>
                </a:solidFill>
                <a:latin typeface="Muli" panose="020B0604020202020204" charset="0"/>
              </a:rPr>
              <a:t>Introduction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" sz="2800" dirty="0" smtClean="0">
                <a:solidFill>
                  <a:srgbClr val="0099CC"/>
                </a:solidFill>
                <a:latin typeface="Muli" panose="020B0604020202020204" charset="0"/>
              </a:rPr>
              <a:t>Specification of Data Set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" sz="2800" dirty="0" smtClean="0">
                <a:solidFill>
                  <a:srgbClr val="0099CC"/>
                </a:solidFill>
                <a:latin typeface="Muli" panose="020B0604020202020204" charset="0"/>
              </a:rPr>
              <a:t>Data Analysis Tools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" sz="2800" dirty="0" smtClean="0">
                <a:solidFill>
                  <a:srgbClr val="0099CC"/>
                </a:solidFill>
                <a:latin typeface="Muli" panose="020B0604020202020204" charset="0"/>
              </a:rPr>
              <a:t>Cluster Information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" sz="2800" dirty="0">
                <a:solidFill>
                  <a:srgbClr val="0099CC"/>
                </a:solidFill>
                <a:latin typeface="Muli" panose="020B0604020202020204" charset="0"/>
              </a:rPr>
              <a:t>Terms and </a:t>
            </a:r>
            <a:r>
              <a:rPr lang="en" sz="2800" dirty="0" smtClean="0">
                <a:solidFill>
                  <a:srgbClr val="0099CC"/>
                </a:solidFill>
                <a:latin typeface="Muli" panose="020B0604020202020204" charset="0"/>
              </a:rPr>
              <a:t>Terminology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" sz="2800" dirty="0" smtClean="0">
                <a:solidFill>
                  <a:srgbClr val="0099CC"/>
                </a:solidFill>
                <a:latin typeface="Muli" panose="020B0604020202020204" charset="0"/>
              </a:rPr>
              <a:t>Queries and Outputs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" sz="2800" dirty="0" smtClean="0">
                <a:solidFill>
                  <a:srgbClr val="0099CC"/>
                </a:solidFill>
                <a:latin typeface="Muli" panose="020B0604020202020204" charset="0"/>
              </a:rPr>
              <a:t>Conclusion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" sz="2800" dirty="0" smtClean="0">
                <a:solidFill>
                  <a:srgbClr val="0099CC"/>
                </a:solidFill>
                <a:latin typeface="Muli" panose="020B0604020202020204" charset="0"/>
              </a:rPr>
              <a:t>Github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" sz="2800" dirty="0" smtClean="0">
                <a:solidFill>
                  <a:srgbClr val="0099CC"/>
                </a:solidFill>
                <a:latin typeface="Muli" panose="020B0604020202020204" charset="0"/>
              </a:rPr>
              <a:t>References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" sz="2800" dirty="0" smtClean="0">
              <a:solidFill>
                <a:srgbClr val="0099CC"/>
              </a:solidFill>
              <a:latin typeface="Muli" panose="020B0604020202020204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" sz="2800" dirty="0" smtClean="0">
              <a:solidFill>
                <a:srgbClr val="0099CC"/>
              </a:solidFill>
              <a:latin typeface="Muli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94346" y="347180"/>
            <a:ext cx="6282299" cy="667874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rgbClr val="0099CC"/>
                </a:solidFill>
                <a:latin typeface="Muli" panose="020B0604020202020204" charset="0"/>
              </a:rPr>
              <a:t>INTRODUCTION</a:t>
            </a:r>
            <a:endParaRPr lang="en-US" sz="4000" dirty="0">
              <a:solidFill>
                <a:srgbClr val="0099CC"/>
              </a:solidFill>
              <a:latin typeface="Muli" panose="020B060402020202020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905649" y="850667"/>
            <a:ext cx="7043142" cy="4128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uli" panose="020B0604020202020204" charset="0"/>
              </a:rPr>
              <a:t>W</a:t>
            </a:r>
            <a:r>
              <a:rPr lang="en-US" sz="2800" dirty="0" smtClean="0">
                <a:latin typeface="Muli" panose="020B0604020202020204" charset="0"/>
              </a:rPr>
              <a:t>e </a:t>
            </a:r>
            <a:r>
              <a:rPr lang="en-US" sz="2800" dirty="0">
                <a:latin typeface="Muli" panose="020B0604020202020204" charset="0"/>
              </a:rPr>
              <a:t>are to analyze the basic fundamentals of college which are important factors in big data </a:t>
            </a:r>
            <a:r>
              <a:rPr lang="en-US" sz="2800" dirty="0" smtClean="0">
                <a:latin typeface="Muli" panose="020B0604020202020204" charset="0"/>
              </a:rPr>
              <a:t>analytics.</a:t>
            </a:r>
            <a:endParaRPr lang="en-US" sz="3200" dirty="0">
              <a:solidFill>
                <a:srgbClr val="0099CC"/>
              </a:solidFill>
              <a:latin typeface="Muli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uli" panose="020B0604020202020204" charset="0"/>
              </a:rPr>
              <a:t>This kind of data is analyzed by big name </a:t>
            </a:r>
            <a:r>
              <a:rPr lang="en-US" sz="2800" dirty="0" smtClean="0">
                <a:latin typeface="Muli" panose="020B0604020202020204" charset="0"/>
              </a:rPr>
              <a:t>analyst </a:t>
            </a:r>
            <a:r>
              <a:rPr lang="en-US" sz="2800" dirty="0">
                <a:latin typeface="Muli" panose="020B0604020202020204" charset="0"/>
              </a:rPr>
              <a:t>for big money as this kind of analysis provides insight on different aspects of college.</a:t>
            </a:r>
            <a:endParaRPr lang="en-US" sz="2800" dirty="0" smtClean="0">
              <a:latin typeface="Muli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017142" y="904125"/>
            <a:ext cx="7654247" cy="4037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Wingdings" panose="05000000000000000000" pitchFamily="2" charset="2"/>
              <a:buChar char="Ø"/>
            </a:pPr>
            <a:r>
              <a:rPr lang="en" sz="2400" dirty="0" smtClean="0">
                <a:solidFill>
                  <a:schemeClr val="bg1"/>
                </a:solidFill>
              </a:rPr>
              <a:t>Data is collected from the site. : </a:t>
            </a:r>
            <a:r>
              <a:rPr lang="en-US" sz="2400" u="sng" dirty="0" smtClean="0">
                <a:hlinkClick r:id="rId3"/>
              </a:rPr>
              <a:t>https</a:t>
            </a:r>
            <a:r>
              <a:rPr lang="en-US" sz="2400" u="sng" dirty="0">
                <a:hlinkClick r:id="rId3"/>
              </a:rPr>
              <a:t>://www.kaggle.com/kaggle/college-scorecard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We have historical data of over </a:t>
            </a:r>
            <a:r>
              <a:rPr lang="en-US" sz="2400" dirty="0" smtClean="0"/>
              <a:t>100,000 </a:t>
            </a:r>
            <a:r>
              <a:rPr lang="en-US" sz="2400" dirty="0"/>
              <a:t>colleges in the US spanning over 14 years</a:t>
            </a:r>
            <a:r>
              <a:rPr lang="en-US" sz="2400" dirty="0" smtClean="0"/>
              <a:t>.</a:t>
            </a:r>
          </a:p>
          <a:p>
            <a:pPr marL="228600" lvl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514350" lvl="7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 Size – 1.33 GB</a:t>
            </a:r>
          </a:p>
          <a:p>
            <a:pPr marL="514350" lvl="7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514350" lvl="7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File Format – CSV ( Comma Separated Values)</a:t>
            </a:r>
          </a:p>
          <a:p>
            <a:pPr marL="228600" lvl="7"/>
            <a:endParaRPr lang="en-US" dirty="0" smtClean="0">
              <a:solidFill>
                <a:srgbClr val="0099CC"/>
              </a:solidFill>
            </a:endParaRPr>
          </a:p>
          <a:p>
            <a:pPr marL="514350" lvl="7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99CC"/>
              </a:solidFill>
            </a:endParaRPr>
          </a:p>
          <a:p>
            <a:pPr marL="228600" lvl="7"/>
            <a:endParaRPr lang="en-US" dirty="0">
              <a:solidFill>
                <a:srgbClr val="0099CC"/>
              </a:solidFill>
            </a:endParaRPr>
          </a:p>
          <a:p>
            <a:pPr marL="228600" lvl="7"/>
            <a:endParaRPr lang="en-US" dirty="0" smtClean="0">
              <a:solidFill>
                <a:srgbClr val="0099CC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99CC"/>
              </a:solidFill>
            </a:endParaRPr>
          </a:p>
          <a:p>
            <a:pPr marL="228600" lvl="4"/>
            <a:r>
              <a:rPr lang="en" dirty="0" smtClean="0">
                <a:solidFill>
                  <a:srgbClr val="0099CC"/>
                </a:solidFill>
              </a:rPr>
              <a:t>	</a:t>
            </a:r>
          </a:p>
          <a:p>
            <a:pPr marL="514350" lvl="7" indent="-285750">
              <a:buFont typeface="Wingdings" panose="05000000000000000000" pitchFamily="2" charset="2"/>
              <a:buChar char="v"/>
            </a:pPr>
            <a:endParaRPr lang="en" dirty="0">
              <a:solidFill>
                <a:srgbClr val="0099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154" y="82193"/>
            <a:ext cx="6846222" cy="729465"/>
          </a:xfrm>
        </p:spPr>
        <p:txBody>
          <a:bodyPr/>
          <a:lstStyle/>
          <a:p>
            <a:r>
              <a:rPr lang="en-US" dirty="0" smtClean="0">
                <a:latin typeface="Muli" panose="020B0604020202020204" charset="0"/>
              </a:rPr>
              <a:t>Specification of Data Set</a:t>
            </a:r>
            <a:endParaRPr lang="en-US" dirty="0">
              <a:latin typeface="Muli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308" y="348588"/>
            <a:ext cx="4944300" cy="645300"/>
          </a:xfrm>
        </p:spPr>
        <p:txBody>
          <a:bodyPr/>
          <a:lstStyle/>
          <a:p>
            <a:r>
              <a:rPr lang="en-US" sz="3600" dirty="0" smtClean="0">
                <a:latin typeface="Muli" panose="020B0604020202020204" charset="0"/>
              </a:rPr>
              <a:t>Cluster Information:</a:t>
            </a:r>
            <a:endParaRPr lang="en-US" sz="3600" dirty="0">
              <a:latin typeface="Muli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5716" y="888662"/>
            <a:ext cx="5695516" cy="219358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Community Data Bricks </a:t>
            </a:r>
            <a:r>
              <a:rPr lang="en-US" sz="2400" dirty="0" smtClean="0"/>
              <a:t>Cluster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Memory </a:t>
            </a:r>
            <a:r>
              <a:rPr lang="en-US" sz="2400" dirty="0"/>
              <a:t>– </a:t>
            </a:r>
            <a:r>
              <a:rPr lang="en-US" sz="2400" dirty="0" smtClean="0"/>
              <a:t>6GB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CPU Cores </a:t>
            </a:r>
            <a:r>
              <a:rPr lang="en-US" sz="2400" dirty="0"/>
              <a:t>– </a:t>
            </a:r>
            <a:r>
              <a:rPr lang="en-US" sz="2400" dirty="0" smtClean="0"/>
              <a:t>0.88 Cores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CPU Node – 1 Master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" y="3622322"/>
            <a:ext cx="9144000" cy="7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1623256" y="76766"/>
            <a:ext cx="7341386" cy="7191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uli" panose="020B0604020202020204" charset="0"/>
              </a:rPr>
              <a:t>Tools and Terminologies</a:t>
            </a:r>
            <a:endParaRPr lang="en" dirty="0">
              <a:latin typeface="Muli" panose="020B0604020202020204" charset="0"/>
            </a:endParaRPr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1389717" y="263746"/>
            <a:ext cx="6751401" cy="32402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bg1"/>
                </a:solidFill>
              </a:rPr>
              <a:t>Data Analysis Tools:</a:t>
            </a:r>
            <a:endParaRPr lang="en-US" sz="2400" dirty="0" smtClean="0"/>
          </a:p>
          <a:p>
            <a:pPr lvl="8">
              <a:spcBef>
                <a:spcPts val="0"/>
              </a:spcBef>
            </a:pPr>
            <a:r>
              <a:rPr lang="en-US" sz="2400" dirty="0" smtClean="0"/>
              <a:t>Community Data Bricks </a:t>
            </a:r>
          </a:p>
          <a:p>
            <a:pPr marL="342900" lvl="8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 smtClean="0"/>
              <a:t>Databricks</a:t>
            </a:r>
            <a:r>
              <a:rPr lang="en-US" sz="2400" dirty="0" smtClean="0"/>
              <a:t> </a:t>
            </a:r>
            <a:r>
              <a:rPr lang="en-US" sz="2400" dirty="0"/>
              <a:t>fully manages Apache Spark clusters in the cloud, giving it the ability  to ingest, analyze and visualize the data.</a:t>
            </a:r>
          </a:p>
          <a:p>
            <a:r>
              <a:rPr lang="en-US" sz="2400" dirty="0"/>
              <a:t>This platform includes many features  like multiuser support, Interactive workspace and more</a:t>
            </a:r>
            <a:r>
              <a:rPr lang="en-US" sz="2400" dirty="0" smtClean="0"/>
              <a:t>.</a:t>
            </a:r>
          </a:p>
          <a:p>
            <a:pPr lvl="8">
              <a:spcBef>
                <a:spcPts val="0"/>
              </a:spcBef>
            </a:pPr>
            <a:r>
              <a:rPr lang="en-US" sz="2400" dirty="0" smtClean="0"/>
              <a:t>Visualization Tools</a:t>
            </a:r>
          </a:p>
          <a:p>
            <a:pPr lvl="8">
              <a:spcBef>
                <a:spcPts val="0"/>
              </a:spcBef>
            </a:pPr>
            <a:endParaRPr lang="en-US" sz="2400" dirty="0" smtClean="0"/>
          </a:p>
          <a:p>
            <a:pPr marL="342900" lvl="8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Tableau 9.2</a:t>
            </a:r>
            <a:endParaRPr lang="en" sz="2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8">
              <a:spcBef>
                <a:spcPts val="0"/>
              </a:spcBef>
            </a:pPr>
            <a:endParaRPr lang="en" sz="2400" dirty="0" smtClean="0">
              <a:solidFill>
                <a:schemeClr val="bg1"/>
              </a:solidFill>
            </a:endParaRPr>
          </a:p>
          <a:p>
            <a:pPr lvl="8">
              <a:spcBef>
                <a:spcPts val="0"/>
              </a:spcBef>
            </a:pPr>
            <a:endParaRPr lang="en" sz="2400" dirty="0" smtClean="0">
              <a:solidFill>
                <a:schemeClr val="bg1"/>
              </a:solidFill>
            </a:endParaRPr>
          </a:p>
          <a:p>
            <a:pPr lvl="8">
              <a:spcBef>
                <a:spcPts val="0"/>
              </a:spcBef>
            </a:pPr>
            <a:endParaRPr lang="en" sz="2400" dirty="0" smtClean="0"/>
          </a:p>
          <a:p>
            <a:pPr marL="342900" lvl="8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" sz="2400" dirty="0"/>
          </a:p>
        </p:txBody>
      </p:sp>
      <p:grpSp>
        <p:nvGrpSpPr>
          <p:cNvPr id="1497" name="Shape 1497"/>
          <p:cNvGrpSpPr/>
          <p:nvPr/>
        </p:nvGrpSpPr>
        <p:grpSpPr>
          <a:xfrm>
            <a:off x="100124" y="0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5" name="Shape 1505"/>
          <p:cNvSpPr/>
          <p:nvPr/>
        </p:nvSpPr>
        <p:spPr>
          <a:xfrm>
            <a:off x="-7069" y="139174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 rot="2327381">
            <a:off x="72550" y="905180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 rot="2327012">
            <a:off x="1147998" y="139590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502239" y="99360"/>
            <a:ext cx="8080743" cy="27157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8">
              <a:spcBef>
                <a:spcPts val="0"/>
              </a:spcBef>
            </a:pPr>
            <a:r>
              <a:rPr lang="en" sz="2400" b="1" dirty="0" smtClean="0">
                <a:solidFill>
                  <a:schemeClr val="bg1"/>
                </a:solidFill>
              </a:rPr>
              <a:t>Terms and Terminology:</a:t>
            </a:r>
          </a:p>
          <a:p>
            <a:pPr marL="342900" lvl="8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Mean Earnings.</a:t>
            </a:r>
          </a:p>
          <a:p>
            <a:pPr marL="342900" lvl="8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Mean earnings </a:t>
            </a:r>
            <a:r>
              <a:rPr lang="en-US" sz="2400" dirty="0">
                <a:solidFill>
                  <a:schemeClr val="bg1"/>
                </a:solidFill>
              </a:rPr>
              <a:t>are for the institutional aggregate of all federally aided students who enroll in an institution each year and who are employed but not enrolled.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lvl="8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Average Net Price of a College.</a:t>
            </a: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are several elements in the </a:t>
            </a:r>
            <a:r>
              <a:rPr lang="en-US" sz="2400" dirty="0" err="1">
                <a:solidFill>
                  <a:schemeClr val="bg1"/>
                </a:solidFill>
              </a:rPr>
              <a:t>Avg</a:t>
            </a:r>
            <a:r>
              <a:rPr lang="en-US" sz="2400" dirty="0">
                <a:solidFill>
                  <a:schemeClr val="bg1"/>
                </a:solidFill>
              </a:rPr>
              <a:t> Net Price that are derived from the full cost of attendance (including tuition and fees, books and supplies, and living expenses) minus federal, state, and institutional aid, for undergraduate student.</a:t>
            </a:r>
          </a:p>
          <a:p>
            <a:pPr lvl="8" algn="just">
              <a:spcBef>
                <a:spcPts val="0"/>
              </a:spcBef>
            </a:pPr>
            <a:endParaRPr lang="en-US" sz="2400" dirty="0" smtClean="0"/>
          </a:p>
          <a:p>
            <a:pPr marL="342900" lvl="8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8" algn="just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lvl="8" algn="just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lvl="8" algn="just"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1446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Shape 14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8">
              <a:spcBef>
                <a:spcPts val="0"/>
              </a:spcBef>
            </a:pPr>
            <a:endParaRPr lang="en-US" sz="2400" dirty="0"/>
          </a:p>
          <a:p>
            <a:pPr marL="342900" lvl="8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8">
              <a:spcBef>
                <a:spcPts val="0"/>
              </a:spcBef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85972" y="577710"/>
            <a:ext cx="76080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Verbal and Math Sat Score Analysis.</a:t>
            </a: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Test </a:t>
            </a:r>
            <a:r>
              <a:rPr lang="en-US" sz="2400" dirty="0">
                <a:solidFill>
                  <a:schemeClr val="bg1"/>
                </a:solidFill>
              </a:rPr>
              <a:t>scores of enrolled students are not reported for all institutions, but may help students to find a school that is a good academic match. The query includes 75th percentiles of SAT </a:t>
            </a:r>
            <a:r>
              <a:rPr lang="en-US" sz="2400" dirty="0" smtClean="0">
                <a:solidFill>
                  <a:schemeClr val="bg1"/>
                </a:solidFill>
              </a:rPr>
              <a:t>Verbal </a:t>
            </a:r>
            <a:r>
              <a:rPr lang="en-US" sz="2400" dirty="0">
                <a:solidFill>
                  <a:schemeClr val="bg1"/>
                </a:solidFill>
              </a:rPr>
              <a:t>(SATVR75), </a:t>
            </a:r>
            <a:r>
              <a:rPr lang="en-US" sz="2400" dirty="0" smtClean="0">
                <a:solidFill>
                  <a:schemeClr val="bg1"/>
                </a:solidFill>
              </a:rPr>
              <a:t>SAT Math </a:t>
            </a:r>
            <a:r>
              <a:rPr lang="en-US" sz="2400" dirty="0">
                <a:solidFill>
                  <a:schemeClr val="bg1"/>
                </a:solidFill>
              </a:rPr>
              <a:t>(SATMT75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342900" lvl="8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Percent of Undergraduates Receiving PELL </a:t>
            </a:r>
            <a:r>
              <a:rPr lang="en-US" sz="2400" dirty="0" smtClean="0">
                <a:solidFill>
                  <a:schemeClr val="bg1"/>
                </a:solidFill>
              </a:rPr>
              <a:t>GRANT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element (PCTPELL), shows the share of undergraduate students who received Pell Grants in a given year. This is an important measure of the access a school provides to low-income students.</a:t>
            </a:r>
            <a:endParaRPr lang="en" sz="2400" dirty="0">
              <a:solidFill>
                <a:schemeClr val="bg1"/>
              </a:solidFill>
            </a:endParaRP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98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1195" y="133716"/>
            <a:ext cx="6422065" cy="786049"/>
          </a:xfrm>
        </p:spPr>
        <p:txBody>
          <a:bodyPr/>
          <a:lstStyle/>
          <a:p>
            <a:r>
              <a:rPr lang="en-US" sz="2800" dirty="0" smtClean="0">
                <a:latin typeface="Muli" panose="020B0604020202020204" charset="0"/>
              </a:rPr>
              <a:t/>
            </a:r>
            <a:br>
              <a:rPr lang="en-US" sz="2800" dirty="0" smtClean="0">
                <a:latin typeface="Muli" panose="020B0604020202020204" charset="0"/>
              </a:rPr>
            </a:br>
            <a:r>
              <a:rPr lang="en-US" sz="2800" dirty="0">
                <a:latin typeface="Muli" panose="020B0604020202020204" charset="0"/>
              </a:rPr>
              <a:t/>
            </a:r>
            <a:br>
              <a:rPr lang="en-US" sz="2800" dirty="0">
                <a:latin typeface="Muli" panose="020B0604020202020204" charset="0"/>
              </a:rPr>
            </a:br>
            <a:r>
              <a:rPr lang="en-US" sz="2800" dirty="0" smtClean="0">
                <a:latin typeface="Muli" panose="020B0604020202020204" charset="0"/>
              </a:rPr>
              <a:t/>
            </a:r>
            <a:br>
              <a:rPr lang="en-US" sz="2800" dirty="0" smtClean="0">
                <a:latin typeface="Muli" panose="020B0604020202020204" charset="0"/>
              </a:rPr>
            </a:br>
            <a:r>
              <a:rPr lang="en-US" sz="2800" dirty="0">
                <a:latin typeface="Muli" panose="020B0604020202020204" charset="0"/>
              </a:rPr>
              <a:t/>
            </a:r>
            <a:br>
              <a:rPr lang="en-US" sz="2800" dirty="0">
                <a:latin typeface="Muli" panose="020B0604020202020204" charset="0"/>
              </a:rPr>
            </a:br>
            <a:r>
              <a:rPr lang="en-US" sz="2800" dirty="0" smtClean="0">
                <a:latin typeface="Muli" panose="020B0604020202020204" charset="0"/>
              </a:rPr>
              <a:t>Mean Earnings </a:t>
            </a:r>
            <a:endParaRPr lang="en-US" sz="2800" dirty="0">
              <a:latin typeface="Muli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62" y="977174"/>
            <a:ext cx="8486454" cy="609096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results = </a:t>
            </a:r>
            <a:r>
              <a:rPr lang="en-US" sz="1800" dirty="0" err="1">
                <a:solidFill>
                  <a:schemeClr val="bg1"/>
                </a:solidFill>
              </a:rPr>
              <a:t>sqlContext.sql</a:t>
            </a:r>
            <a:r>
              <a:rPr lang="en-US" sz="1800" dirty="0">
                <a:solidFill>
                  <a:schemeClr val="bg1"/>
                </a:solidFill>
              </a:rPr>
              <a:t>('SELECT INSTNM, mn_earn_wne_p10</a:t>
            </a:r>
            <a:r>
              <a:rPr lang="en-US" sz="1800" dirty="0" smtClean="0">
                <a:solidFill>
                  <a:schemeClr val="bg1"/>
                </a:solidFill>
              </a:rPr>
              <a:t>, STABBR </a:t>
            </a:r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en-US" sz="1800" dirty="0" err="1">
                <a:solidFill>
                  <a:schemeClr val="bg1"/>
                </a:solidFill>
              </a:rPr>
              <a:t>Scorecard_Project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order by (mn_earn_wne_p10) </a:t>
            </a:r>
            <a:r>
              <a:rPr lang="en-US" sz="1800" dirty="0" err="1">
                <a:solidFill>
                  <a:schemeClr val="bg1"/>
                </a:solidFill>
              </a:rPr>
              <a:t>desc</a:t>
            </a:r>
            <a:r>
              <a:rPr lang="en-US" sz="1800" dirty="0" smtClean="0">
                <a:solidFill>
                  <a:schemeClr val="bg1"/>
                </a:solidFill>
              </a:rPr>
              <a:t>') -&gt; display(results)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5" y="1643679"/>
            <a:ext cx="8702211" cy="33979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564</Words>
  <Application>Microsoft Office PowerPoint</Application>
  <PresentationFormat>On-screen Show (16:9)</PresentationFormat>
  <Paragraphs>84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Nixie One</vt:lpstr>
      <vt:lpstr>Wingdings</vt:lpstr>
      <vt:lpstr>Arial</vt:lpstr>
      <vt:lpstr>Muli</vt:lpstr>
      <vt:lpstr>Imogen template</vt:lpstr>
      <vt:lpstr>Historical Analysis Of College Scorecard</vt:lpstr>
      <vt:lpstr>Agenda</vt:lpstr>
      <vt:lpstr>PowerPoint Presentation</vt:lpstr>
      <vt:lpstr>Specification of Data Set</vt:lpstr>
      <vt:lpstr>Cluster Information:</vt:lpstr>
      <vt:lpstr>Tools and Terminologies</vt:lpstr>
      <vt:lpstr>PowerPoint Presentation</vt:lpstr>
      <vt:lpstr>PowerPoint Presentation</vt:lpstr>
      <vt:lpstr>    Mean Earnings </vt:lpstr>
      <vt:lpstr>Mean Earnings with Respect to States.</vt:lpstr>
      <vt:lpstr>Comparing Average Net Price of Two States </vt:lpstr>
      <vt:lpstr>  Year Wise Net Price</vt:lpstr>
      <vt:lpstr>SAT Scores in Different Colleges</vt:lpstr>
      <vt:lpstr>Comparing Average Undergraduates Receiving PELL GRANT </vt:lpstr>
      <vt:lpstr>Average Undergraduates Receiving PELL GRANT in Each College</vt:lpstr>
      <vt:lpstr>CONCLUSION</vt:lpstr>
      <vt:lpstr>GITHUB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Historical Analysis</dc:title>
  <dc:creator>Mouni</dc:creator>
  <cp:lastModifiedBy>Atinder Paul Singh</cp:lastModifiedBy>
  <cp:revision>58</cp:revision>
  <dcterms:modified xsi:type="dcterms:W3CDTF">2016-05-31T23:56:53Z</dcterms:modified>
</cp:coreProperties>
</file>