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32" r:id="rId3"/>
    <p:sldId id="347" r:id="rId4"/>
    <p:sldId id="354" r:id="rId5"/>
    <p:sldId id="335" r:id="rId6"/>
    <p:sldId id="351" r:id="rId7"/>
    <p:sldId id="348" r:id="rId8"/>
    <p:sldId id="345" r:id="rId9"/>
    <p:sldId id="365" r:id="rId10"/>
    <p:sldId id="349" r:id="rId11"/>
    <p:sldId id="337" r:id="rId12"/>
    <p:sldId id="359" r:id="rId13"/>
    <p:sldId id="346" r:id="rId14"/>
    <p:sldId id="302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7601" autoAdjust="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440777-F009-4A86-82C5-72C97B37864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509F0B9-D467-4FA7-B8D2-28FBCCCDFF18}">
      <dgm:prSet/>
      <dgm:spPr/>
      <dgm:t>
        <a:bodyPr/>
        <a:lstStyle/>
        <a:p>
          <a:pPr rtl="0"/>
          <a:r>
            <a:rPr lang="en-US" b="0" i="0"/>
            <a:t>A trigger is what invokes a function to run</a:t>
          </a:r>
          <a:endParaRPr lang="en-US"/>
        </a:p>
      </dgm:t>
    </dgm:pt>
    <dgm:pt modelId="{E5C5AED8-714F-43C4-9789-3BD296FB94C4}" type="parTrans" cxnId="{39880946-B641-4291-99B2-D0E6FDE17193}">
      <dgm:prSet/>
      <dgm:spPr/>
      <dgm:t>
        <a:bodyPr/>
        <a:lstStyle/>
        <a:p>
          <a:endParaRPr lang="en-US"/>
        </a:p>
      </dgm:t>
    </dgm:pt>
    <dgm:pt modelId="{C2C75EF1-6E2D-4700-ACE9-FDA8D872B347}" type="sibTrans" cxnId="{39880946-B641-4291-99B2-D0E6FDE17193}">
      <dgm:prSet/>
      <dgm:spPr/>
      <dgm:t>
        <a:bodyPr/>
        <a:lstStyle/>
        <a:p>
          <a:endParaRPr lang="en-US"/>
        </a:p>
      </dgm:t>
    </dgm:pt>
    <dgm:pt modelId="{2DB838FD-ED33-4F18-8126-488FB9622528}">
      <dgm:prSet/>
      <dgm:spPr/>
      <dgm:t>
        <a:bodyPr/>
        <a:lstStyle/>
        <a:p>
          <a:pPr rtl="0"/>
          <a:r>
            <a:rPr lang="en-US" b="0" i="0"/>
            <a:t>A trigger defines how a function is invoked</a:t>
          </a:r>
          <a:endParaRPr lang="en-US"/>
        </a:p>
      </dgm:t>
    </dgm:pt>
    <dgm:pt modelId="{00D7B214-AC26-46BC-9B95-C8F4A7E73D34}" type="parTrans" cxnId="{53C729B2-B875-4FC2-AEEA-AA2A50545E55}">
      <dgm:prSet/>
      <dgm:spPr/>
      <dgm:t>
        <a:bodyPr/>
        <a:lstStyle/>
        <a:p>
          <a:endParaRPr lang="en-US"/>
        </a:p>
      </dgm:t>
    </dgm:pt>
    <dgm:pt modelId="{19596606-E09E-4627-A45A-E7FC156D0986}" type="sibTrans" cxnId="{53C729B2-B875-4FC2-AEEA-AA2A50545E55}">
      <dgm:prSet/>
      <dgm:spPr/>
      <dgm:t>
        <a:bodyPr/>
        <a:lstStyle/>
        <a:p>
          <a:endParaRPr lang="en-US"/>
        </a:p>
      </dgm:t>
    </dgm:pt>
    <dgm:pt modelId="{941718F8-CA05-44A4-BBA8-9E23B30CAAC2}">
      <dgm:prSet/>
      <dgm:spPr/>
      <dgm:t>
        <a:bodyPr/>
        <a:lstStyle/>
        <a:p>
          <a:pPr rtl="0"/>
          <a:r>
            <a:rPr lang="en-US" b="0" i="0"/>
            <a:t>Each function in Azure Functions must have only one trigger</a:t>
          </a:r>
          <a:endParaRPr lang="en-US"/>
        </a:p>
      </dgm:t>
    </dgm:pt>
    <dgm:pt modelId="{B06BB80C-C16E-47D1-AEA3-A99316301FB5}" type="parTrans" cxnId="{A6DE12C8-090B-48F0-A95E-DAFE19FB82F2}">
      <dgm:prSet/>
      <dgm:spPr/>
      <dgm:t>
        <a:bodyPr/>
        <a:lstStyle/>
        <a:p>
          <a:endParaRPr lang="en-US"/>
        </a:p>
      </dgm:t>
    </dgm:pt>
    <dgm:pt modelId="{560DE6F7-773D-40BA-92EE-136A7E6F2A9D}" type="sibTrans" cxnId="{A6DE12C8-090B-48F0-A95E-DAFE19FB82F2}">
      <dgm:prSet/>
      <dgm:spPr/>
      <dgm:t>
        <a:bodyPr/>
        <a:lstStyle/>
        <a:p>
          <a:endParaRPr lang="en-US"/>
        </a:p>
      </dgm:t>
    </dgm:pt>
    <dgm:pt modelId="{76787D83-A0A7-40C2-BA8D-8443055DCA99}">
      <dgm:prSet/>
      <dgm:spPr/>
      <dgm:t>
        <a:bodyPr/>
        <a:lstStyle/>
        <a:p>
          <a:pPr rtl="0"/>
          <a:r>
            <a:rPr lang="en-US" b="0" i="0"/>
            <a:t>Triggers usually have associated data, which is nothing but the payload that triggerred the function</a:t>
          </a:r>
          <a:endParaRPr lang="en-US"/>
        </a:p>
      </dgm:t>
    </dgm:pt>
    <dgm:pt modelId="{1A42B526-CBF1-4471-992D-80D43C7479CF}" type="parTrans" cxnId="{A956B116-648E-43FD-A4F7-FCCEFEB86BD9}">
      <dgm:prSet/>
      <dgm:spPr/>
      <dgm:t>
        <a:bodyPr/>
        <a:lstStyle/>
        <a:p>
          <a:endParaRPr lang="en-US"/>
        </a:p>
      </dgm:t>
    </dgm:pt>
    <dgm:pt modelId="{A25C1136-C3FA-4AC1-A677-7F6385D7710D}" type="sibTrans" cxnId="{A956B116-648E-43FD-A4F7-FCCEFEB86BD9}">
      <dgm:prSet/>
      <dgm:spPr/>
      <dgm:t>
        <a:bodyPr/>
        <a:lstStyle/>
        <a:p>
          <a:endParaRPr lang="en-US"/>
        </a:p>
      </dgm:t>
    </dgm:pt>
    <dgm:pt modelId="{1637049C-ECE1-47CB-8FEA-1E01F34B83E6}" type="pres">
      <dgm:prSet presAssocID="{E5440777-F009-4A86-82C5-72C97B37864C}" presName="linear" presStyleCnt="0">
        <dgm:presLayoutVars>
          <dgm:animLvl val="lvl"/>
          <dgm:resizeHandles val="exact"/>
        </dgm:presLayoutVars>
      </dgm:prSet>
      <dgm:spPr/>
    </dgm:pt>
    <dgm:pt modelId="{C2D570E1-B706-4C66-B251-BD79E6207E5C}" type="pres">
      <dgm:prSet presAssocID="{2509F0B9-D467-4FA7-B8D2-28FBCCCDFF1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A417888-CEF1-4F32-AA54-3C3B8E6C2998}" type="pres">
      <dgm:prSet presAssocID="{C2C75EF1-6E2D-4700-ACE9-FDA8D872B347}" presName="spacer" presStyleCnt="0"/>
      <dgm:spPr/>
    </dgm:pt>
    <dgm:pt modelId="{E2DAC07C-C13B-4217-A40D-AF33597CD778}" type="pres">
      <dgm:prSet presAssocID="{2DB838FD-ED33-4F18-8126-488FB962252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CFD1C10-2DE5-4F99-8533-F0D328364BBD}" type="pres">
      <dgm:prSet presAssocID="{19596606-E09E-4627-A45A-E7FC156D0986}" presName="spacer" presStyleCnt="0"/>
      <dgm:spPr/>
    </dgm:pt>
    <dgm:pt modelId="{F184D1B9-FB08-4A7E-A2A8-30DEB7CBB7D3}" type="pres">
      <dgm:prSet presAssocID="{941718F8-CA05-44A4-BBA8-9E23B30CAAC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06D7E6F-6849-4C8E-85E4-943590F5FA31}" type="pres">
      <dgm:prSet presAssocID="{560DE6F7-773D-40BA-92EE-136A7E6F2A9D}" presName="spacer" presStyleCnt="0"/>
      <dgm:spPr/>
    </dgm:pt>
    <dgm:pt modelId="{F0742D85-DBEB-481B-ACB7-481A92F85650}" type="pres">
      <dgm:prSet presAssocID="{76787D83-A0A7-40C2-BA8D-8443055DCA9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956B116-648E-43FD-A4F7-FCCEFEB86BD9}" srcId="{E5440777-F009-4A86-82C5-72C97B37864C}" destId="{76787D83-A0A7-40C2-BA8D-8443055DCA99}" srcOrd="3" destOrd="0" parTransId="{1A42B526-CBF1-4471-992D-80D43C7479CF}" sibTransId="{A25C1136-C3FA-4AC1-A677-7F6385D7710D}"/>
    <dgm:cxn modelId="{FC76E939-CD45-4C2C-B933-7ED92AB73E95}" type="presOf" srcId="{2DB838FD-ED33-4F18-8126-488FB9622528}" destId="{E2DAC07C-C13B-4217-A40D-AF33597CD778}" srcOrd="0" destOrd="0" presId="urn:microsoft.com/office/officeart/2005/8/layout/vList2"/>
    <dgm:cxn modelId="{C7994761-011C-4709-83C2-F19A99FA9354}" type="presOf" srcId="{76787D83-A0A7-40C2-BA8D-8443055DCA99}" destId="{F0742D85-DBEB-481B-ACB7-481A92F85650}" srcOrd="0" destOrd="0" presId="urn:microsoft.com/office/officeart/2005/8/layout/vList2"/>
    <dgm:cxn modelId="{79ECEB65-5B33-4E40-8E13-7CF4D43FD640}" type="presOf" srcId="{941718F8-CA05-44A4-BBA8-9E23B30CAAC2}" destId="{F184D1B9-FB08-4A7E-A2A8-30DEB7CBB7D3}" srcOrd="0" destOrd="0" presId="urn:microsoft.com/office/officeart/2005/8/layout/vList2"/>
    <dgm:cxn modelId="{39880946-B641-4291-99B2-D0E6FDE17193}" srcId="{E5440777-F009-4A86-82C5-72C97B37864C}" destId="{2509F0B9-D467-4FA7-B8D2-28FBCCCDFF18}" srcOrd="0" destOrd="0" parTransId="{E5C5AED8-714F-43C4-9789-3BD296FB94C4}" sibTransId="{C2C75EF1-6E2D-4700-ACE9-FDA8D872B347}"/>
    <dgm:cxn modelId="{ED59136A-03AB-4458-89C1-EAE7475E2F36}" type="presOf" srcId="{2509F0B9-D467-4FA7-B8D2-28FBCCCDFF18}" destId="{C2D570E1-B706-4C66-B251-BD79E6207E5C}" srcOrd="0" destOrd="0" presId="urn:microsoft.com/office/officeart/2005/8/layout/vList2"/>
    <dgm:cxn modelId="{65E3E553-6F49-4739-9C58-CAC94C57348F}" type="presOf" srcId="{E5440777-F009-4A86-82C5-72C97B37864C}" destId="{1637049C-ECE1-47CB-8FEA-1E01F34B83E6}" srcOrd="0" destOrd="0" presId="urn:microsoft.com/office/officeart/2005/8/layout/vList2"/>
    <dgm:cxn modelId="{53C729B2-B875-4FC2-AEEA-AA2A50545E55}" srcId="{E5440777-F009-4A86-82C5-72C97B37864C}" destId="{2DB838FD-ED33-4F18-8126-488FB9622528}" srcOrd="1" destOrd="0" parTransId="{00D7B214-AC26-46BC-9B95-C8F4A7E73D34}" sibTransId="{19596606-E09E-4627-A45A-E7FC156D0986}"/>
    <dgm:cxn modelId="{A6DE12C8-090B-48F0-A95E-DAFE19FB82F2}" srcId="{E5440777-F009-4A86-82C5-72C97B37864C}" destId="{941718F8-CA05-44A4-BBA8-9E23B30CAAC2}" srcOrd="2" destOrd="0" parTransId="{B06BB80C-C16E-47D1-AEA3-A99316301FB5}" sibTransId="{560DE6F7-773D-40BA-92EE-136A7E6F2A9D}"/>
    <dgm:cxn modelId="{A8F332BF-85AA-4E46-B131-92E2C67880B4}" type="presParOf" srcId="{1637049C-ECE1-47CB-8FEA-1E01F34B83E6}" destId="{C2D570E1-B706-4C66-B251-BD79E6207E5C}" srcOrd="0" destOrd="0" presId="urn:microsoft.com/office/officeart/2005/8/layout/vList2"/>
    <dgm:cxn modelId="{3241EEAF-23C6-411F-8C24-2BF55D811871}" type="presParOf" srcId="{1637049C-ECE1-47CB-8FEA-1E01F34B83E6}" destId="{FA417888-CEF1-4F32-AA54-3C3B8E6C2998}" srcOrd="1" destOrd="0" presId="urn:microsoft.com/office/officeart/2005/8/layout/vList2"/>
    <dgm:cxn modelId="{1FF2FFFA-B0EB-4058-A070-4B9E4F06637C}" type="presParOf" srcId="{1637049C-ECE1-47CB-8FEA-1E01F34B83E6}" destId="{E2DAC07C-C13B-4217-A40D-AF33597CD778}" srcOrd="2" destOrd="0" presId="urn:microsoft.com/office/officeart/2005/8/layout/vList2"/>
    <dgm:cxn modelId="{C963D112-2906-4572-9E19-BF3C49DE94BA}" type="presParOf" srcId="{1637049C-ECE1-47CB-8FEA-1E01F34B83E6}" destId="{DCFD1C10-2DE5-4F99-8533-F0D328364BBD}" srcOrd="3" destOrd="0" presId="urn:microsoft.com/office/officeart/2005/8/layout/vList2"/>
    <dgm:cxn modelId="{B43BF2D5-D420-4FFB-81BC-75BA0D304BF4}" type="presParOf" srcId="{1637049C-ECE1-47CB-8FEA-1E01F34B83E6}" destId="{F184D1B9-FB08-4A7E-A2A8-30DEB7CBB7D3}" srcOrd="4" destOrd="0" presId="urn:microsoft.com/office/officeart/2005/8/layout/vList2"/>
    <dgm:cxn modelId="{5E0DE84C-65A0-4AC6-822F-5EBE67BC0CA5}" type="presParOf" srcId="{1637049C-ECE1-47CB-8FEA-1E01F34B83E6}" destId="{C06D7E6F-6849-4C8E-85E4-943590F5FA31}" srcOrd="5" destOrd="0" presId="urn:microsoft.com/office/officeart/2005/8/layout/vList2"/>
    <dgm:cxn modelId="{7D6EA9B1-72D9-4559-98A2-1CDA3C23A67E}" type="presParOf" srcId="{1637049C-ECE1-47CB-8FEA-1E01F34B83E6}" destId="{F0742D85-DBEB-481B-ACB7-481A92F8565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570E1-B706-4C66-B251-BD79E6207E5C}">
      <dsp:nvSpPr>
        <dsp:cNvPr id="0" name=""/>
        <dsp:cNvSpPr/>
      </dsp:nvSpPr>
      <dsp:spPr>
        <a:xfrm>
          <a:off x="0" y="11975"/>
          <a:ext cx="11983232" cy="10266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A trigger is what invokes a function to run</a:t>
          </a:r>
          <a:endParaRPr lang="en-US" sz="2700" kern="1200"/>
        </a:p>
      </dsp:txBody>
      <dsp:txXfrm>
        <a:off x="50118" y="62093"/>
        <a:ext cx="11882996" cy="926439"/>
      </dsp:txXfrm>
    </dsp:sp>
    <dsp:sp modelId="{E2DAC07C-C13B-4217-A40D-AF33597CD778}">
      <dsp:nvSpPr>
        <dsp:cNvPr id="0" name=""/>
        <dsp:cNvSpPr/>
      </dsp:nvSpPr>
      <dsp:spPr>
        <a:xfrm>
          <a:off x="0" y="1116410"/>
          <a:ext cx="11983232" cy="10266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A trigger defines how a function is invoked</a:t>
          </a:r>
          <a:endParaRPr lang="en-US" sz="2700" kern="1200"/>
        </a:p>
      </dsp:txBody>
      <dsp:txXfrm>
        <a:off x="50118" y="1166528"/>
        <a:ext cx="11882996" cy="926439"/>
      </dsp:txXfrm>
    </dsp:sp>
    <dsp:sp modelId="{F184D1B9-FB08-4A7E-A2A8-30DEB7CBB7D3}">
      <dsp:nvSpPr>
        <dsp:cNvPr id="0" name=""/>
        <dsp:cNvSpPr/>
      </dsp:nvSpPr>
      <dsp:spPr>
        <a:xfrm>
          <a:off x="0" y="2220846"/>
          <a:ext cx="11983232" cy="10266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Each function in Azure Functions must have only one trigger</a:t>
          </a:r>
          <a:endParaRPr lang="en-US" sz="2700" kern="1200"/>
        </a:p>
      </dsp:txBody>
      <dsp:txXfrm>
        <a:off x="50118" y="2270964"/>
        <a:ext cx="11882996" cy="926439"/>
      </dsp:txXfrm>
    </dsp:sp>
    <dsp:sp modelId="{F0742D85-DBEB-481B-ACB7-481A92F85650}">
      <dsp:nvSpPr>
        <dsp:cNvPr id="0" name=""/>
        <dsp:cNvSpPr/>
      </dsp:nvSpPr>
      <dsp:spPr>
        <a:xfrm>
          <a:off x="0" y="3325281"/>
          <a:ext cx="11983232" cy="10266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Triggers usually have associated data, which is nothing but the payload that triggerred the function</a:t>
          </a:r>
          <a:endParaRPr lang="en-US" sz="2700" kern="1200"/>
        </a:p>
      </dsp:txBody>
      <dsp:txXfrm>
        <a:off x="50118" y="3375399"/>
        <a:ext cx="11882996" cy="926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10-05T05:11:54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18479 8880 0,'0'0'0,"25"50"15,0 24 1,-25 1-16,25 24 16,-25-25-16,0 50 15,0-49 1,0-1-16,0 25 0,0 0 16,0 1-16,0 48 15,0-48 1,-25-1-16,25 50 0,0 0 15,0-50-15,0 50 16,0-50-16,0 0 16,50 99-16,-25 1 15,-25-25-15,0 24 16,24 0-16,26 1 16,-25-1-16,0-49 15,-25-50-15,24 1 16,1-1-16,0 25 15,0-25-15,0 0 16,-1 0-16,-24-24 16,50 24-16,-50 0 15,25-24-15,-25-1 16,0 1-16,0-1 16,0 0-16,0 26 15,0-26-15,25 0 16,-1 50-16,1-49 15,0 24-15,0 0 16,0 25-16,-1-24 16,1-26-16,-25 0 15,25-49-15,-25 0 16,0 0-16,25 0 16,-25-1-1,0 1 1,25-25 93,-1 25-93,51 0-1,-26 0-15,26-25 0,-26 24 16,26 1-16,-1 0 16,1-25-16,-1 25 15,1 0-15,24-1 16,0-24-16,25 0 16,-25 0-16,75 0 15,-25 0-15,24 0 16,26 0-16,-26 0 15,-24 0-15,50 0 16,-51 0-16,1 0 16,-25 0-16,0 0 15,-49 0-15,-1 0 16,-49 0-16,49 0 16,-24 0-16,0 0 15,-26 0-15,26 0 16,-25 0-1,0 0-15,-1 0 16,1 0 0,0 0-16,0 0 15,0-24-15,-1 24 16,1 0 0,0-25-16,0 25 15,0 0 1,0 0-1,-25-25 1,24 0 0,-24-24-1,0 24-15,0-25 16,0-24-16,25-1 16,-25-24-16,25-25 15,0 50-15,-25-25 16,0-50-16,0 25 15,25-25-15,-25 0 16,24-49-16,26-1 16,-25 1-16,0 49 15,-25 0-15,24 0 16,26-124-16,-50 25 16,25 25-16,-25-50 15,49 25-15,-24 0 16,0 50-16,25-26 15,-26 26-15,1 49 0,25-49 16,-25 49-16,-25 50 16,0-1-16,0-24 15,0 25 1,0 0-16,0 25 0,0-1 16,0 1-16,0-1 15,0-24-15,0 0 16,0 25-16,0-51 15,0 26-15,-25 25 16,25-25-16,0-1 16,0 26-16,0 0 15,0-1-15,0 26 16,-25-1-16,25-24 16,0-1-16,-25 26 15,25-1-15,0 25 16,-25 25 140,1 0-140,-76-25-1,26 0-15,-50 25 16,-124-49-16,-25 24 16,-74 0-16,24-24 15,1 49-15,-50-25 16,-50-25-16,100 50 15,-1-25-15,50 25 16,0 0-16,25 0 16,75 0-16,24 0 15,50 0-15,24 0 16,1 0-16,0 0 16,24 0-16,0 0 15,-24-24-15,49 24 16,0 0-16,0 0 15,1 0 1,-1 0 0,0 0-16,-25 0 15,26 0 1,-1 0-16,0 0 16,-25 0-1,26 24-15,-1 1 16,0 50-16,0-1 15,-49 0-15,49 26 16,0-1-16,0-25 16,1 26-16,24-26 0,0-49 15,-25 0-15,25-1 16,0 1 0,0 0-16,0 0 46,25 0-30,-1-1 0,-24 26-16,25-50 0,0 50 15,0-1-15,-25 1 16,25-1-16,-25 26 16,24-1-16,1 1 15,25 24-15,-25-25 16,-1 1-16,1 24 15,0-74-15,-25 0 16,0-1-16,25 1 16,0-25 46,-25-25 79,24-24-141,1-1 15,0 1-15,0-1 16,0 50-16,-25-25 16,0 0-1,24 1-15,1-1 16,-25 0 0</inkml:trace>
  <inkml:trace contextRef="#ctx0" brushRef="#br0" timeOffset="2567.45">19273 8533 0,'0'74'109,"25"-49"-109,0 25 16,-25-1-16,25 1 16,-25-25-1,24-1-15,-24 1 0,0 0 16,0 0-16,0 0 15,0-1-15,25-24 172,0 0-156,25-49-16,24-50 16,50-25-16,50 0 15,-50 24-15,25 1 16,24 0-16,-24 0 15,-25 24-15,-50 26 16,26 24-16,-26-25 16,-74 25-16,50 1 15,-25-1-15</inkml:trace>
  <inkml:trace contextRef="#ctx0" brushRef="#br0" timeOffset="8248.89">12700 15677 0,'0'-50'0,"0"25"31,25 25-31,0-49 16,-25 24-1,24 0 1,-24 0-16,0 0 16,0 1-16,25-1 15,0 0-15,-25 0 16,25 0-1,24-99-15,-24 50 16,0-1 0,25-98-1,-26 98-15,26-49 0,-25 50 16,0 0-16,-1-26 16,1 26-1,50-50-15,-50 49 16,-1 1-16,1-25 15,0 24-15,0 1 16,0-25 0,74-25-16,-50 49 0,1 1 15,0 0-15,-26-1 16,1 1 0,0 24-16,49-24 0,-49-26 15,25 51-15,-1-1 16,-49 25-1,50-24-15,-25-1 16,24 25-16,-24-24 0,0 24 16,0 0-16,24-24 15,1 24-15,0-25 16,-1 1-16,26 24 16,74-50-1,-75 26-15,0 24 16,1 0-16,-1 0 15,1-24-15,-1 24 16,25-25 0,-24 25-16,-1 1 0,0-1 15,1 0-15,-1 0 16,26-24 0,-51 24-1,-24 0-15,-25 0 0,25 25 16,24-25-1,-24 25-15,-25-24 16,25-1-16,0 25 16,0-25-16,-1 25 15,1 0 1,0 0 0,0-25-16,0 25 15,-1 0 1,1 0-16,0 0 15,0-25 1,0 25-16,24 0 16,1 0-16,-1 0 15,1 0 1,0 0-16,-26 0 16,51 0-16,-1 0 0,50 0 15,-24 0 1,-26 0-16,25 0 15,0 0-15,25 25 16,-49 0-16,-1 0 0,1 0 16,-1-1-1,0 26-15,1-25 16,-1 0-16,-49-1 16,50 1-16,-26 0 0,-49 0 15,25 0-15,25-25 16,-26 24-16,-24 1 15,25-25 1,0 25-16,0 0 0,0-25 16,-1 0-1,1 25-15,0-25 16,0 25 0,0-1-1,-1-24-15,1 0 16,0 0-1,0 25 1,0-25 0,-1 0-1,1 0 1,-25 25 0,25-25-16,0 0 15,0 0 1,-25 25-16,24-25 47,-48-25 78,-1 25-110,0-50-15,25 26 16,-25-26-16,0 0 16,1 50-16,-1-25 15,0 1-15,25-1 16,-25 0-16,0 25 15,1-25-15,-1 0 16,25 1-16,0-1 16,-25 25-16,0 0 15,50 0 126,0 25-125,-25-1-1,25 26-15,24-25 16,-24 24-16,25-24 15,-26-25-15,26 25 16,-50 0-16,25 0 16,0-25-16,-1 25 15,1-25-15,-25 24 0,0 1 32,25-25-32,-25 25 78,0 0-78,0 0 15,0-1 1,0 1-16,0 0 16,-25-25-16,0 25 15,1 0-15,-1-1 16,25 1-16,-25-25 15,0 25-15,25 0 16,-25 0-16,1-1 16,-1 1-1,0-25 1,0 25 0,25 0-16,-25-25 15,1 25 1,-1-25-16,0 0 15,0 24 1,25 1-16,-25-25 16,1 25-16,-1-25 15,0 25-15,0-25 32</inkml:trace>
  <inkml:trace contextRef="#ctx0" brushRef="#br0" timeOffset="11043.14">23639 11931 0,'25'0'188,"-1"0"-188,1 0 16,0 0-16,25 0 15,-1 0-15,26 0 16,-1-25-16,1 0 15,-1 25 1,0-24-16,1-1 0,-1 25 16,1 0-16,-1 0 15,25 0-15,0 0 16,1 0-16,24 0 16,173 74-1,-98-49-15,-100 0 16,149 24-1,-124-24-15,-25-25 16,1 50-16,-1-50 16,25 25-16,-25-1 15,0-24-15,-24 25 16,49 0-16,-25-25 16,0 25-16,0 0 0,1 0 15,-1-1 1,0 1-16,50 25 15,-100-25 1,1-25-16,0 24 0,-26 1 16,1-25-16,-25 25 15,25-25 1,0 0 0,0 0-16,-25-50 109,-25-24-93,-25 0-16,25-1 0,1-49 15,-51 50-15,26 24 16,24-24-1,0 49-15,0 0 16,0 0 0,1 25-16,24-25 15,0 50 157,24 0-156,100 25-1,-74 49-15,49-50 16,-49 1 0,-25 0-1,24-1 1,-24-49-16,0 0 16,-25 50-1,0-25 63,0 0-62,-25-1 0,0 1-16,-24 0 15,-1 0-15,25 0 16,-74-1-16,25 1 15,-1 25-15,26-25 16,-26-1-16,26 1 16,-1 0-16,25 0 0,-24 0 15,24-1-15,0-24 16,0 25 0,0 0-16,25 0 15,-25-25-15,1 25 0,-1-25 16,0 0-1,0 0 1,25 24-16,-25-24 16,1 25-1,-1 0-15,25 0 16,-25-25-16,0 0 16,0 25-16,1-1 15,24 1 1</inkml:trace>
  <inkml:trace contextRef="#ctx0" brushRef="#br0" timeOffset="72476.47">19621 14660 0,'0'24'47,"0"1"-32,0 25 1,24-1-16,1 1 15,0 24-15,-25-24 16,25 0-16,0-1 16,-25-24-16,24-25 15,-24 25 1,25 0-16,-25-1 16,25-24 155,99-74-155,50-25-16,-26 0 16,76-25-16,24-25 15,49 0 1,249-149-16,-298 199 16,-99 25-16,-25 24 15,-50 25 1,-24 0-16,-50 1 0</inkml:trace>
  <inkml:trace contextRef="#ctx0" brushRef="#br0" timeOffset="80567.68">21555 8607 0,'25'0'125,"0"0"-110,24 0 1,26-25-16,49-24 15,-25-1 1,-24 25-16,-1 1 16,0-1-16,1 0 15,-1-25-15,1 26 16,-1-26-16,-24 25 16,24 0-16,0 1 15,1-1-15,49 0 0,-25 0 16,0 0-16,-24 1 15,49-1 1,25-75-16,49 26 16,-49 49-16,49-49 0,26-25 15,123-50 1,-223 50 0,74 24-16,-49 26 0,74-26 15,-49 50-15,-25 1 16,74-51-1,-124 50 1,125-24-16,-76 24 16,175-74-1,-150 74 1,1-50-16,-75 51 0,100-1 16,-50-25-16,-1 1 15,51 24 1,-100 0-16,25 0 15,-25 25-15,1 0 0,-1 0 16,99-25 0,-99 25-16,25 0 15,0 0-15,-24-24 16,-26-1-16,0 25 0,-24-25 16,0 25-16,-25-25 15,-1 25 1,-98-25 203,-25 1-219,24-1 15,1 0-15,24 0 16,25 0-16,1 1 0,-1 24 15,25-25 1,99 50 203,-25 24-204,1-24 1,-1 0-16,-24 0 0,0-1 16,-1 1-16,-24-25 15,0 0 1,-25 25-16,25-25 0,-25 50 141,0 24-141,0 0 15,-25 1-15,0 24 16,25-24-1,-25-1-15,-24 50 16,24-50-16,25-24 16,-25-25-16,25 0 15,0-1 1,-25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C2F995F-B9BA-4FB2-B80E-AD1078263E0F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F2A1D88-2659-44D4-8E04-A91B6E2E9B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1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https://microsoft-bitools.blogspot.com/2020/02/use-azure-key-vault-for-azure-data.html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76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47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 dirty="0"/>
          </a:p>
        </p:txBody>
      </p:sp>
      <p:sp>
        <p:nvSpPr>
          <p:cNvPr id="393" name="Google Shape;3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92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8A36720-E742-4420-BE4B-0FD3D812C22C}" type="datetime3">
              <a:rPr lang="en-US" smtClean="0"/>
              <a:t>4 June 2023</a:t>
            </a:fld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Azure Function App</a:t>
            </a:r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40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D41F5A4-2102-4B47-BD5B-B9296713C64F}" type="datetime3">
              <a:rPr lang="en-US" smtClean="0"/>
              <a:t>4 June 2023</a:t>
            </a:fld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Azure Function App</a:t>
            </a:r>
            <a:endParaRPr dirty="0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48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70507E3-2147-4720-B2B7-F5EF3201222A}" type="datetime3">
              <a:rPr lang="en-US" smtClean="0"/>
              <a:t>4 June 2023</a:t>
            </a:fld>
            <a:endParaRPr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Azure Function App</a:t>
            </a:r>
            <a:endParaRPr dirty="0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258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6569A-963B-4CD3-A014-3376583E198E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Azure Function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C8114-68BC-4B4D-A1A8-FA8C2FED1B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62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6B40B0E-CC20-44BD-A29F-ACC30449738E}" type="datetime3">
              <a:rPr lang="en-US" smtClean="0"/>
              <a:t>4 June 2023</a:t>
            </a:fld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Azure Function App</a:t>
            </a:r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25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488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50572BC-69B7-4B27-84E5-080966669D3B}" type="datetime3">
              <a:rPr lang="en-US" smtClean="0"/>
              <a:t>4 June 2023</a:t>
            </a:fld>
            <a:endParaRPr dirty="0"/>
          </a:p>
        </p:txBody>
      </p:sp>
      <p:sp>
        <p:nvSpPr>
          <p:cNvPr id="15" name="Google Shape;13;p1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Azure Function App</a:t>
            </a:r>
            <a:endParaRPr dirty="0"/>
          </a:p>
        </p:txBody>
      </p:sp>
      <p:sp>
        <p:nvSpPr>
          <p:cNvPr id="16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0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5"/>
            <a:ext cx="11983232" cy="556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7139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C2C60A1-B91E-44F7-B847-285257ADA7F6}" type="datetime3">
              <a:rPr lang="en-US" smtClean="0"/>
              <a:t>4 June 2023</a:t>
            </a:fld>
            <a:endParaRPr dirty="0"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3043824" y="6444032"/>
            <a:ext cx="79415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Azure Function App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55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9F07CDC-0C17-4A61-8B7B-AB79F259D188}" type="datetime3">
              <a:rPr lang="en-US" smtClean="0"/>
              <a:t>4 June 2023</a:t>
            </a:fld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Azure Function App</a:t>
            </a:r>
            <a:endParaRPr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273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361F120-F9A9-4890-905D-7B87EDFE6531}" type="datetime3">
              <a:rPr lang="en-US" smtClean="0"/>
              <a:t>4 June 2023</a:t>
            </a:fld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Azure Function App</a:t>
            </a:r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37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F737577-44BD-4278-A0EA-7696CF84BA9E}" type="datetime3">
              <a:rPr lang="en-US" smtClean="0"/>
              <a:t>4 June 2023</a:t>
            </a:fld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Azure Function App</a:t>
            </a:r>
            <a:endParaRPr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794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940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CA945FC-1947-4DFE-832F-228309BD39A3}" type="datetime3">
              <a:rPr lang="en-US" smtClean="0"/>
              <a:t>4 June 2023</a:t>
            </a:fld>
            <a:endParaRPr dirty="0"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1206674" y="6444032"/>
            <a:ext cx="97786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Azure Function App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64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366DA3-D1CE-4951-82F3-EBF939075021}" type="datetime3">
              <a:rPr lang="en-US" smtClean="0"/>
              <a:t>4 June 2023</a:t>
            </a:fld>
            <a:endParaRPr dirty="0"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Azure Function App</a:t>
            </a:r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98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F49FF97-A2E1-4149-A9B7-AB0DBAC8BECB}" type="datetime3">
              <a:rPr lang="en-US" smtClean="0"/>
              <a:t>4 June 2023</a:t>
            </a:fld>
            <a:endParaRPr dirty="0"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Azure Function App</a:t>
            </a:r>
            <a:endParaRPr dirty="0"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52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3" y="6444032"/>
            <a:ext cx="2212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5CC0BB3-72EE-40C2-86B5-E1EC833354E3}" type="datetime3">
              <a:rPr lang="en-US" smtClean="0"/>
              <a:t>4 June 2023</a:t>
            </a:fld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455100" y="6444032"/>
            <a:ext cx="8530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Azure Function App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33398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test.scm.azurewebsites.n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in/pricing/details/function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Function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C040B0-2F1C-4AB2-8DAD-0927F654DCA4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Azure Function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 descr="Adventures with Azure Functions: Secure a Function App with Azure Active  Directory | Matt Ru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" y="1560513"/>
            <a:ext cx="2041525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11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Triggers: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160DDCD-D1A9-4940-8F8A-D67E5807F001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Azure Function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0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Kudu in Function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advanced tools for App Service (also known as Kudu)</a:t>
            </a:r>
          </a:p>
          <a:p>
            <a:r>
              <a:rPr lang="en-US" dirty="0"/>
              <a:t>Provide access to advanced administrative features of your function app. </a:t>
            </a:r>
          </a:p>
          <a:p>
            <a:r>
              <a:rPr lang="en-US" dirty="0"/>
              <a:t>From Kudu, you manage </a:t>
            </a:r>
          </a:p>
          <a:p>
            <a:pPr lvl="1"/>
            <a:r>
              <a:rPr lang="en-US" dirty="0"/>
              <a:t>System information, </a:t>
            </a:r>
          </a:p>
          <a:p>
            <a:pPr lvl="1"/>
            <a:r>
              <a:rPr lang="en-US" dirty="0"/>
              <a:t>App settings, </a:t>
            </a:r>
          </a:p>
          <a:p>
            <a:pPr lvl="1"/>
            <a:r>
              <a:rPr lang="en-US" dirty="0"/>
              <a:t>Environment variables, </a:t>
            </a:r>
          </a:p>
          <a:p>
            <a:pPr lvl="1"/>
            <a:r>
              <a:rPr lang="en-US" dirty="0"/>
              <a:t>Site extensions, </a:t>
            </a:r>
          </a:p>
          <a:p>
            <a:pPr lvl="1"/>
            <a:r>
              <a:rPr lang="en-US" dirty="0"/>
              <a:t>HTTP headers, and </a:t>
            </a:r>
          </a:p>
          <a:p>
            <a:pPr lvl="1"/>
            <a:r>
              <a:rPr lang="en-US" dirty="0"/>
              <a:t>server variables.</a:t>
            </a:r>
          </a:p>
          <a:p>
            <a:r>
              <a:rPr lang="en-US" dirty="0"/>
              <a:t>Accessing your KUDU console is easily done via the following URL: 	</a:t>
            </a:r>
            <a:r>
              <a:rPr lang="en-US" dirty="0">
                <a:hlinkClick r:id="rId2"/>
              </a:rPr>
              <a:t>https://dotest.scm.azurewebsites.net</a:t>
            </a:r>
            <a:endParaRPr lang="en-US" dirty="0"/>
          </a:p>
          <a:p>
            <a:r>
              <a:rPr lang="en-US" dirty="0"/>
              <a:t>Replace dotest with the name of your app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13BB724-ECC8-4048-9F60-C3FA7B3D7EAD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Azure Function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5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Kudu in Function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453759D-FD98-4FB4-BCED-D293C1012CE0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Azure Function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r="12247" b="2870"/>
          <a:stretch/>
        </p:blipFill>
        <p:spPr>
          <a:xfrm>
            <a:off x="248675" y="747888"/>
            <a:ext cx="10157976" cy="548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4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Kudo: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7BCF36-BFEC-4BC6-AE65-D0FC498471D3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Azure Function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7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67222116-29B4-4967-9E0C-AAF487D9045F}" type="datetime3">
              <a:rPr lang="en-US" smtClean="0"/>
              <a:t>4 June 2023</a:t>
            </a:fld>
            <a:endParaRPr dirty="0"/>
          </a:p>
        </p:txBody>
      </p:sp>
      <p:sp>
        <p:nvSpPr>
          <p:cNvPr id="397" name="Google Shape;397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Function App</a:t>
            </a:r>
            <a:endParaRPr dirty="0"/>
          </a:p>
        </p:txBody>
      </p:sp>
      <p:sp>
        <p:nvSpPr>
          <p:cNvPr id="398" name="Google Shape;39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75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Function Apps and its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author and execute snippets of code in the cloud</a:t>
            </a:r>
          </a:p>
          <a:p>
            <a:r>
              <a:rPr lang="en-US" dirty="0"/>
              <a:t>No hassle of managing the servers</a:t>
            </a:r>
          </a:p>
          <a:p>
            <a:r>
              <a:rPr lang="en-US" dirty="0"/>
              <a:t>It lets you run small pieces of code</a:t>
            </a:r>
          </a:p>
          <a:p>
            <a:r>
              <a:rPr lang="en-US" dirty="0"/>
              <a:t>Doesn’t have to worry about the infrastructure of the platform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8F6E8B3-C9C6-44D5-9B4F-5E243A99D744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Azure Function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pic>
        <p:nvPicPr>
          <p:cNvPr id="2050" name="Picture 2" descr="Azure Functions Demo: Voting App | Managing Cloud and Datacenter by Tao Ya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" t="27253" r="6840" b="20155"/>
          <a:stretch/>
        </p:blipFill>
        <p:spPr bwMode="auto">
          <a:xfrm>
            <a:off x="2977191" y="3010594"/>
            <a:ext cx="9055775" cy="295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4572000" y="2250360"/>
              <a:ext cx="5965560" cy="3393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2640" y="2241000"/>
                <a:ext cx="5984280" cy="341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058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App: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our first Function App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6F766D2-4919-4E2D-B5A0-5D4904C97845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Azure Function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9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Azure Functions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6411940-0DB8-454E-AFCE-5431031F80C6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Azure Function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699" y="644062"/>
            <a:ext cx="5308602" cy="556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8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up and Scale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A0CE9B-880D-409C-9305-477E424F98EF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Azure Function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513"/>
          <a:stretch/>
        </p:blipFill>
        <p:spPr>
          <a:xfrm>
            <a:off x="1473200" y="673100"/>
            <a:ext cx="9245600" cy="564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Consumption plan is billed based on per-second resource consumption and executions</a:t>
            </a:r>
          </a:p>
          <a:p>
            <a:endParaRPr lang="en-US" dirty="0"/>
          </a:p>
          <a:p>
            <a:r>
              <a:rPr lang="en-US" dirty="0"/>
              <a:t>For more details, please refer:</a:t>
            </a:r>
          </a:p>
          <a:p>
            <a:pPr lvl="1"/>
            <a:r>
              <a:rPr lang="en-US" dirty="0">
                <a:hlinkClick r:id="rId2"/>
              </a:rPr>
              <a:t>https://azure.microsoft.com/en-in/pricing/details/functions/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1C4B6D7-4124-42A2-9648-13EAC2F8459F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Azure Function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5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Function: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in Azure Function App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E793D9-0EB1-44CF-B1ED-F365F0AC99BC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Azure Function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app </a:t>
            </a:r>
          </a:p>
          <a:p>
            <a:pPr marL="50800" indent="0">
              <a:buNone/>
            </a:pPr>
            <a:r>
              <a:rPr lang="en-US" dirty="0"/>
              <a:t>    timeout duration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B599008-F68B-4A2D-B03F-716BE962A84E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Azure Function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906" y="613774"/>
            <a:ext cx="8483710" cy="573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9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Triggers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626277"/>
              </p:ext>
            </p:extLst>
          </p:nvPr>
        </p:nvGraphicFramePr>
        <p:xfrm>
          <a:off x="104384" y="1300269"/>
          <a:ext cx="11983232" cy="4363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50572BC-69B7-4B27-84E5-080966669D3B}" type="datetime3">
              <a:rPr lang="en-US" smtClean="0"/>
              <a:t>4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Azure Function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477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2714</TotalTime>
  <Words>344</Words>
  <Application>Microsoft Office PowerPoint</Application>
  <PresentationFormat>Widescreen</PresentationFormat>
  <Paragraphs>85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1_Office Theme</vt:lpstr>
      <vt:lpstr>Azure Function App</vt:lpstr>
      <vt:lpstr>What are Function Apps and its usage</vt:lpstr>
      <vt:lpstr>Azure Function App: Hands-on</vt:lpstr>
      <vt:lpstr>How Azure Functions Works</vt:lpstr>
      <vt:lpstr>Scale up and Scale Down</vt:lpstr>
      <vt:lpstr>Pricing</vt:lpstr>
      <vt:lpstr>Azure Function: Hands-on</vt:lpstr>
      <vt:lpstr>Azure Functions Drawbacks</vt:lpstr>
      <vt:lpstr>Overview of Triggers</vt:lpstr>
      <vt:lpstr>Triggers: Hands-on</vt:lpstr>
      <vt:lpstr>What are Kudu in Function App</vt:lpstr>
      <vt:lpstr>What are Kudu in Function App</vt:lpstr>
      <vt:lpstr>Kudo: Hands-on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Atin Gupta</cp:lastModifiedBy>
  <cp:revision>118</cp:revision>
  <cp:lastPrinted>2020-10-01T03:20:53Z</cp:lastPrinted>
  <dcterms:created xsi:type="dcterms:W3CDTF">2020-09-20T08:40:00Z</dcterms:created>
  <dcterms:modified xsi:type="dcterms:W3CDTF">2023-06-04T03:56:20Z</dcterms:modified>
</cp:coreProperties>
</file>