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65" r:id="rId3"/>
    <p:sldId id="366" r:id="rId4"/>
    <p:sldId id="386" r:id="rId5"/>
    <p:sldId id="385" r:id="rId6"/>
    <p:sldId id="378" r:id="rId7"/>
    <p:sldId id="393" r:id="rId8"/>
    <p:sldId id="389" r:id="rId9"/>
    <p:sldId id="369" r:id="rId10"/>
    <p:sldId id="370" r:id="rId11"/>
    <p:sldId id="372" r:id="rId12"/>
    <p:sldId id="391" r:id="rId13"/>
    <p:sldId id="395" r:id="rId14"/>
    <p:sldId id="394" r:id="rId15"/>
    <p:sldId id="373" r:id="rId16"/>
    <p:sldId id="375" r:id="rId17"/>
    <p:sldId id="376" r:id="rId18"/>
    <p:sldId id="377" r:id="rId19"/>
    <p:sldId id="383" r:id="rId20"/>
    <p:sldId id="302" r:id="rId2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658" autoAdjust="0"/>
  </p:normalViewPr>
  <p:slideViewPr>
    <p:cSldViewPr snapToGrid="0">
      <p:cViewPr varScale="1">
        <p:scale>
          <a:sx n="70" d="100"/>
          <a:sy n="70" d="100"/>
        </p:scale>
        <p:origin x="11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B268C-7ED8-40C5-8555-79026338FE09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E170007A-7CAD-471A-BE19-4BFD8A5B05D3}">
      <dgm:prSet custT="1"/>
      <dgm:spPr/>
      <dgm:t>
        <a:bodyPr/>
        <a:lstStyle/>
        <a:p>
          <a:pPr rtl="0"/>
          <a:r>
            <a:rPr lang="en-US" sz="3600" b="0" i="0" dirty="0"/>
            <a:t>Secrets Management</a:t>
          </a:r>
          <a:endParaRPr lang="en-US" sz="3600" dirty="0"/>
        </a:p>
      </dgm:t>
    </dgm:pt>
    <dgm:pt modelId="{E50A7053-6424-480A-B36C-0721383B69BE}" type="parTrans" cxnId="{0888E722-6977-4E32-89F1-8145028F29F2}">
      <dgm:prSet/>
      <dgm:spPr/>
      <dgm:t>
        <a:bodyPr/>
        <a:lstStyle/>
        <a:p>
          <a:endParaRPr lang="en-US"/>
        </a:p>
      </dgm:t>
    </dgm:pt>
    <dgm:pt modelId="{B0F3A11E-15A7-42A8-AA90-0A7C379F642A}" type="sibTrans" cxnId="{0888E722-6977-4E32-89F1-8145028F29F2}">
      <dgm:prSet/>
      <dgm:spPr/>
      <dgm:t>
        <a:bodyPr/>
        <a:lstStyle/>
        <a:p>
          <a:endParaRPr lang="en-US"/>
        </a:p>
      </dgm:t>
    </dgm:pt>
    <dgm:pt modelId="{4BD6744A-9B3D-47AE-B9B5-AFC15162A5D7}">
      <dgm:prSet custT="1"/>
      <dgm:spPr/>
      <dgm:t>
        <a:bodyPr/>
        <a:lstStyle/>
        <a:p>
          <a:pPr rtl="0"/>
          <a:r>
            <a:rPr lang="en-US" sz="2400" b="0" i="0" dirty="0"/>
            <a:t>Securely store and control access to Tokens, Passwords, Certificates, API keys and Other secrets</a:t>
          </a:r>
          <a:endParaRPr lang="en-US" sz="2400" dirty="0"/>
        </a:p>
      </dgm:t>
    </dgm:pt>
    <dgm:pt modelId="{C9F8079C-2BAF-48EC-938F-B90D5DCB94C9}" type="parTrans" cxnId="{50C23677-0399-40EF-9DE5-1F5DA309C2C8}">
      <dgm:prSet/>
      <dgm:spPr/>
      <dgm:t>
        <a:bodyPr/>
        <a:lstStyle/>
        <a:p>
          <a:endParaRPr lang="en-US"/>
        </a:p>
      </dgm:t>
    </dgm:pt>
    <dgm:pt modelId="{91C15968-975D-415B-98F4-89A313A41A4D}" type="sibTrans" cxnId="{50C23677-0399-40EF-9DE5-1F5DA309C2C8}">
      <dgm:prSet/>
      <dgm:spPr/>
      <dgm:t>
        <a:bodyPr/>
        <a:lstStyle/>
        <a:p>
          <a:endParaRPr lang="en-US"/>
        </a:p>
      </dgm:t>
    </dgm:pt>
    <dgm:pt modelId="{F0F8B4F7-CF51-4BD8-A732-9AEDBE1D2464}">
      <dgm:prSet custT="1"/>
      <dgm:spPr/>
      <dgm:t>
        <a:bodyPr/>
        <a:lstStyle/>
        <a:p>
          <a:pPr rtl="0"/>
          <a:r>
            <a:rPr lang="en-US" sz="3600" b="0" i="0"/>
            <a:t>Key Management</a:t>
          </a:r>
          <a:endParaRPr lang="en-US" sz="3600"/>
        </a:p>
      </dgm:t>
    </dgm:pt>
    <dgm:pt modelId="{EF96D63A-E0A9-4402-A450-61C2918DDF81}" type="parTrans" cxnId="{A54B9F0C-90F7-42F5-BFA6-4E4C59B8FAC8}">
      <dgm:prSet/>
      <dgm:spPr/>
      <dgm:t>
        <a:bodyPr/>
        <a:lstStyle/>
        <a:p>
          <a:endParaRPr lang="en-US"/>
        </a:p>
      </dgm:t>
    </dgm:pt>
    <dgm:pt modelId="{CC4BDF6B-6BB7-46E1-8708-AC6F64E7307F}" type="sibTrans" cxnId="{A54B9F0C-90F7-42F5-BFA6-4E4C59B8FAC8}">
      <dgm:prSet/>
      <dgm:spPr/>
      <dgm:t>
        <a:bodyPr/>
        <a:lstStyle/>
        <a:p>
          <a:endParaRPr lang="en-US"/>
        </a:p>
      </dgm:t>
    </dgm:pt>
    <dgm:pt modelId="{E7A4CBA0-BFA9-4495-8CD4-B5E47E92BBF5}">
      <dgm:prSet custT="1"/>
      <dgm:spPr/>
      <dgm:t>
        <a:bodyPr/>
        <a:lstStyle/>
        <a:p>
          <a:pPr rtl="0"/>
          <a:r>
            <a:rPr lang="en-US" sz="2400" b="0" i="0" dirty="0"/>
            <a:t>Create and control the encryption keys used to encrypt your data</a:t>
          </a:r>
          <a:endParaRPr lang="en-US" sz="2400" dirty="0"/>
        </a:p>
      </dgm:t>
    </dgm:pt>
    <dgm:pt modelId="{AD9F5B73-0F28-418D-8DA6-0191B8BA0890}" type="parTrans" cxnId="{AD473BB6-C3CA-4ECE-A0AA-D03D9CFFF006}">
      <dgm:prSet/>
      <dgm:spPr/>
      <dgm:t>
        <a:bodyPr/>
        <a:lstStyle/>
        <a:p>
          <a:endParaRPr lang="en-US"/>
        </a:p>
      </dgm:t>
    </dgm:pt>
    <dgm:pt modelId="{FA34A4CB-3CDF-4A21-A3C6-2AEFA39CCB80}" type="sibTrans" cxnId="{AD473BB6-C3CA-4ECE-A0AA-D03D9CFFF006}">
      <dgm:prSet/>
      <dgm:spPr/>
      <dgm:t>
        <a:bodyPr/>
        <a:lstStyle/>
        <a:p>
          <a:endParaRPr lang="en-US"/>
        </a:p>
      </dgm:t>
    </dgm:pt>
    <dgm:pt modelId="{D248D6FA-FA48-4D42-9EFB-1475FEB6118E}">
      <dgm:prSet custT="1"/>
      <dgm:spPr/>
      <dgm:t>
        <a:bodyPr/>
        <a:lstStyle/>
        <a:p>
          <a:pPr rtl="0"/>
          <a:r>
            <a:rPr lang="en-US" sz="3600" b="0" i="0"/>
            <a:t>Certificate Management</a:t>
          </a:r>
          <a:endParaRPr lang="en-US" sz="3600"/>
        </a:p>
      </dgm:t>
    </dgm:pt>
    <dgm:pt modelId="{BFD7C5F3-BCCC-4F5E-AA02-CEB37DAB6BC4}" type="parTrans" cxnId="{775BC45E-C286-4852-9DD9-C924A265D705}">
      <dgm:prSet/>
      <dgm:spPr/>
      <dgm:t>
        <a:bodyPr/>
        <a:lstStyle/>
        <a:p>
          <a:endParaRPr lang="en-US"/>
        </a:p>
      </dgm:t>
    </dgm:pt>
    <dgm:pt modelId="{E14A402B-4706-48B0-97B8-7D1F9D033038}" type="sibTrans" cxnId="{775BC45E-C286-4852-9DD9-C924A265D705}">
      <dgm:prSet/>
      <dgm:spPr/>
      <dgm:t>
        <a:bodyPr/>
        <a:lstStyle/>
        <a:p>
          <a:endParaRPr lang="en-US"/>
        </a:p>
      </dgm:t>
    </dgm:pt>
    <dgm:pt modelId="{3623594B-AFB4-4592-AA4D-A98FD220C289}">
      <dgm:prSet custT="1"/>
      <dgm:spPr/>
      <dgm:t>
        <a:bodyPr/>
        <a:lstStyle/>
        <a:p>
          <a:pPr rtl="0"/>
          <a:r>
            <a:rPr lang="en-US" sz="2400" b="0" i="0" dirty="0"/>
            <a:t>Provision, manage, and deploy public and private Transport Layer Security/Secure Sockets Layer (TLS/SSL) certificates</a:t>
          </a:r>
          <a:endParaRPr lang="en-US" sz="2400" dirty="0"/>
        </a:p>
      </dgm:t>
    </dgm:pt>
    <dgm:pt modelId="{C39FACB4-6576-4C18-B12A-A7078E048E78}" type="parTrans" cxnId="{532EE557-1257-4E48-A96B-F25997177FF7}">
      <dgm:prSet/>
      <dgm:spPr/>
      <dgm:t>
        <a:bodyPr/>
        <a:lstStyle/>
        <a:p>
          <a:endParaRPr lang="en-US"/>
        </a:p>
      </dgm:t>
    </dgm:pt>
    <dgm:pt modelId="{8C53EC44-7DC2-4771-884A-6AD33683564D}" type="sibTrans" cxnId="{532EE557-1257-4E48-A96B-F25997177FF7}">
      <dgm:prSet/>
      <dgm:spPr/>
      <dgm:t>
        <a:bodyPr/>
        <a:lstStyle/>
        <a:p>
          <a:endParaRPr lang="en-US"/>
        </a:p>
      </dgm:t>
    </dgm:pt>
    <dgm:pt modelId="{088F356C-F2D1-47A3-8460-DA4E6F8FEECA}" type="pres">
      <dgm:prSet presAssocID="{9D6B268C-7ED8-40C5-8555-79026338FE09}" presName="Name0" presStyleCnt="0">
        <dgm:presLayoutVars>
          <dgm:dir/>
          <dgm:animLvl val="lvl"/>
          <dgm:resizeHandles val="exact"/>
        </dgm:presLayoutVars>
      </dgm:prSet>
      <dgm:spPr/>
    </dgm:pt>
    <dgm:pt modelId="{BD2CD709-8649-4479-9118-4A6A1FC6BA72}" type="pres">
      <dgm:prSet presAssocID="{E170007A-7CAD-471A-BE19-4BFD8A5B05D3}" presName="linNode" presStyleCnt="0"/>
      <dgm:spPr/>
    </dgm:pt>
    <dgm:pt modelId="{1C598DEC-264F-4AAE-AE73-8F077F16F4C8}" type="pres">
      <dgm:prSet presAssocID="{E170007A-7CAD-471A-BE19-4BFD8A5B05D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ED45AB5-7D7E-4B89-8649-D4898C400565}" type="pres">
      <dgm:prSet presAssocID="{E170007A-7CAD-471A-BE19-4BFD8A5B05D3}" presName="descendantText" presStyleLbl="alignAccFollowNode1" presStyleIdx="0" presStyleCnt="3">
        <dgm:presLayoutVars>
          <dgm:bulletEnabled val="1"/>
        </dgm:presLayoutVars>
      </dgm:prSet>
      <dgm:spPr/>
    </dgm:pt>
    <dgm:pt modelId="{FFF8C8D4-5965-45B1-96F9-15CDC1AFEE6C}" type="pres">
      <dgm:prSet presAssocID="{B0F3A11E-15A7-42A8-AA90-0A7C379F642A}" presName="sp" presStyleCnt="0"/>
      <dgm:spPr/>
    </dgm:pt>
    <dgm:pt modelId="{5AF719FC-9A78-4AA3-B728-2A0A29DAAFB7}" type="pres">
      <dgm:prSet presAssocID="{F0F8B4F7-CF51-4BD8-A732-9AEDBE1D2464}" presName="linNode" presStyleCnt="0"/>
      <dgm:spPr/>
    </dgm:pt>
    <dgm:pt modelId="{E2D108D8-9BBE-451D-A1B9-D8EE90D9327D}" type="pres">
      <dgm:prSet presAssocID="{F0F8B4F7-CF51-4BD8-A732-9AEDBE1D246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530DE63-8D73-4025-80EB-2F740149FBD4}" type="pres">
      <dgm:prSet presAssocID="{F0F8B4F7-CF51-4BD8-A732-9AEDBE1D2464}" presName="descendantText" presStyleLbl="alignAccFollowNode1" presStyleIdx="1" presStyleCnt="3">
        <dgm:presLayoutVars>
          <dgm:bulletEnabled val="1"/>
        </dgm:presLayoutVars>
      </dgm:prSet>
      <dgm:spPr/>
    </dgm:pt>
    <dgm:pt modelId="{F6B3C33E-7167-44DA-9FB3-09C61F789CEE}" type="pres">
      <dgm:prSet presAssocID="{CC4BDF6B-6BB7-46E1-8708-AC6F64E7307F}" presName="sp" presStyleCnt="0"/>
      <dgm:spPr/>
    </dgm:pt>
    <dgm:pt modelId="{7ABCB910-94E2-4BE9-AD48-6D54C408C19A}" type="pres">
      <dgm:prSet presAssocID="{D248D6FA-FA48-4D42-9EFB-1475FEB6118E}" presName="linNode" presStyleCnt="0"/>
      <dgm:spPr/>
    </dgm:pt>
    <dgm:pt modelId="{D1C0CF77-C4C1-4D5B-8EDC-2A0A7C112866}" type="pres">
      <dgm:prSet presAssocID="{D248D6FA-FA48-4D42-9EFB-1475FEB6118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6D608B5-4123-4E0B-9918-6B7CCB3DFFF9}" type="pres">
      <dgm:prSet presAssocID="{D248D6FA-FA48-4D42-9EFB-1475FEB6118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659810A-AEEB-43EE-B0F2-09C9876236D0}" type="presOf" srcId="{9D6B268C-7ED8-40C5-8555-79026338FE09}" destId="{088F356C-F2D1-47A3-8460-DA4E6F8FEECA}" srcOrd="0" destOrd="0" presId="urn:microsoft.com/office/officeart/2005/8/layout/vList5"/>
    <dgm:cxn modelId="{A54B9F0C-90F7-42F5-BFA6-4E4C59B8FAC8}" srcId="{9D6B268C-7ED8-40C5-8555-79026338FE09}" destId="{F0F8B4F7-CF51-4BD8-A732-9AEDBE1D2464}" srcOrd="1" destOrd="0" parTransId="{EF96D63A-E0A9-4402-A450-61C2918DDF81}" sibTransId="{CC4BDF6B-6BB7-46E1-8708-AC6F64E7307F}"/>
    <dgm:cxn modelId="{36E49C16-AC94-4CBC-AE1F-6FFFFD1C7344}" type="presOf" srcId="{F0F8B4F7-CF51-4BD8-A732-9AEDBE1D2464}" destId="{E2D108D8-9BBE-451D-A1B9-D8EE90D9327D}" srcOrd="0" destOrd="0" presId="urn:microsoft.com/office/officeart/2005/8/layout/vList5"/>
    <dgm:cxn modelId="{0888E722-6977-4E32-89F1-8145028F29F2}" srcId="{9D6B268C-7ED8-40C5-8555-79026338FE09}" destId="{E170007A-7CAD-471A-BE19-4BFD8A5B05D3}" srcOrd="0" destOrd="0" parTransId="{E50A7053-6424-480A-B36C-0721383B69BE}" sibTransId="{B0F3A11E-15A7-42A8-AA90-0A7C379F642A}"/>
    <dgm:cxn modelId="{988B5D2F-F9EB-4F0D-B929-08EB2A04B9C7}" type="presOf" srcId="{E7A4CBA0-BFA9-4495-8CD4-B5E47E92BBF5}" destId="{B530DE63-8D73-4025-80EB-2F740149FBD4}" srcOrd="0" destOrd="0" presId="urn:microsoft.com/office/officeart/2005/8/layout/vList5"/>
    <dgm:cxn modelId="{4A7C1039-1D08-4F5D-B70E-090F5D50A9F4}" type="presOf" srcId="{D248D6FA-FA48-4D42-9EFB-1475FEB6118E}" destId="{D1C0CF77-C4C1-4D5B-8EDC-2A0A7C112866}" srcOrd="0" destOrd="0" presId="urn:microsoft.com/office/officeart/2005/8/layout/vList5"/>
    <dgm:cxn modelId="{775BC45E-C286-4852-9DD9-C924A265D705}" srcId="{9D6B268C-7ED8-40C5-8555-79026338FE09}" destId="{D248D6FA-FA48-4D42-9EFB-1475FEB6118E}" srcOrd="2" destOrd="0" parTransId="{BFD7C5F3-BCCC-4F5E-AA02-CEB37DAB6BC4}" sibTransId="{E14A402B-4706-48B0-97B8-7D1F9D033038}"/>
    <dgm:cxn modelId="{50C23677-0399-40EF-9DE5-1F5DA309C2C8}" srcId="{E170007A-7CAD-471A-BE19-4BFD8A5B05D3}" destId="{4BD6744A-9B3D-47AE-B9B5-AFC15162A5D7}" srcOrd="0" destOrd="0" parTransId="{C9F8079C-2BAF-48EC-938F-B90D5DCB94C9}" sibTransId="{91C15968-975D-415B-98F4-89A313A41A4D}"/>
    <dgm:cxn modelId="{532EE557-1257-4E48-A96B-F25997177FF7}" srcId="{D248D6FA-FA48-4D42-9EFB-1475FEB6118E}" destId="{3623594B-AFB4-4592-AA4D-A98FD220C289}" srcOrd="0" destOrd="0" parTransId="{C39FACB4-6576-4C18-B12A-A7078E048E78}" sibTransId="{8C53EC44-7DC2-4771-884A-6AD33683564D}"/>
    <dgm:cxn modelId="{C3A11896-0C5E-4494-943F-F53511A7E007}" type="presOf" srcId="{E170007A-7CAD-471A-BE19-4BFD8A5B05D3}" destId="{1C598DEC-264F-4AAE-AE73-8F077F16F4C8}" srcOrd="0" destOrd="0" presId="urn:microsoft.com/office/officeart/2005/8/layout/vList5"/>
    <dgm:cxn modelId="{F4F8DE9E-3CF2-4363-AB3F-D164106512A5}" type="presOf" srcId="{4BD6744A-9B3D-47AE-B9B5-AFC15162A5D7}" destId="{4ED45AB5-7D7E-4B89-8649-D4898C400565}" srcOrd="0" destOrd="0" presId="urn:microsoft.com/office/officeart/2005/8/layout/vList5"/>
    <dgm:cxn modelId="{D8307DAC-0AE6-4CED-A857-49F7BD4524F2}" type="presOf" srcId="{3623594B-AFB4-4592-AA4D-A98FD220C289}" destId="{46D608B5-4123-4E0B-9918-6B7CCB3DFFF9}" srcOrd="0" destOrd="0" presId="urn:microsoft.com/office/officeart/2005/8/layout/vList5"/>
    <dgm:cxn modelId="{AD473BB6-C3CA-4ECE-A0AA-D03D9CFFF006}" srcId="{F0F8B4F7-CF51-4BD8-A732-9AEDBE1D2464}" destId="{E7A4CBA0-BFA9-4495-8CD4-B5E47E92BBF5}" srcOrd="0" destOrd="0" parTransId="{AD9F5B73-0F28-418D-8DA6-0191B8BA0890}" sibTransId="{FA34A4CB-3CDF-4A21-A3C6-2AEFA39CCB80}"/>
    <dgm:cxn modelId="{A02BD1D2-7074-4F63-9663-9D518B5CF21B}" type="presParOf" srcId="{088F356C-F2D1-47A3-8460-DA4E6F8FEECA}" destId="{BD2CD709-8649-4479-9118-4A6A1FC6BA72}" srcOrd="0" destOrd="0" presId="urn:microsoft.com/office/officeart/2005/8/layout/vList5"/>
    <dgm:cxn modelId="{8AAAEEAD-80DC-46FC-8B66-3BE4EFE616E2}" type="presParOf" srcId="{BD2CD709-8649-4479-9118-4A6A1FC6BA72}" destId="{1C598DEC-264F-4AAE-AE73-8F077F16F4C8}" srcOrd="0" destOrd="0" presId="urn:microsoft.com/office/officeart/2005/8/layout/vList5"/>
    <dgm:cxn modelId="{1D4D54B3-92AE-4DA7-BEF2-BADCDEAA19C4}" type="presParOf" srcId="{BD2CD709-8649-4479-9118-4A6A1FC6BA72}" destId="{4ED45AB5-7D7E-4B89-8649-D4898C400565}" srcOrd="1" destOrd="0" presId="urn:microsoft.com/office/officeart/2005/8/layout/vList5"/>
    <dgm:cxn modelId="{D586B904-CE61-48FE-9629-B60B7D46A20A}" type="presParOf" srcId="{088F356C-F2D1-47A3-8460-DA4E6F8FEECA}" destId="{FFF8C8D4-5965-45B1-96F9-15CDC1AFEE6C}" srcOrd="1" destOrd="0" presId="urn:microsoft.com/office/officeart/2005/8/layout/vList5"/>
    <dgm:cxn modelId="{B919955E-2D1B-4069-89C9-0BDDECC35BE5}" type="presParOf" srcId="{088F356C-F2D1-47A3-8460-DA4E6F8FEECA}" destId="{5AF719FC-9A78-4AA3-B728-2A0A29DAAFB7}" srcOrd="2" destOrd="0" presId="urn:microsoft.com/office/officeart/2005/8/layout/vList5"/>
    <dgm:cxn modelId="{5E5EE676-A0D0-41CE-8494-76A08AAB1A57}" type="presParOf" srcId="{5AF719FC-9A78-4AA3-B728-2A0A29DAAFB7}" destId="{E2D108D8-9BBE-451D-A1B9-D8EE90D9327D}" srcOrd="0" destOrd="0" presId="urn:microsoft.com/office/officeart/2005/8/layout/vList5"/>
    <dgm:cxn modelId="{783CDFB0-2244-4973-8520-FD21EB015F1E}" type="presParOf" srcId="{5AF719FC-9A78-4AA3-B728-2A0A29DAAFB7}" destId="{B530DE63-8D73-4025-80EB-2F740149FBD4}" srcOrd="1" destOrd="0" presId="urn:microsoft.com/office/officeart/2005/8/layout/vList5"/>
    <dgm:cxn modelId="{715AEB40-05A7-4F78-A0B2-7403C74CB143}" type="presParOf" srcId="{088F356C-F2D1-47A3-8460-DA4E6F8FEECA}" destId="{F6B3C33E-7167-44DA-9FB3-09C61F789CEE}" srcOrd="3" destOrd="0" presId="urn:microsoft.com/office/officeart/2005/8/layout/vList5"/>
    <dgm:cxn modelId="{BEAD9120-A794-43D3-AE79-181042C11190}" type="presParOf" srcId="{088F356C-F2D1-47A3-8460-DA4E6F8FEECA}" destId="{7ABCB910-94E2-4BE9-AD48-6D54C408C19A}" srcOrd="4" destOrd="0" presId="urn:microsoft.com/office/officeart/2005/8/layout/vList5"/>
    <dgm:cxn modelId="{CDE508CB-BFCB-437D-B0B0-31F19D59E59B}" type="presParOf" srcId="{7ABCB910-94E2-4BE9-AD48-6D54C408C19A}" destId="{D1C0CF77-C4C1-4D5B-8EDC-2A0A7C112866}" srcOrd="0" destOrd="0" presId="urn:microsoft.com/office/officeart/2005/8/layout/vList5"/>
    <dgm:cxn modelId="{D9251492-70CE-4B1C-93B0-84A640AA589C}" type="presParOf" srcId="{7ABCB910-94E2-4BE9-AD48-6D54C408C19A}" destId="{46D608B5-4123-4E0B-9918-6B7CCB3DFF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05B019-BE6D-4C8D-9355-FBCB72677215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A6CD7AAF-E1A3-4958-8DA3-E6A36308B630}">
      <dgm:prSet custT="1"/>
      <dgm:spPr/>
      <dgm:t>
        <a:bodyPr/>
        <a:lstStyle/>
        <a:p>
          <a:pPr rtl="0"/>
          <a:r>
            <a:rPr lang="en-US" sz="2400" b="0" i="0"/>
            <a:t>Centralize application secrets</a:t>
          </a:r>
          <a:endParaRPr lang="en-US" sz="2400"/>
        </a:p>
      </dgm:t>
    </dgm:pt>
    <dgm:pt modelId="{13EFF9C0-C37C-4963-A4FF-FB24566ED128}" type="parTrans" cxnId="{03052666-CB92-4070-889A-77C67BB1D303}">
      <dgm:prSet/>
      <dgm:spPr/>
      <dgm:t>
        <a:bodyPr/>
        <a:lstStyle/>
        <a:p>
          <a:endParaRPr lang="en-US"/>
        </a:p>
      </dgm:t>
    </dgm:pt>
    <dgm:pt modelId="{D1F3F488-B3BE-4484-9BD9-48EDAB1FC2A2}" type="sibTrans" cxnId="{03052666-CB92-4070-889A-77C67BB1D303}">
      <dgm:prSet/>
      <dgm:spPr/>
      <dgm:t>
        <a:bodyPr/>
        <a:lstStyle/>
        <a:p>
          <a:endParaRPr lang="en-US"/>
        </a:p>
      </dgm:t>
    </dgm:pt>
    <dgm:pt modelId="{6A4CD554-6A5F-4BC5-948B-2EF360C5AF7B}">
      <dgm:prSet custT="1"/>
      <dgm:spPr/>
      <dgm:t>
        <a:bodyPr/>
        <a:lstStyle/>
        <a:p>
          <a:pPr rtl="0"/>
          <a:r>
            <a:rPr lang="en-US" sz="2400" b="0" i="0"/>
            <a:t>Securely store secrets and keys</a:t>
          </a:r>
          <a:endParaRPr lang="en-US" sz="2400"/>
        </a:p>
      </dgm:t>
    </dgm:pt>
    <dgm:pt modelId="{751D1F30-A6B3-4C7A-B693-06D1362C13DF}" type="parTrans" cxnId="{178645DD-8D44-46A4-BD02-A7764A0BC9EB}">
      <dgm:prSet/>
      <dgm:spPr/>
      <dgm:t>
        <a:bodyPr/>
        <a:lstStyle/>
        <a:p>
          <a:endParaRPr lang="en-US"/>
        </a:p>
      </dgm:t>
    </dgm:pt>
    <dgm:pt modelId="{7D1030BD-FA3B-4923-9666-9BDA40F4C44F}" type="sibTrans" cxnId="{178645DD-8D44-46A4-BD02-A7764A0BC9EB}">
      <dgm:prSet/>
      <dgm:spPr/>
      <dgm:t>
        <a:bodyPr/>
        <a:lstStyle/>
        <a:p>
          <a:endParaRPr lang="en-US"/>
        </a:p>
      </dgm:t>
    </dgm:pt>
    <dgm:pt modelId="{779207AD-50E6-4887-9676-A41491D5DB60}">
      <dgm:prSet custT="1"/>
      <dgm:spPr/>
      <dgm:t>
        <a:bodyPr/>
        <a:lstStyle/>
        <a:p>
          <a:pPr rtl="0"/>
          <a:r>
            <a:rPr lang="en-US" sz="2400" b="0" i="0"/>
            <a:t>Monitor access and use</a:t>
          </a:r>
          <a:endParaRPr lang="en-US" sz="2400"/>
        </a:p>
      </dgm:t>
    </dgm:pt>
    <dgm:pt modelId="{43E395D4-0DC2-4704-AD08-7FD3799AC665}" type="parTrans" cxnId="{99374E04-C562-4F7F-BF3F-50C7793CEDAF}">
      <dgm:prSet/>
      <dgm:spPr/>
      <dgm:t>
        <a:bodyPr/>
        <a:lstStyle/>
        <a:p>
          <a:endParaRPr lang="en-US"/>
        </a:p>
      </dgm:t>
    </dgm:pt>
    <dgm:pt modelId="{090C5747-9936-4C9B-A3B0-3DD42757BD8F}" type="sibTrans" cxnId="{99374E04-C562-4F7F-BF3F-50C7793CEDAF}">
      <dgm:prSet/>
      <dgm:spPr/>
      <dgm:t>
        <a:bodyPr/>
        <a:lstStyle/>
        <a:p>
          <a:endParaRPr lang="en-US"/>
        </a:p>
      </dgm:t>
    </dgm:pt>
    <dgm:pt modelId="{686F0BF3-A6B6-44E3-8456-912B17C3B286}">
      <dgm:prSet custT="1"/>
      <dgm:spPr/>
      <dgm:t>
        <a:bodyPr/>
        <a:lstStyle/>
        <a:p>
          <a:pPr rtl="0"/>
          <a:r>
            <a:rPr lang="en-US" sz="2400" b="0" i="0"/>
            <a:t>Simplified administration of application secrets</a:t>
          </a:r>
          <a:endParaRPr lang="en-US" sz="2400"/>
        </a:p>
      </dgm:t>
    </dgm:pt>
    <dgm:pt modelId="{707E7E65-8335-4698-9399-3BE76482C82E}" type="parTrans" cxnId="{8430BB11-20E8-46C3-9A6B-8016A097B3D4}">
      <dgm:prSet/>
      <dgm:spPr/>
      <dgm:t>
        <a:bodyPr/>
        <a:lstStyle/>
        <a:p>
          <a:endParaRPr lang="en-US"/>
        </a:p>
      </dgm:t>
    </dgm:pt>
    <dgm:pt modelId="{0624215C-434A-438E-8140-DA1948363A47}" type="sibTrans" cxnId="{8430BB11-20E8-46C3-9A6B-8016A097B3D4}">
      <dgm:prSet/>
      <dgm:spPr/>
      <dgm:t>
        <a:bodyPr/>
        <a:lstStyle/>
        <a:p>
          <a:endParaRPr lang="en-US"/>
        </a:p>
      </dgm:t>
    </dgm:pt>
    <dgm:pt modelId="{475588DB-8199-4FD2-B780-3BCFA65D9E77}" type="pres">
      <dgm:prSet presAssocID="{9305B019-BE6D-4C8D-9355-FBCB72677215}" presName="linear" presStyleCnt="0">
        <dgm:presLayoutVars>
          <dgm:animLvl val="lvl"/>
          <dgm:resizeHandles val="exact"/>
        </dgm:presLayoutVars>
      </dgm:prSet>
      <dgm:spPr/>
    </dgm:pt>
    <dgm:pt modelId="{C63347FD-9A21-4595-9C6D-8CDC4F5FB001}" type="pres">
      <dgm:prSet presAssocID="{A6CD7AAF-E1A3-4958-8DA3-E6A36308B63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1EDA773-DBFB-4AD8-AE91-25CD0CBB336B}" type="pres">
      <dgm:prSet presAssocID="{D1F3F488-B3BE-4484-9BD9-48EDAB1FC2A2}" presName="spacer" presStyleCnt="0"/>
      <dgm:spPr/>
    </dgm:pt>
    <dgm:pt modelId="{186DA541-93FE-4AA2-ACAE-DC4234289331}" type="pres">
      <dgm:prSet presAssocID="{6A4CD554-6A5F-4BC5-948B-2EF360C5AF7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CCBFAAD-105C-45E2-8C25-A4F913962237}" type="pres">
      <dgm:prSet presAssocID="{7D1030BD-FA3B-4923-9666-9BDA40F4C44F}" presName="spacer" presStyleCnt="0"/>
      <dgm:spPr/>
    </dgm:pt>
    <dgm:pt modelId="{3A165A60-A666-4B29-9C97-243D6E4E918B}" type="pres">
      <dgm:prSet presAssocID="{779207AD-50E6-4887-9676-A41491D5DB6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E7E9749-B910-4F61-A9D8-6AF5768E0B89}" type="pres">
      <dgm:prSet presAssocID="{090C5747-9936-4C9B-A3B0-3DD42757BD8F}" presName="spacer" presStyleCnt="0"/>
      <dgm:spPr/>
    </dgm:pt>
    <dgm:pt modelId="{0776BF1F-E1D3-4F12-BB1A-EED9BD7DFF30}" type="pres">
      <dgm:prSet presAssocID="{686F0BF3-A6B6-44E3-8456-912B17C3B28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9374E04-C562-4F7F-BF3F-50C7793CEDAF}" srcId="{9305B019-BE6D-4C8D-9355-FBCB72677215}" destId="{779207AD-50E6-4887-9676-A41491D5DB60}" srcOrd="2" destOrd="0" parTransId="{43E395D4-0DC2-4704-AD08-7FD3799AC665}" sibTransId="{090C5747-9936-4C9B-A3B0-3DD42757BD8F}"/>
    <dgm:cxn modelId="{8430BB11-20E8-46C3-9A6B-8016A097B3D4}" srcId="{9305B019-BE6D-4C8D-9355-FBCB72677215}" destId="{686F0BF3-A6B6-44E3-8456-912B17C3B286}" srcOrd="3" destOrd="0" parTransId="{707E7E65-8335-4698-9399-3BE76482C82E}" sibTransId="{0624215C-434A-438E-8140-DA1948363A47}"/>
    <dgm:cxn modelId="{DD8A3926-39D2-4167-B8E4-BB958197F7A6}" type="presOf" srcId="{A6CD7AAF-E1A3-4958-8DA3-E6A36308B630}" destId="{C63347FD-9A21-4595-9C6D-8CDC4F5FB001}" srcOrd="0" destOrd="0" presId="urn:microsoft.com/office/officeart/2005/8/layout/vList2"/>
    <dgm:cxn modelId="{8BE9E43B-03B6-4681-BFA9-33A7BDEE56ED}" type="presOf" srcId="{686F0BF3-A6B6-44E3-8456-912B17C3B286}" destId="{0776BF1F-E1D3-4F12-BB1A-EED9BD7DFF30}" srcOrd="0" destOrd="0" presId="urn:microsoft.com/office/officeart/2005/8/layout/vList2"/>
    <dgm:cxn modelId="{92B94C43-B8F9-4153-8AAF-539971241B97}" type="presOf" srcId="{6A4CD554-6A5F-4BC5-948B-2EF360C5AF7B}" destId="{186DA541-93FE-4AA2-ACAE-DC4234289331}" srcOrd="0" destOrd="0" presId="urn:microsoft.com/office/officeart/2005/8/layout/vList2"/>
    <dgm:cxn modelId="{03052666-CB92-4070-889A-77C67BB1D303}" srcId="{9305B019-BE6D-4C8D-9355-FBCB72677215}" destId="{A6CD7AAF-E1A3-4958-8DA3-E6A36308B630}" srcOrd="0" destOrd="0" parTransId="{13EFF9C0-C37C-4963-A4FF-FB24566ED128}" sibTransId="{D1F3F488-B3BE-4484-9BD9-48EDAB1FC2A2}"/>
    <dgm:cxn modelId="{B46B60BC-B057-4791-A4C7-8D1ECA647DB9}" type="presOf" srcId="{779207AD-50E6-4887-9676-A41491D5DB60}" destId="{3A165A60-A666-4B29-9C97-243D6E4E918B}" srcOrd="0" destOrd="0" presId="urn:microsoft.com/office/officeart/2005/8/layout/vList2"/>
    <dgm:cxn modelId="{178645DD-8D44-46A4-BD02-A7764A0BC9EB}" srcId="{9305B019-BE6D-4C8D-9355-FBCB72677215}" destId="{6A4CD554-6A5F-4BC5-948B-2EF360C5AF7B}" srcOrd="1" destOrd="0" parTransId="{751D1F30-A6B3-4C7A-B693-06D1362C13DF}" sibTransId="{7D1030BD-FA3B-4923-9666-9BDA40F4C44F}"/>
    <dgm:cxn modelId="{3971F2F6-DC02-4787-82C7-BE54E484E7F1}" type="presOf" srcId="{9305B019-BE6D-4C8D-9355-FBCB72677215}" destId="{475588DB-8199-4FD2-B780-3BCFA65D9E77}" srcOrd="0" destOrd="0" presId="urn:microsoft.com/office/officeart/2005/8/layout/vList2"/>
    <dgm:cxn modelId="{9412071D-79B5-4E97-9DDA-97E1B87D501B}" type="presParOf" srcId="{475588DB-8199-4FD2-B780-3BCFA65D9E77}" destId="{C63347FD-9A21-4595-9C6D-8CDC4F5FB001}" srcOrd="0" destOrd="0" presId="urn:microsoft.com/office/officeart/2005/8/layout/vList2"/>
    <dgm:cxn modelId="{BA2387FD-64BF-45ED-A441-F1E42BB62355}" type="presParOf" srcId="{475588DB-8199-4FD2-B780-3BCFA65D9E77}" destId="{51EDA773-DBFB-4AD8-AE91-25CD0CBB336B}" srcOrd="1" destOrd="0" presId="urn:microsoft.com/office/officeart/2005/8/layout/vList2"/>
    <dgm:cxn modelId="{0EA9900C-97B1-44D8-BF2C-81DB80CA7AD5}" type="presParOf" srcId="{475588DB-8199-4FD2-B780-3BCFA65D9E77}" destId="{186DA541-93FE-4AA2-ACAE-DC4234289331}" srcOrd="2" destOrd="0" presId="urn:microsoft.com/office/officeart/2005/8/layout/vList2"/>
    <dgm:cxn modelId="{27EC3E8B-826A-4C1C-B9F1-EB24053BC697}" type="presParOf" srcId="{475588DB-8199-4FD2-B780-3BCFA65D9E77}" destId="{CCCBFAAD-105C-45E2-8C25-A4F913962237}" srcOrd="3" destOrd="0" presId="urn:microsoft.com/office/officeart/2005/8/layout/vList2"/>
    <dgm:cxn modelId="{E32CF68A-AFC5-4AC8-A9E0-E38CB1777A04}" type="presParOf" srcId="{475588DB-8199-4FD2-B780-3BCFA65D9E77}" destId="{3A165A60-A666-4B29-9C97-243D6E4E918B}" srcOrd="4" destOrd="0" presId="urn:microsoft.com/office/officeart/2005/8/layout/vList2"/>
    <dgm:cxn modelId="{EC4E453D-665D-4E4F-8475-EB05ACD00866}" type="presParOf" srcId="{475588DB-8199-4FD2-B780-3BCFA65D9E77}" destId="{3E7E9749-B910-4F61-A9D8-6AF5768E0B89}" srcOrd="5" destOrd="0" presId="urn:microsoft.com/office/officeart/2005/8/layout/vList2"/>
    <dgm:cxn modelId="{389EAC30-BDB6-4109-B997-080292A8084F}" type="presParOf" srcId="{475588DB-8199-4FD2-B780-3BCFA65D9E77}" destId="{0776BF1F-E1D3-4F12-BB1A-EED9BD7DFF3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E989E8-B14C-48C5-B2A7-58C7FD97CC5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C5C04DC-7B3B-4BAF-BC1B-FDDC11221752}">
      <dgm:prSet/>
      <dgm:spPr/>
      <dgm:t>
        <a:bodyPr/>
        <a:lstStyle/>
        <a:p>
          <a:pPr rtl="0"/>
          <a:r>
            <a:rPr lang="en-US" b="0" i="0" dirty="0"/>
            <a:t>Control Access to your vault</a:t>
          </a:r>
          <a:endParaRPr lang="en-US" dirty="0"/>
        </a:p>
      </dgm:t>
    </dgm:pt>
    <dgm:pt modelId="{08B6F7A6-CFDF-4F4C-A518-7EFA76F7EC0D}" type="parTrans" cxnId="{5143F83D-5560-4365-B8DA-3F42BD8A299C}">
      <dgm:prSet/>
      <dgm:spPr/>
      <dgm:t>
        <a:bodyPr/>
        <a:lstStyle/>
        <a:p>
          <a:endParaRPr lang="en-US"/>
        </a:p>
      </dgm:t>
    </dgm:pt>
    <dgm:pt modelId="{22B03CD6-121F-4A4E-BAB6-32B2DC5C422A}" type="sibTrans" cxnId="{5143F83D-5560-4365-B8DA-3F42BD8A299C}">
      <dgm:prSet/>
      <dgm:spPr/>
      <dgm:t>
        <a:bodyPr/>
        <a:lstStyle/>
        <a:p>
          <a:endParaRPr lang="en-US"/>
        </a:p>
      </dgm:t>
    </dgm:pt>
    <dgm:pt modelId="{C2CA77A4-91A0-4674-8ED3-FF56F1913128}">
      <dgm:prSet/>
      <dgm:spPr/>
      <dgm:t>
        <a:bodyPr/>
        <a:lstStyle/>
        <a:p>
          <a:pPr rtl="0"/>
          <a:r>
            <a:rPr lang="en-US" b="0" i="0" dirty="0"/>
            <a:t>Lock down access to your subscription, resource group and Key Vaults (RBAC)</a:t>
          </a:r>
          <a:endParaRPr lang="en-US" dirty="0"/>
        </a:p>
      </dgm:t>
    </dgm:pt>
    <dgm:pt modelId="{3F175CCF-EE1F-4987-AA29-1AA9BCC01DB0}" type="parTrans" cxnId="{D0B291CC-0EA2-468B-A022-85B37EB0AA26}">
      <dgm:prSet/>
      <dgm:spPr/>
      <dgm:t>
        <a:bodyPr/>
        <a:lstStyle/>
        <a:p>
          <a:endParaRPr lang="en-US"/>
        </a:p>
      </dgm:t>
    </dgm:pt>
    <dgm:pt modelId="{ACEA3919-BFB0-4D2C-BBED-DB77C8405201}" type="sibTrans" cxnId="{D0B291CC-0EA2-468B-A022-85B37EB0AA26}">
      <dgm:prSet/>
      <dgm:spPr/>
      <dgm:t>
        <a:bodyPr/>
        <a:lstStyle/>
        <a:p>
          <a:endParaRPr lang="en-US"/>
        </a:p>
      </dgm:t>
    </dgm:pt>
    <dgm:pt modelId="{9758B661-06C5-441F-B056-F1B40EAFBD36}">
      <dgm:prSet/>
      <dgm:spPr/>
      <dgm:t>
        <a:bodyPr/>
        <a:lstStyle/>
        <a:p>
          <a:pPr rtl="0"/>
          <a:r>
            <a:rPr lang="en-US" b="0" i="0" dirty="0"/>
            <a:t>Create Access policies for every vault</a:t>
          </a:r>
          <a:endParaRPr lang="en-US" dirty="0"/>
        </a:p>
      </dgm:t>
    </dgm:pt>
    <dgm:pt modelId="{778E841C-41C3-4144-A87D-F69498140F5F}" type="parTrans" cxnId="{C85561DB-3530-4B44-BF9B-6BAEDA48F378}">
      <dgm:prSet/>
      <dgm:spPr/>
      <dgm:t>
        <a:bodyPr/>
        <a:lstStyle/>
        <a:p>
          <a:endParaRPr lang="en-US"/>
        </a:p>
      </dgm:t>
    </dgm:pt>
    <dgm:pt modelId="{7C7AD344-FE32-4868-830A-AFD345D3034D}" type="sibTrans" cxnId="{C85561DB-3530-4B44-BF9B-6BAEDA48F378}">
      <dgm:prSet/>
      <dgm:spPr/>
      <dgm:t>
        <a:bodyPr/>
        <a:lstStyle/>
        <a:p>
          <a:endParaRPr lang="en-US"/>
        </a:p>
      </dgm:t>
    </dgm:pt>
    <dgm:pt modelId="{B373E791-CC23-4C73-9B83-9E496AA4B539}">
      <dgm:prSet/>
      <dgm:spPr/>
      <dgm:t>
        <a:bodyPr/>
        <a:lstStyle/>
        <a:p>
          <a:pPr rtl="0"/>
          <a:r>
            <a:rPr lang="en-US" b="0" i="0" dirty="0"/>
            <a:t>Use least privilege access principal to grant access</a:t>
          </a:r>
          <a:endParaRPr lang="en-US" dirty="0"/>
        </a:p>
      </dgm:t>
    </dgm:pt>
    <dgm:pt modelId="{E4316C40-8655-4CE8-8BAF-4E2F51FEE5C4}" type="parTrans" cxnId="{800313F9-6F72-4FF4-A358-537F27CF0C1A}">
      <dgm:prSet/>
      <dgm:spPr/>
      <dgm:t>
        <a:bodyPr/>
        <a:lstStyle/>
        <a:p>
          <a:endParaRPr lang="en-US"/>
        </a:p>
      </dgm:t>
    </dgm:pt>
    <dgm:pt modelId="{39C94F42-23CE-4EDD-9159-42932815879D}" type="sibTrans" cxnId="{800313F9-6F72-4FF4-A358-537F27CF0C1A}">
      <dgm:prSet/>
      <dgm:spPr/>
      <dgm:t>
        <a:bodyPr/>
        <a:lstStyle/>
        <a:p>
          <a:endParaRPr lang="en-US"/>
        </a:p>
      </dgm:t>
    </dgm:pt>
    <dgm:pt modelId="{6403EC1E-0C14-4740-A5A2-377451B0F05F}">
      <dgm:prSet/>
      <dgm:spPr/>
      <dgm:t>
        <a:bodyPr/>
        <a:lstStyle/>
        <a:p>
          <a:pPr rtl="0"/>
          <a:r>
            <a:rPr lang="en-US" b="0" i="0" dirty="0"/>
            <a:t>Turn on Firewall and VNET Service Endpoints</a:t>
          </a:r>
          <a:endParaRPr lang="en-US" dirty="0"/>
        </a:p>
      </dgm:t>
    </dgm:pt>
    <dgm:pt modelId="{56D33FA3-D698-4B4C-AA97-5CF9232EF103}" type="parTrans" cxnId="{DE9B77EE-2B8B-4F60-90F0-81C951F9CC8C}">
      <dgm:prSet/>
      <dgm:spPr/>
      <dgm:t>
        <a:bodyPr/>
        <a:lstStyle/>
        <a:p>
          <a:endParaRPr lang="en-US"/>
        </a:p>
      </dgm:t>
    </dgm:pt>
    <dgm:pt modelId="{422A4CC8-63C2-4149-AE84-766D6F78E265}" type="sibTrans" cxnId="{DE9B77EE-2B8B-4F60-90F0-81C951F9CC8C}">
      <dgm:prSet/>
      <dgm:spPr/>
      <dgm:t>
        <a:bodyPr/>
        <a:lstStyle/>
        <a:p>
          <a:endParaRPr lang="en-US"/>
        </a:p>
      </dgm:t>
    </dgm:pt>
    <dgm:pt modelId="{6DC7F477-20ED-4F4C-8C98-55E2AEDBF517}">
      <dgm:prSet/>
      <dgm:spPr/>
      <dgm:t>
        <a:bodyPr/>
        <a:lstStyle/>
        <a:p>
          <a:pPr rtl="0"/>
          <a:r>
            <a:rPr lang="en-US" b="0" i="0"/>
            <a:t>Use separate Key Vault</a:t>
          </a:r>
          <a:endParaRPr lang="en-US"/>
        </a:p>
      </dgm:t>
    </dgm:pt>
    <dgm:pt modelId="{1425D384-7168-4C75-8E58-F72045BB17D4}" type="parTrans" cxnId="{65FD66B2-05F6-4F1C-BFDF-AB0B82EC744C}">
      <dgm:prSet/>
      <dgm:spPr/>
      <dgm:t>
        <a:bodyPr/>
        <a:lstStyle/>
        <a:p>
          <a:endParaRPr lang="en-US"/>
        </a:p>
      </dgm:t>
    </dgm:pt>
    <dgm:pt modelId="{054D1AB5-A054-4334-B4CD-B08E787D8E98}" type="sibTrans" cxnId="{65FD66B2-05F6-4F1C-BFDF-AB0B82EC744C}">
      <dgm:prSet/>
      <dgm:spPr/>
      <dgm:t>
        <a:bodyPr/>
        <a:lstStyle/>
        <a:p>
          <a:endParaRPr lang="en-US"/>
        </a:p>
      </dgm:t>
    </dgm:pt>
    <dgm:pt modelId="{4CD349F3-6F44-4BE2-8980-B60EB9660662}">
      <dgm:prSet/>
      <dgm:spPr/>
      <dgm:t>
        <a:bodyPr/>
        <a:lstStyle/>
        <a:p>
          <a:pPr rtl="0"/>
          <a:r>
            <a:rPr lang="en-US" b="0" i="0" dirty="0"/>
            <a:t>Use a vault per application per environment</a:t>
          </a:r>
          <a:endParaRPr lang="en-US" dirty="0"/>
        </a:p>
      </dgm:t>
    </dgm:pt>
    <dgm:pt modelId="{AEDADA1B-D456-4411-9825-727EE33DA8D9}" type="parTrans" cxnId="{733DED0A-7BCE-4EFE-87FC-2CB43DD30854}">
      <dgm:prSet/>
      <dgm:spPr/>
      <dgm:t>
        <a:bodyPr/>
        <a:lstStyle/>
        <a:p>
          <a:endParaRPr lang="en-US"/>
        </a:p>
      </dgm:t>
    </dgm:pt>
    <dgm:pt modelId="{5E620FAE-2817-4944-85FE-A5D8AC6EF6AC}" type="sibTrans" cxnId="{733DED0A-7BCE-4EFE-87FC-2CB43DD30854}">
      <dgm:prSet/>
      <dgm:spPr/>
      <dgm:t>
        <a:bodyPr/>
        <a:lstStyle/>
        <a:p>
          <a:endParaRPr lang="en-US"/>
        </a:p>
      </dgm:t>
    </dgm:pt>
    <dgm:pt modelId="{43B68AFB-B1BE-47E7-84F3-A9FB0E8038F1}">
      <dgm:prSet/>
      <dgm:spPr/>
      <dgm:t>
        <a:bodyPr/>
        <a:lstStyle/>
        <a:p>
          <a:pPr rtl="0"/>
          <a:r>
            <a:rPr lang="en-US" b="0" i="0"/>
            <a:t>Backup</a:t>
          </a:r>
          <a:endParaRPr lang="en-US"/>
        </a:p>
      </dgm:t>
    </dgm:pt>
    <dgm:pt modelId="{568F7714-802B-496D-9D4D-C7C3C6AF51AC}" type="parTrans" cxnId="{0001314A-81DE-4A33-9659-0D1E62A6A5A8}">
      <dgm:prSet/>
      <dgm:spPr/>
      <dgm:t>
        <a:bodyPr/>
        <a:lstStyle/>
        <a:p>
          <a:endParaRPr lang="en-US"/>
        </a:p>
      </dgm:t>
    </dgm:pt>
    <dgm:pt modelId="{DD18033A-CCA7-494C-8D49-88FCAE757CBD}" type="sibTrans" cxnId="{0001314A-81DE-4A33-9659-0D1E62A6A5A8}">
      <dgm:prSet/>
      <dgm:spPr/>
      <dgm:t>
        <a:bodyPr/>
        <a:lstStyle/>
        <a:p>
          <a:endParaRPr lang="en-US"/>
        </a:p>
      </dgm:t>
    </dgm:pt>
    <dgm:pt modelId="{6BEDFF54-0B7F-41FB-BFF3-EEA84FB56D64}">
      <dgm:prSet/>
      <dgm:spPr/>
      <dgm:t>
        <a:bodyPr/>
        <a:lstStyle/>
        <a:p>
          <a:pPr rtl="0"/>
          <a:r>
            <a:rPr lang="en-US" b="0" i="0" dirty="0"/>
            <a:t>Use Logging from Monitoring Section</a:t>
          </a:r>
          <a:endParaRPr lang="en-US" dirty="0"/>
        </a:p>
      </dgm:t>
    </dgm:pt>
    <dgm:pt modelId="{1B735962-E4F7-4DC5-80FE-0429C5EC24CB}" type="parTrans" cxnId="{245CE958-0D57-4903-9F34-D16AEFB463AB}">
      <dgm:prSet/>
      <dgm:spPr/>
      <dgm:t>
        <a:bodyPr/>
        <a:lstStyle/>
        <a:p>
          <a:endParaRPr lang="en-US"/>
        </a:p>
      </dgm:t>
    </dgm:pt>
    <dgm:pt modelId="{FF22D6AB-01A9-4736-A6A9-B4EB8C5FE4CE}" type="sibTrans" cxnId="{245CE958-0D57-4903-9F34-D16AEFB463AB}">
      <dgm:prSet/>
      <dgm:spPr/>
      <dgm:t>
        <a:bodyPr/>
        <a:lstStyle/>
        <a:p>
          <a:endParaRPr lang="en-US"/>
        </a:p>
      </dgm:t>
    </dgm:pt>
    <dgm:pt modelId="{612336AF-F92C-482B-B3D3-806CBB966B6D}">
      <dgm:prSet/>
      <dgm:spPr/>
      <dgm:t>
        <a:bodyPr/>
        <a:lstStyle/>
        <a:p>
          <a:pPr rtl="0"/>
          <a:r>
            <a:rPr lang="en-US" b="0" i="0" dirty="0"/>
            <a:t>Turn on recovery options</a:t>
          </a:r>
          <a:endParaRPr lang="en-US" dirty="0"/>
        </a:p>
      </dgm:t>
    </dgm:pt>
    <dgm:pt modelId="{44ED2E26-DD6F-4192-9971-388F3E2CC8BE}" type="parTrans" cxnId="{46421D3D-0F07-45AD-B301-23D65B20D62F}">
      <dgm:prSet/>
      <dgm:spPr/>
      <dgm:t>
        <a:bodyPr/>
        <a:lstStyle/>
        <a:p>
          <a:endParaRPr lang="en-US"/>
        </a:p>
      </dgm:t>
    </dgm:pt>
    <dgm:pt modelId="{B5BB5463-0AF3-4BBE-8C68-3E710DA1AEC5}" type="sibTrans" cxnId="{46421D3D-0F07-45AD-B301-23D65B20D62F}">
      <dgm:prSet/>
      <dgm:spPr/>
      <dgm:t>
        <a:bodyPr/>
        <a:lstStyle/>
        <a:p>
          <a:endParaRPr lang="en-US"/>
        </a:p>
      </dgm:t>
    </dgm:pt>
    <dgm:pt modelId="{FF4D1DFF-30D6-4228-9FA2-ECE811821D02}">
      <dgm:prSet/>
      <dgm:spPr/>
      <dgm:t>
        <a:bodyPr/>
        <a:lstStyle/>
        <a:p>
          <a:pPr rtl="0"/>
          <a:r>
            <a:rPr lang="en-US" b="0" i="0"/>
            <a:t>Turn on Soft Delete.</a:t>
          </a:r>
          <a:endParaRPr lang="en-US"/>
        </a:p>
      </dgm:t>
    </dgm:pt>
    <dgm:pt modelId="{B6F5BFFD-E0A6-4D65-91AC-A250CF928ADF}" type="parTrans" cxnId="{6CA2FCB0-7F7B-42AB-AAC8-49BF4E03ECA7}">
      <dgm:prSet/>
      <dgm:spPr/>
      <dgm:t>
        <a:bodyPr/>
        <a:lstStyle/>
        <a:p>
          <a:endParaRPr lang="en-US"/>
        </a:p>
      </dgm:t>
    </dgm:pt>
    <dgm:pt modelId="{3AE99901-3BF3-4C63-90B1-03ECE403A97D}" type="sibTrans" cxnId="{6CA2FCB0-7F7B-42AB-AAC8-49BF4E03ECA7}">
      <dgm:prSet/>
      <dgm:spPr/>
      <dgm:t>
        <a:bodyPr/>
        <a:lstStyle/>
        <a:p>
          <a:endParaRPr lang="en-US"/>
        </a:p>
      </dgm:t>
    </dgm:pt>
    <dgm:pt modelId="{D1DACEA7-0D85-44C7-9545-72C9895AC0E6}">
      <dgm:prSet/>
      <dgm:spPr/>
      <dgm:t>
        <a:bodyPr/>
        <a:lstStyle/>
        <a:p>
          <a:pPr rtl="0"/>
          <a:r>
            <a:rPr lang="en-US" b="0" i="0"/>
            <a:t>Turn on purge protection</a:t>
          </a:r>
          <a:endParaRPr lang="en-US"/>
        </a:p>
      </dgm:t>
    </dgm:pt>
    <dgm:pt modelId="{8E888987-C417-4EFF-B450-9B52D3917F7D}" type="parTrans" cxnId="{CCC0C0D2-A726-4D42-8685-6EDB67F30627}">
      <dgm:prSet/>
      <dgm:spPr/>
      <dgm:t>
        <a:bodyPr/>
        <a:lstStyle/>
        <a:p>
          <a:endParaRPr lang="en-US"/>
        </a:p>
      </dgm:t>
    </dgm:pt>
    <dgm:pt modelId="{DA10B270-05A8-46D9-97BB-E74FD3A6EF42}" type="sibTrans" cxnId="{CCC0C0D2-A726-4D42-8685-6EDB67F30627}">
      <dgm:prSet/>
      <dgm:spPr/>
      <dgm:t>
        <a:bodyPr/>
        <a:lstStyle/>
        <a:p>
          <a:endParaRPr lang="en-US"/>
        </a:p>
      </dgm:t>
    </dgm:pt>
    <dgm:pt modelId="{E1288071-379F-4C83-84B9-CF7BDB7C89E5}" type="pres">
      <dgm:prSet presAssocID="{31E989E8-B14C-48C5-B2A7-58C7FD97CC53}" presName="linear" presStyleCnt="0">
        <dgm:presLayoutVars>
          <dgm:animLvl val="lvl"/>
          <dgm:resizeHandles val="exact"/>
        </dgm:presLayoutVars>
      </dgm:prSet>
      <dgm:spPr/>
    </dgm:pt>
    <dgm:pt modelId="{441E7174-1730-4CA7-BEEA-57B0F9805C71}" type="pres">
      <dgm:prSet presAssocID="{9C5C04DC-7B3B-4BAF-BC1B-FDDC1122175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09D27DB-4E1B-41AD-B447-BBE1456D2BDC}" type="pres">
      <dgm:prSet presAssocID="{9C5C04DC-7B3B-4BAF-BC1B-FDDC11221752}" presName="childText" presStyleLbl="revTx" presStyleIdx="0" presStyleCnt="3">
        <dgm:presLayoutVars>
          <dgm:bulletEnabled val="1"/>
        </dgm:presLayoutVars>
      </dgm:prSet>
      <dgm:spPr/>
    </dgm:pt>
    <dgm:pt modelId="{A0F68D23-0358-4265-BFFF-FE2507D2231E}" type="pres">
      <dgm:prSet presAssocID="{6DC7F477-20ED-4F4C-8C98-55E2AEDBF51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85C864B-96A0-4688-A349-0DADEFED4B66}" type="pres">
      <dgm:prSet presAssocID="{6DC7F477-20ED-4F4C-8C98-55E2AEDBF517}" presName="childText" presStyleLbl="revTx" presStyleIdx="1" presStyleCnt="3">
        <dgm:presLayoutVars>
          <dgm:bulletEnabled val="1"/>
        </dgm:presLayoutVars>
      </dgm:prSet>
      <dgm:spPr/>
    </dgm:pt>
    <dgm:pt modelId="{1C47F0EF-CAFB-4410-AEF0-A4178312F272}" type="pres">
      <dgm:prSet presAssocID="{43B68AFB-B1BE-47E7-84F3-A9FB0E8038F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F714ADB-848E-4C52-9C43-C3D7FBC71709}" type="pres">
      <dgm:prSet presAssocID="{DD18033A-CCA7-494C-8D49-88FCAE757CBD}" presName="spacer" presStyleCnt="0"/>
      <dgm:spPr/>
    </dgm:pt>
    <dgm:pt modelId="{351D6D2A-F634-408E-8A9A-C03CC4FC39AC}" type="pres">
      <dgm:prSet presAssocID="{6BEDFF54-0B7F-41FB-BFF3-EEA84FB56D6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234D40F-3B72-421A-8EEF-0FEDBC3F01FB}" type="pres">
      <dgm:prSet presAssocID="{FF22D6AB-01A9-4736-A6A9-B4EB8C5FE4CE}" presName="spacer" presStyleCnt="0"/>
      <dgm:spPr/>
    </dgm:pt>
    <dgm:pt modelId="{1EF08607-F212-46CB-B6E1-9CFE03BCA8BE}" type="pres">
      <dgm:prSet presAssocID="{612336AF-F92C-482B-B3D3-806CBB966B6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8F2BB7F-60EF-4574-8B9E-E58BC1B78534}" type="pres">
      <dgm:prSet presAssocID="{612336AF-F92C-482B-B3D3-806CBB966B6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33DED0A-7BCE-4EFE-87FC-2CB43DD30854}" srcId="{6DC7F477-20ED-4F4C-8C98-55E2AEDBF517}" destId="{4CD349F3-6F44-4BE2-8980-B60EB9660662}" srcOrd="0" destOrd="0" parTransId="{AEDADA1B-D456-4411-9825-727EE33DA8D9}" sibTransId="{5E620FAE-2817-4944-85FE-A5D8AC6EF6AC}"/>
    <dgm:cxn modelId="{ADE2A90E-A0A4-4FEC-8299-46275A744D71}" type="presOf" srcId="{31E989E8-B14C-48C5-B2A7-58C7FD97CC53}" destId="{E1288071-379F-4C83-84B9-CF7BDB7C89E5}" srcOrd="0" destOrd="0" presId="urn:microsoft.com/office/officeart/2005/8/layout/vList2"/>
    <dgm:cxn modelId="{2519420F-7E3B-4F26-B4F1-20669A546C41}" type="presOf" srcId="{C2CA77A4-91A0-4674-8ED3-FF56F1913128}" destId="{F09D27DB-4E1B-41AD-B447-BBE1456D2BDC}" srcOrd="0" destOrd="0" presId="urn:microsoft.com/office/officeart/2005/8/layout/vList2"/>
    <dgm:cxn modelId="{D106061C-F5B0-4270-BF20-4EE71022F0A2}" type="presOf" srcId="{9C5C04DC-7B3B-4BAF-BC1B-FDDC11221752}" destId="{441E7174-1730-4CA7-BEEA-57B0F9805C71}" srcOrd="0" destOrd="0" presId="urn:microsoft.com/office/officeart/2005/8/layout/vList2"/>
    <dgm:cxn modelId="{39CA3128-9ADC-4164-87F0-186D32CB1055}" type="presOf" srcId="{43B68AFB-B1BE-47E7-84F3-A9FB0E8038F1}" destId="{1C47F0EF-CAFB-4410-AEF0-A4178312F272}" srcOrd="0" destOrd="0" presId="urn:microsoft.com/office/officeart/2005/8/layout/vList2"/>
    <dgm:cxn modelId="{46421D3D-0F07-45AD-B301-23D65B20D62F}" srcId="{31E989E8-B14C-48C5-B2A7-58C7FD97CC53}" destId="{612336AF-F92C-482B-B3D3-806CBB966B6D}" srcOrd="4" destOrd="0" parTransId="{44ED2E26-DD6F-4192-9971-388F3E2CC8BE}" sibTransId="{B5BB5463-0AF3-4BBE-8C68-3E710DA1AEC5}"/>
    <dgm:cxn modelId="{5143F83D-5560-4365-B8DA-3F42BD8A299C}" srcId="{31E989E8-B14C-48C5-B2A7-58C7FD97CC53}" destId="{9C5C04DC-7B3B-4BAF-BC1B-FDDC11221752}" srcOrd="0" destOrd="0" parTransId="{08B6F7A6-CFDF-4F4C-A518-7EFA76F7EC0D}" sibTransId="{22B03CD6-121F-4A4E-BAB6-32B2DC5C422A}"/>
    <dgm:cxn modelId="{5FC4CC68-005D-4D2F-888A-56CCAA107C35}" type="presOf" srcId="{6DC7F477-20ED-4F4C-8C98-55E2AEDBF517}" destId="{A0F68D23-0358-4265-BFFF-FE2507D2231E}" srcOrd="0" destOrd="0" presId="urn:microsoft.com/office/officeart/2005/8/layout/vList2"/>
    <dgm:cxn modelId="{0001314A-81DE-4A33-9659-0D1E62A6A5A8}" srcId="{31E989E8-B14C-48C5-B2A7-58C7FD97CC53}" destId="{43B68AFB-B1BE-47E7-84F3-A9FB0E8038F1}" srcOrd="2" destOrd="0" parTransId="{568F7714-802B-496D-9D4D-C7C3C6AF51AC}" sibTransId="{DD18033A-CCA7-494C-8D49-88FCAE757CBD}"/>
    <dgm:cxn modelId="{245CE958-0D57-4903-9F34-D16AEFB463AB}" srcId="{31E989E8-B14C-48C5-B2A7-58C7FD97CC53}" destId="{6BEDFF54-0B7F-41FB-BFF3-EEA84FB56D64}" srcOrd="3" destOrd="0" parTransId="{1B735962-E4F7-4DC5-80FE-0429C5EC24CB}" sibTransId="{FF22D6AB-01A9-4736-A6A9-B4EB8C5FE4CE}"/>
    <dgm:cxn modelId="{7FE18959-0130-405A-972F-776C95B5C283}" type="presOf" srcId="{9758B661-06C5-441F-B056-F1B40EAFBD36}" destId="{F09D27DB-4E1B-41AD-B447-BBE1456D2BDC}" srcOrd="0" destOrd="1" presId="urn:microsoft.com/office/officeart/2005/8/layout/vList2"/>
    <dgm:cxn modelId="{D892DBAC-6009-44F5-B7E6-2A4B38ADEABF}" type="presOf" srcId="{6403EC1E-0C14-4740-A5A2-377451B0F05F}" destId="{F09D27DB-4E1B-41AD-B447-BBE1456D2BDC}" srcOrd="0" destOrd="3" presId="urn:microsoft.com/office/officeart/2005/8/layout/vList2"/>
    <dgm:cxn modelId="{6CA2FCB0-7F7B-42AB-AAC8-49BF4E03ECA7}" srcId="{612336AF-F92C-482B-B3D3-806CBB966B6D}" destId="{FF4D1DFF-30D6-4228-9FA2-ECE811821D02}" srcOrd="0" destOrd="0" parTransId="{B6F5BFFD-E0A6-4D65-91AC-A250CF928ADF}" sibTransId="{3AE99901-3BF3-4C63-90B1-03ECE403A97D}"/>
    <dgm:cxn modelId="{65FD66B2-05F6-4F1C-BFDF-AB0B82EC744C}" srcId="{31E989E8-B14C-48C5-B2A7-58C7FD97CC53}" destId="{6DC7F477-20ED-4F4C-8C98-55E2AEDBF517}" srcOrd="1" destOrd="0" parTransId="{1425D384-7168-4C75-8E58-F72045BB17D4}" sibTransId="{054D1AB5-A054-4334-B4CD-B08E787D8E98}"/>
    <dgm:cxn modelId="{8EF3F2BF-398C-4D98-83D1-45DC75E8F319}" type="presOf" srcId="{4CD349F3-6F44-4BE2-8980-B60EB9660662}" destId="{785C864B-96A0-4688-A349-0DADEFED4B66}" srcOrd="0" destOrd="0" presId="urn:microsoft.com/office/officeart/2005/8/layout/vList2"/>
    <dgm:cxn modelId="{81CB34C0-54DD-4AC7-BBFD-5CCBE4D1890E}" type="presOf" srcId="{6BEDFF54-0B7F-41FB-BFF3-EEA84FB56D64}" destId="{351D6D2A-F634-408E-8A9A-C03CC4FC39AC}" srcOrd="0" destOrd="0" presId="urn:microsoft.com/office/officeart/2005/8/layout/vList2"/>
    <dgm:cxn modelId="{21BC98C2-4B1C-4762-A97C-D787A872CCB0}" type="presOf" srcId="{B373E791-CC23-4C73-9B83-9E496AA4B539}" destId="{F09D27DB-4E1B-41AD-B447-BBE1456D2BDC}" srcOrd="0" destOrd="2" presId="urn:microsoft.com/office/officeart/2005/8/layout/vList2"/>
    <dgm:cxn modelId="{D0B291CC-0EA2-468B-A022-85B37EB0AA26}" srcId="{9C5C04DC-7B3B-4BAF-BC1B-FDDC11221752}" destId="{C2CA77A4-91A0-4674-8ED3-FF56F1913128}" srcOrd="0" destOrd="0" parTransId="{3F175CCF-EE1F-4987-AA29-1AA9BCC01DB0}" sibTransId="{ACEA3919-BFB0-4D2C-BBED-DB77C8405201}"/>
    <dgm:cxn modelId="{CCC0C0D2-A726-4D42-8685-6EDB67F30627}" srcId="{612336AF-F92C-482B-B3D3-806CBB966B6D}" destId="{D1DACEA7-0D85-44C7-9545-72C9895AC0E6}" srcOrd="1" destOrd="0" parTransId="{8E888987-C417-4EFF-B450-9B52D3917F7D}" sibTransId="{DA10B270-05A8-46D9-97BB-E74FD3A6EF42}"/>
    <dgm:cxn modelId="{04F011D6-C3B5-4FA9-8BB8-1955A2ED03A4}" type="presOf" srcId="{612336AF-F92C-482B-B3D3-806CBB966B6D}" destId="{1EF08607-F212-46CB-B6E1-9CFE03BCA8BE}" srcOrd="0" destOrd="0" presId="urn:microsoft.com/office/officeart/2005/8/layout/vList2"/>
    <dgm:cxn modelId="{C85561DB-3530-4B44-BF9B-6BAEDA48F378}" srcId="{9C5C04DC-7B3B-4BAF-BC1B-FDDC11221752}" destId="{9758B661-06C5-441F-B056-F1B40EAFBD36}" srcOrd="1" destOrd="0" parTransId="{778E841C-41C3-4144-A87D-F69498140F5F}" sibTransId="{7C7AD344-FE32-4868-830A-AFD345D3034D}"/>
    <dgm:cxn modelId="{E7D888E4-327D-405D-8B35-36575AEF569F}" type="presOf" srcId="{FF4D1DFF-30D6-4228-9FA2-ECE811821D02}" destId="{18F2BB7F-60EF-4574-8B9E-E58BC1B78534}" srcOrd="0" destOrd="0" presId="urn:microsoft.com/office/officeart/2005/8/layout/vList2"/>
    <dgm:cxn modelId="{581B63EA-E6E3-48C4-B91C-EAC3B902AAF3}" type="presOf" srcId="{D1DACEA7-0D85-44C7-9545-72C9895AC0E6}" destId="{18F2BB7F-60EF-4574-8B9E-E58BC1B78534}" srcOrd="0" destOrd="1" presId="urn:microsoft.com/office/officeart/2005/8/layout/vList2"/>
    <dgm:cxn modelId="{DE9B77EE-2B8B-4F60-90F0-81C951F9CC8C}" srcId="{9C5C04DC-7B3B-4BAF-BC1B-FDDC11221752}" destId="{6403EC1E-0C14-4740-A5A2-377451B0F05F}" srcOrd="3" destOrd="0" parTransId="{56D33FA3-D698-4B4C-AA97-5CF9232EF103}" sibTransId="{422A4CC8-63C2-4149-AE84-766D6F78E265}"/>
    <dgm:cxn modelId="{800313F9-6F72-4FF4-A358-537F27CF0C1A}" srcId="{9C5C04DC-7B3B-4BAF-BC1B-FDDC11221752}" destId="{B373E791-CC23-4C73-9B83-9E496AA4B539}" srcOrd="2" destOrd="0" parTransId="{E4316C40-8655-4CE8-8BAF-4E2F51FEE5C4}" sibTransId="{39C94F42-23CE-4EDD-9159-42932815879D}"/>
    <dgm:cxn modelId="{24F0EED7-57CC-4C37-B4A3-4A54660E69A6}" type="presParOf" srcId="{E1288071-379F-4C83-84B9-CF7BDB7C89E5}" destId="{441E7174-1730-4CA7-BEEA-57B0F9805C71}" srcOrd="0" destOrd="0" presId="urn:microsoft.com/office/officeart/2005/8/layout/vList2"/>
    <dgm:cxn modelId="{BC07BA99-A6C4-4553-88E0-A29A4ADEE8D9}" type="presParOf" srcId="{E1288071-379F-4C83-84B9-CF7BDB7C89E5}" destId="{F09D27DB-4E1B-41AD-B447-BBE1456D2BDC}" srcOrd="1" destOrd="0" presId="urn:microsoft.com/office/officeart/2005/8/layout/vList2"/>
    <dgm:cxn modelId="{DEA2A698-AD29-443C-9D6C-DDFF83BAB331}" type="presParOf" srcId="{E1288071-379F-4C83-84B9-CF7BDB7C89E5}" destId="{A0F68D23-0358-4265-BFFF-FE2507D2231E}" srcOrd="2" destOrd="0" presId="urn:microsoft.com/office/officeart/2005/8/layout/vList2"/>
    <dgm:cxn modelId="{36F33687-7207-435B-893E-4ACD4D2BAF2F}" type="presParOf" srcId="{E1288071-379F-4C83-84B9-CF7BDB7C89E5}" destId="{785C864B-96A0-4688-A349-0DADEFED4B66}" srcOrd="3" destOrd="0" presId="urn:microsoft.com/office/officeart/2005/8/layout/vList2"/>
    <dgm:cxn modelId="{3A78E531-AD36-4A66-BC64-9309FDCADE1F}" type="presParOf" srcId="{E1288071-379F-4C83-84B9-CF7BDB7C89E5}" destId="{1C47F0EF-CAFB-4410-AEF0-A4178312F272}" srcOrd="4" destOrd="0" presId="urn:microsoft.com/office/officeart/2005/8/layout/vList2"/>
    <dgm:cxn modelId="{E0C76BF2-E127-4577-ABFB-3EAF9971ECF4}" type="presParOf" srcId="{E1288071-379F-4C83-84B9-CF7BDB7C89E5}" destId="{5F714ADB-848E-4C52-9C43-C3D7FBC71709}" srcOrd="5" destOrd="0" presId="urn:microsoft.com/office/officeart/2005/8/layout/vList2"/>
    <dgm:cxn modelId="{D9639425-A0CA-4D3D-860B-E5221530C124}" type="presParOf" srcId="{E1288071-379F-4C83-84B9-CF7BDB7C89E5}" destId="{351D6D2A-F634-408E-8A9A-C03CC4FC39AC}" srcOrd="6" destOrd="0" presId="urn:microsoft.com/office/officeart/2005/8/layout/vList2"/>
    <dgm:cxn modelId="{88B4732E-0998-4E23-B242-8D96AAD8E903}" type="presParOf" srcId="{E1288071-379F-4C83-84B9-CF7BDB7C89E5}" destId="{4234D40F-3B72-421A-8EEF-0FEDBC3F01FB}" srcOrd="7" destOrd="0" presId="urn:microsoft.com/office/officeart/2005/8/layout/vList2"/>
    <dgm:cxn modelId="{17827FA6-2F90-423A-8D72-BC302F6C0EBA}" type="presParOf" srcId="{E1288071-379F-4C83-84B9-CF7BDB7C89E5}" destId="{1EF08607-F212-46CB-B6E1-9CFE03BCA8BE}" srcOrd="8" destOrd="0" presId="urn:microsoft.com/office/officeart/2005/8/layout/vList2"/>
    <dgm:cxn modelId="{901B358B-7E9A-4F18-92F5-CE90C92FB411}" type="presParOf" srcId="{E1288071-379F-4C83-84B9-CF7BDB7C89E5}" destId="{18F2BB7F-60EF-4574-8B9E-E58BC1B78534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45AB5-7D7E-4B89-8649-D4898C400565}">
      <dsp:nvSpPr>
        <dsp:cNvPr id="0" name=""/>
        <dsp:cNvSpPr/>
      </dsp:nvSpPr>
      <dsp:spPr>
        <a:xfrm rot="5400000">
          <a:off x="7409072" y="-2907426"/>
          <a:ext cx="1479049" cy="766926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Securely store and control access to Tokens, Passwords, Certificates, API keys and Other secrets</a:t>
          </a:r>
          <a:endParaRPr lang="en-US" sz="2400" kern="1200" dirty="0"/>
        </a:p>
      </dsp:txBody>
      <dsp:txXfrm rot="-5400000">
        <a:off x="4313963" y="259884"/>
        <a:ext cx="7597067" cy="1334647"/>
      </dsp:txXfrm>
    </dsp:sp>
    <dsp:sp modelId="{1C598DEC-264F-4AAE-AE73-8F077F16F4C8}">
      <dsp:nvSpPr>
        <dsp:cNvPr id="0" name=""/>
        <dsp:cNvSpPr/>
      </dsp:nvSpPr>
      <dsp:spPr>
        <a:xfrm>
          <a:off x="0" y="2801"/>
          <a:ext cx="4313963" cy="184881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Secrets Management</a:t>
          </a:r>
          <a:endParaRPr lang="en-US" sz="3600" kern="1200" dirty="0"/>
        </a:p>
      </dsp:txBody>
      <dsp:txXfrm>
        <a:off x="90252" y="93053"/>
        <a:ext cx="4133459" cy="1668308"/>
      </dsp:txXfrm>
    </dsp:sp>
    <dsp:sp modelId="{B530DE63-8D73-4025-80EB-2F740149FBD4}">
      <dsp:nvSpPr>
        <dsp:cNvPr id="0" name=""/>
        <dsp:cNvSpPr/>
      </dsp:nvSpPr>
      <dsp:spPr>
        <a:xfrm rot="5400000">
          <a:off x="7409072" y="-966173"/>
          <a:ext cx="1479049" cy="7669268"/>
        </a:xfrm>
        <a:prstGeom prst="round2SameRect">
          <a:avLst/>
        </a:prstGeom>
        <a:solidFill>
          <a:schemeClr val="accent3">
            <a:tint val="40000"/>
            <a:alpha val="90000"/>
            <a:hueOff val="1014570"/>
            <a:satOff val="50000"/>
            <a:lumOff val="89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14570"/>
              <a:satOff val="50000"/>
              <a:lumOff val="8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Create and control the encryption keys used to encrypt your data</a:t>
          </a:r>
          <a:endParaRPr lang="en-US" sz="2400" kern="1200" dirty="0"/>
        </a:p>
      </dsp:txBody>
      <dsp:txXfrm rot="-5400000">
        <a:off x="4313963" y="2201137"/>
        <a:ext cx="7597067" cy="1334647"/>
      </dsp:txXfrm>
    </dsp:sp>
    <dsp:sp modelId="{E2D108D8-9BBE-451D-A1B9-D8EE90D9327D}">
      <dsp:nvSpPr>
        <dsp:cNvPr id="0" name=""/>
        <dsp:cNvSpPr/>
      </dsp:nvSpPr>
      <dsp:spPr>
        <a:xfrm>
          <a:off x="0" y="1944054"/>
          <a:ext cx="4313963" cy="1848812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Key Management</a:t>
          </a:r>
          <a:endParaRPr lang="en-US" sz="3600" kern="1200"/>
        </a:p>
      </dsp:txBody>
      <dsp:txXfrm>
        <a:off x="90252" y="2034306"/>
        <a:ext cx="4133459" cy="1668308"/>
      </dsp:txXfrm>
    </dsp:sp>
    <dsp:sp modelId="{46D608B5-4123-4E0B-9918-6B7CCB3DFFF9}">
      <dsp:nvSpPr>
        <dsp:cNvPr id="0" name=""/>
        <dsp:cNvSpPr/>
      </dsp:nvSpPr>
      <dsp:spPr>
        <a:xfrm rot="5400000">
          <a:off x="7409072" y="975079"/>
          <a:ext cx="1479049" cy="7669268"/>
        </a:xfrm>
        <a:prstGeom prst="round2Same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Provision, manage, and deploy public and private Transport Layer Security/Secure Sockets Layer (TLS/SSL) certificates</a:t>
          </a:r>
          <a:endParaRPr lang="en-US" sz="2400" kern="1200" dirty="0"/>
        </a:p>
      </dsp:txBody>
      <dsp:txXfrm rot="-5400000">
        <a:off x="4313963" y="4142390"/>
        <a:ext cx="7597067" cy="1334647"/>
      </dsp:txXfrm>
    </dsp:sp>
    <dsp:sp modelId="{D1C0CF77-C4C1-4D5B-8EDC-2A0A7C112866}">
      <dsp:nvSpPr>
        <dsp:cNvPr id="0" name=""/>
        <dsp:cNvSpPr/>
      </dsp:nvSpPr>
      <dsp:spPr>
        <a:xfrm>
          <a:off x="0" y="3885307"/>
          <a:ext cx="4313963" cy="1848812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Certificate Management</a:t>
          </a:r>
          <a:endParaRPr lang="en-US" sz="3600" kern="1200"/>
        </a:p>
      </dsp:txBody>
      <dsp:txXfrm>
        <a:off x="90252" y="3975559"/>
        <a:ext cx="4133459" cy="1668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347FD-9A21-4595-9C6D-8CDC4F5FB001}">
      <dsp:nvSpPr>
        <dsp:cNvPr id="0" name=""/>
        <dsp:cNvSpPr/>
      </dsp:nvSpPr>
      <dsp:spPr>
        <a:xfrm>
          <a:off x="0" y="25435"/>
          <a:ext cx="11983232" cy="823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Centralize application secrets</a:t>
          </a:r>
          <a:endParaRPr lang="en-US" sz="2400" kern="1200"/>
        </a:p>
      </dsp:txBody>
      <dsp:txXfrm>
        <a:off x="40209" y="65644"/>
        <a:ext cx="11902814" cy="743262"/>
      </dsp:txXfrm>
    </dsp:sp>
    <dsp:sp modelId="{186DA541-93FE-4AA2-ACAE-DC4234289331}">
      <dsp:nvSpPr>
        <dsp:cNvPr id="0" name=""/>
        <dsp:cNvSpPr/>
      </dsp:nvSpPr>
      <dsp:spPr>
        <a:xfrm>
          <a:off x="0" y="975835"/>
          <a:ext cx="11983232" cy="823680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Securely store secrets and keys</a:t>
          </a:r>
          <a:endParaRPr lang="en-US" sz="2400" kern="1200"/>
        </a:p>
      </dsp:txBody>
      <dsp:txXfrm>
        <a:off x="40209" y="1016044"/>
        <a:ext cx="11902814" cy="743262"/>
      </dsp:txXfrm>
    </dsp:sp>
    <dsp:sp modelId="{3A165A60-A666-4B29-9C97-243D6E4E918B}">
      <dsp:nvSpPr>
        <dsp:cNvPr id="0" name=""/>
        <dsp:cNvSpPr/>
      </dsp:nvSpPr>
      <dsp:spPr>
        <a:xfrm>
          <a:off x="0" y="1926235"/>
          <a:ext cx="11983232" cy="823680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Monitor access and use</a:t>
          </a:r>
          <a:endParaRPr lang="en-US" sz="2400" kern="1200"/>
        </a:p>
      </dsp:txBody>
      <dsp:txXfrm>
        <a:off x="40209" y="1966444"/>
        <a:ext cx="11902814" cy="743262"/>
      </dsp:txXfrm>
    </dsp:sp>
    <dsp:sp modelId="{0776BF1F-E1D3-4F12-BB1A-EED9BD7DFF30}">
      <dsp:nvSpPr>
        <dsp:cNvPr id="0" name=""/>
        <dsp:cNvSpPr/>
      </dsp:nvSpPr>
      <dsp:spPr>
        <a:xfrm>
          <a:off x="0" y="2876635"/>
          <a:ext cx="11983232" cy="82368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Simplified administration of application secrets</a:t>
          </a:r>
          <a:endParaRPr lang="en-US" sz="2400" kern="1200"/>
        </a:p>
      </dsp:txBody>
      <dsp:txXfrm>
        <a:off x="40209" y="2916844"/>
        <a:ext cx="11902814" cy="7432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E7174-1730-4CA7-BEEA-57B0F9805C71}">
      <dsp:nvSpPr>
        <dsp:cNvPr id="0" name=""/>
        <dsp:cNvSpPr/>
      </dsp:nvSpPr>
      <dsp:spPr>
        <a:xfrm>
          <a:off x="0" y="68357"/>
          <a:ext cx="11983232" cy="608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Control Access to your vault</a:t>
          </a:r>
          <a:endParaRPr lang="en-US" sz="2600" kern="1200" dirty="0"/>
        </a:p>
      </dsp:txBody>
      <dsp:txXfrm>
        <a:off x="29700" y="98057"/>
        <a:ext cx="11923832" cy="549000"/>
      </dsp:txXfrm>
    </dsp:sp>
    <dsp:sp modelId="{F09D27DB-4E1B-41AD-B447-BBE1456D2BDC}">
      <dsp:nvSpPr>
        <dsp:cNvPr id="0" name=""/>
        <dsp:cNvSpPr/>
      </dsp:nvSpPr>
      <dsp:spPr>
        <a:xfrm>
          <a:off x="0" y="676757"/>
          <a:ext cx="11983232" cy="131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468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Lock down access to your subscription, resource group and Key Vaults (RBAC)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Create Access policies for every vault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Use least privilege access principal to grant access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Turn on Firewall and VNET Service Endpoints</a:t>
          </a:r>
          <a:endParaRPr lang="en-US" sz="2000" kern="1200" dirty="0"/>
        </a:p>
      </dsp:txBody>
      <dsp:txXfrm>
        <a:off x="0" y="676757"/>
        <a:ext cx="11983232" cy="1318590"/>
      </dsp:txXfrm>
    </dsp:sp>
    <dsp:sp modelId="{A0F68D23-0358-4265-BFFF-FE2507D2231E}">
      <dsp:nvSpPr>
        <dsp:cNvPr id="0" name=""/>
        <dsp:cNvSpPr/>
      </dsp:nvSpPr>
      <dsp:spPr>
        <a:xfrm>
          <a:off x="0" y="1995347"/>
          <a:ext cx="11983232" cy="60840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Use separate Key Vault</a:t>
          </a:r>
          <a:endParaRPr lang="en-US" sz="2600" kern="1200"/>
        </a:p>
      </dsp:txBody>
      <dsp:txXfrm>
        <a:off x="29700" y="2025047"/>
        <a:ext cx="11923832" cy="549000"/>
      </dsp:txXfrm>
    </dsp:sp>
    <dsp:sp modelId="{785C864B-96A0-4688-A349-0DADEFED4B66}">
      <dsp:nvSpPr>
        <dsp:cNvPr id="0" name=""/>
        <dsp:cNvSpPr/>
      </dsp:nvSpPr>
      <dsp:spPr>
        <a:xfrm>
          <a:off x="0" y="2603747"/>
          <a:ext cx="11983232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468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Use a vault per application per environment</a:t>
          </a:r>
          <a:endParaRPr lang="en-US" sz="2000" kern="1200" dirty="0"/>
        </a:p>
      </dsp:txBody>
      <dsp:txXfrm>
        <a:off x="0" y="2603747"/>
        <a:ext cx="11983232" cy="430560"/>
      </dsp:txXfrm>
    </dsp:sp>
    <dsp:sp modelId="{1C47F0EF-CAFB-4410-AEF0-A4178312F272}">
      <dsp:nvSpPr>
        <dsp:cNvPr id="0" name=""/>
        <dsp:cNvSpPr/>
      </dsp:nvSpPr>
      <dsp:spPr>
        <a:xfrm>
          <a:off x="0" y="3034308"/>
          <a:ext cx="11983232" cy="608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Backup</a:t>
          </a:r>
          <a:endParaRPr lang="en-US" sz="2600" kern="1200"/>
        </a:p>
      </dsp:txBody>
      <dsp:txXfrm>
        <a:off x="29700" y="3064008"/>
        <a:ext cx="11923832" cy="549000"/>
      </dsp:txXfrm>
    </dsp:sp>
    <dsp:sp modelId="{351D6D2A-F634-408E-8A9A-C03CC4FC39AC}">
      <dsp:nvSpPr>
        <dsp:cNvPr id="0" name=""/>
        <dsp:cNvSpPr/>
      </dsp:nvSpPr>
      <dsp:spPr>
        <a:xfrm>
          <a:off x="0" y="3717588"/>
          <a:ext cx="11983232" cy="60840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Use Logging from Monitoring Section</a:t>
          </a:r>
          <a:endParaRPr lang="en-US" sz="2600" kern="1200" dirty="0"/>
        </a:p>
      </dsp:txBody>
      <dsp:txXfrm>
        <a:off x="29700" y="3747288"/>
        <a:ext cx="11923832" cy="549000"/>
      </dsp:txXfrm>
    </dsp:sp>
    <dsp:sp modelId="{1EF08607-F212-46CB-B6E1-9CFE03BCA8BE}">
      <dsp:nvSpPr>
        <dsp:cNvPr id="0" name=""/>
        <dsp:cNvSpPr/>
      </dsp:nvSpPr>
      <dsp:spPr>
        <a:xfrm>
          <a:off x="0" y="4400868"/>
          <a:ext cx="11983232" cy="608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Turn on recovery options</a:t>
          </a:r>
          <a:endParaRPr lang="en-US" sz="2600" kern="1200" dirty="0"/>
        </a:p>
      </dsp:txBody>
      <dsp:txXfrm>
        <a:off x="29700" y="4430568"/>
        <a:ext cx="11923832" cy="549000"/>
      </dsp:txXfrm>
    </dsp:sp>
    <dsp:sp modelId="{18F2BB7F-60EF-4574-8B9E-E58BC1B78534}">
      <dsp:nvSpPr>
        <dsp:cNvPr id="0" name=""/>
        <dsp:cNvSpPr/>
      </dsp:nvSpPr>
      <dsp:spPr>
        <a:xfrm>
          <a:off x="0" y="5009268"/>
          <a:ext cx="11983232" cy="65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468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/>
            <a:t>Turn on Soft Delete.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/>
            <a:t>Turn on purge protection</a:t>
          </a:r>
          <a:endParaRPr lang="en-US" sz="2000" kern="1200"/>
        </a:p>
      </dsp:txBody>
      <dsp:txXfrm>
        <a:off x="0" y="5009268"/>
        <a:ext cx="11983232" cy="659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C2F995F-B9BA-4FB2-B80E-AD1078263E0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F2A1D88-2659-44D4-8E04-A91B6E2E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1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1D88-2659-44D4-8E04-A91B6E2E9B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48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393" name="Google Shape;3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092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F22DFB3-D0B1-4843-BF53-0F1B6BF3EA78}" type="datetime3">
              <a:rPr lang="en-US" smtClean="0"/>
              <a:t>4 June 2023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Azure Key Vault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740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75BF401-C014-45F5-B7CB-F3220999C2DE}" type="datetime3">
              <a:rPr lang="en-US" smtClean="0"/>
              <a:t>4 June 2023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Azure Key Vault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648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CBFFE9E-344C-40A6-B8A3-35BED06DEE5A}" type="datetime3">
              <a:rPr lang="en-US" smtClean="0"/>
              <a:t>4 June 2023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Azure Key Vault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258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B44E-4F62-41F9-98C5-9DBADBB37854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Key Vault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8114-68BC-4B4D-A1A8-FA8C2FED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62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F0AFCFB-B28C-418D-9B59-5447BA820FA4}" type="datetime3">
              <a:rPr lang="en-US" smtClean="0"/>
              <a:t>4 June 2023</a:t>
            </a:fld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Azure Key Vault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25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3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488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242098D-5FD2-4D23-9580-6C4A2A13F9EA}" type="datetime3">
              <a:rPr lang="en-US" smtClean="0"/>
              <a:t>4 June 2023</a:t>
            </a:fld>
            <a:endParaRPr dirty="0"/>
          </a:p>
        </p:txBody>
      </p:sp>
      <p:sp>
        <p:nvSpPr>
          <p:cNvPr id="15" name="Google Shape;13;p1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Azure Key Vault</a:t>
            </a:r>
            <a:endParaRPr dirty="0"/>
          </a:p>
        </p:txBody>
      </p:sp>
      <p:sp>
        <p:nvSpPr>
          <p:cNvPr id="16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0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5"/>
            <a:ext cx="11983232" cy="556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7139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FA885DC-0CEA-4E2E-AB24-1D91C5C01A0A}" type="datetime3">
              <a:rPr lang="en-US" smtClean="0"/>
              <a:t>4 June 2023</a:t>
            </a:fld>
            <a:endParaRPr dirty="0"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3043824" y="6444032"/>
            <a:ext cx="79415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Azure Key Vault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955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A1F2809-EEE9-4E0E-9AC9-06961A75C784}" type="datetime3">
              <a:rPr lang="en-US" smtClean="0"/>
              <a:t>4 June 2023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Azure Key Vault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273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81711F1-FBC9-425F-8EDF-082651C4D01C}" type="datetime3">
              <a:rPr lang="en-US" smtClean="0"/>
              <a:t>4 June 2023</a:t>
            </a:fld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Azure Key Vault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437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E714D04-191B-4B97-8AE6-DBBBD5ECE7B1}" type="datetime3">
              <a:rPr lang="en-US" smtClean="0"/>
              <a:t>4 June 2023</a:t>
            </a:fld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Azure Key Vault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794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940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D210826-75A6-434C-9023-A89314154585}" type="datetime3">
              <a:rPr lang="en-US" smtClean="0"/>
              <a:t>4 June 2023</a:t>
            </a:fld>
            <a:endParaRPr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1206674" y="6444032"/>
            <a:ext cx="97786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Azure Key Vault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364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946646-AC08-430F-977E-18B629DF625B}" type="datetime3">
              <a:rPr lang="en-US" smtClean="0"/>
              <a:t>4 June 2023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Azure Key Vault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8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002386C-6D4D-49EA-9FE7-127243C980CA}" type="datetime3">
              <a:rPr lang="en-US" smtClean="0"/>
              <a:t>4 June 2023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Azure Key Vault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152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3" y="6444032"/>
            <a:ext cx="2212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7C42A76-84A0-4723-B277-BDBCC0729435}" type="datetime3">
              <a:rPr lang="en-US" smtClean="0"/>
              <a:t>4 June 2023</a:t>
            </a:fld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455100" y="6444032"/>
            <a:ext cx="8530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Azure Key Vault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33398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A0F9E-9281-4378-B982-D8B025DCB2E4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Key Vault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2" descr="Key Vault | Microsoft Az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517" y="268287"/>
            <a:ext cx="21907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11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242098D-5FD2-4D23-9580-6C4A2A13F9EA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Key Vault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74" y="683222"/>
            <a:ext cx="9778652" cy="558454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036228" y="717994"/>
            <a:ext cx="2185261" cy="292411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784158" y="3885047"/>
            <a:ext cx="5312628" cy="238271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3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Managed Identities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Credentials are moved out of application code</a:t>
            </a:r>
          </a:p>
          <a:p>
            <a:pPr lvl="1"/>
            <a:r>
              <a:rPr lang="en-US" dirty="0"/>
              <a:t>Identity created and tied with resource lifecycle</a:t>
            </a:r>
          </a:p>
          <a:p>
            <a:pPr lvl="1"/>
            <a:r>
              <a:rPr lang="en-US" dirty="0"/>
              <a:t>Managed Identities are Service Principals of special type</a:t>
            </a:r>
          </a:p>
          <a:p>
            <a:pPr lvl="1"/>
            <a:r>
              <a:rPr lang="en-US" dirty="0"/>
              <a:t>Auditable</a:t>
            </a:r>
          </a:p>
          <a:p>
            <a:pPr lvl="1"/>
            <a:r>
              <a:rPr lang="en-US" dirty="0"/>
              <a:t>Can be assigned and revoked from </a:t>
            </a:r>
            <a:r>
              <a:rPr lang="en-US"/>
              <a:t>individual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242098D-5FD2-4D23-9580-6C4A2A13F9EA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Key Vault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4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Identities – Solving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84" y="613774"/>
            <a:ext cx="5789671" cy="5736921"/>
          </a:xfrm>
        </p:spPr>
        <p:txBody>
          <a:bodyPr/>
          <a:lstStyle/>
          <a:p>
            <a:r>
              <a:rPr lang="en-US" dirty="0"/>
              <a:t>Internal Endpoint</a:t>
            </a:r>
          </a:p>
          <a:p>
            <a:r>
              <a:rPr lang="en-US" dirty="0"/>
              <a:t>No Credentials in the code</a:t>
            </a:r>
          </a:p>
          <a:p>
            <a:r>
              <a:rPr lang="en-US" dirty="0"/>
              <a:t>Identity name is the same as resource name</a:t>
            </a:r>
          </a:p>
          <a:p>
            <a:r>
              <a:rPr lang="en-US" dirty="0"/>
              <a:t>Identity lifecycle is tied to resource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242098D-5FD2-4D23-9580-6C4A2A13F9EA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Key Vault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448"/>
          <a:stretch/>
        </p:blipFill>
        <p:spPr>
          <a:xfrm>
            <a:off x="5894055" y="768718"/>
            <a:ext cx="6193561" cy="5427031"/>
          </a:xfrm>
          <a:prstGeom prst="rect">
            <a:avLst/>
          </a:prstGeom>
        </p:spPr>
      </p:pic>
      <p:sp>
        <p:nvSpPr>
          <p:cNvPr id="8" name="Flowchart: Connector 7"/>
          <p:cNvSpPr/>
          <p:nvPr/>
        </p:nvSpPr>
        <p:spPr>
          <a:xfrm>
            <a:off x="7051727" y="4045059"/>
            <a:ext cx="433954" cy="402955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7067224" y="2771615"/>
            <a:ext cx="433954" cy="402955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7854060" y="2771615"/>
            <a:ext cx="433954" cy="402955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7855052" y="4042475"/>
            <a:ext cx="433954" cy="402955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9070145" y="4212956"/>
            <a:ext cx="433954" cy="402955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9606625" y="2322166"/>
            <a:ext cx="433954" cy="402955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9606625" y="1482524"/>
            <a:ext cx="433954" cy="402955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675356" y="5465738"/>
            <a:ext cx="433954" cy="402955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9068325" y="5049368"/>
            <a:ext cx="433954" cy="402955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8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Identities – Solving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242098D-5FD2-4D23-9580-6C4A2A13F9EA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Key Vault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 descr="Securing Azure Services with Managed Identities | Marczak.IO | Adam Marcza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4" b="1799"/>
          <a:stretch/>
        </p:blipFill>
        <p:spPr bwMode="auto">
          <a:xfrm>
            <a:off x="224709" y="697424"/>
            <a:ext cx="11748473" cy="554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263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Identities – Solving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242098D-5FD2-4D23-9580-6C4A2A13F9EA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Key Vault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 descr="A primer on protecting keys and secrets in Microsoft Azure | Synops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636" y="648730"/>
            <a:ext cx="9803841" cy="567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785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Identities Enabled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242098D-5FD2-4D23-9580-6C4A2A13F9EA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Key Vault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864" r="1078"/>
          <a:stretch/>
        </p:blipFill>
        <p:spPr>
          <a:xfrm>
            <a:off x="198894" y="1433593"/>
            <a:ext cx="11794211" cy="352586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541001" y="3812583"/>
            <a:ext cx="2448734" cy="137404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1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Deleted if VM is Deleted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242098D-5FD2-4D23-9580-6C4A2A13F9EA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Key Vault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90" y="1300753"/>
            <a:ext cx="11396420" cy="425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45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System Assigned Managed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Create Data Factory</a:t>
            </a:r>
          </a:p>
          <a:p>
            <a:pPr lvl="1"/>
            <a:r>
              <a:rPr lang="en-US" dirty="0"/>
              <a:t>Managed Identity for Data Factory is auto created</a:t>
            </a:r>
          </a:p>
          <a:p>
            <a:r>
              <a:rPr lang="en-US" dirty="0"/>
              <a:t>Step 2: Grant Access to the Identity</a:t>
            </a:r>
          </a:p>
          <a:p>
            <a:pPr lvl="1"/>
            <a:r>
              <a:rPr lang="en-US" dirty="0"/>
              <a:t>Open Target Resource (SQL Server) which is to be access securely</a:t>
            </a:r>
          </a:p>
          <a:p>
            <a:pPr lvl="1"/>
            <a:r>
              <a:rPr lang="en-US" dirty="0"/>
              <a:t>Open IAM</a:t>
            </a:r>
          </a:p>
          <a:p>
            <a:pPr lvl="1"/>
            <a:r>
              <a:rPr lang="en-US" dirty="0"/>
              <a:t>Grant Permission to Managed Identity</a:t>
            </a:r>
          </a:p>
          <a:p>
            <a:pPr lvl="1"/>
            <a:r>
              <a:rPr lang="en-US" dirty="0"/>
              <a:t>Role: Reader</a:t>
            </a:r>
          </a:p>
          <a:p>
            <a:r>
              <a:rPr lang="en-US" dirty="0"/>
              <a:t>Now data factory can access SQL Server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242098D-5FD2-4D23-9580-6C4A2A13F9EA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Key Vault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191" y="613774"/>
            <a:ext cx="2505425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89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Becomes unmanageable if VMs increases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242098D-5FD2-4D23-9580-6C4A2A13F9EA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Key Vault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10" y="666021"/>
            <a:ext cx="9797209" cy="562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54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 Security and Best Practices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163585"/>
              </p:ext>
            </p:extLst>
          </p:nvPr>
        </p:nvGraphicFramePr>
        <p:xfrm>
          <a:off x="104384" y="613774"/>
          <a:ext cx="11983232" cy="5736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242098D-5FD2-4D23-9580-6C4A2A13F9EA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Key Vault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6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problems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500288"/>
              </p:ext>
            </p:extLst>
          </p:nvPr>
        </p:nvGraphicFramePr>
        <p:xfrm>
          <a:off x="104384" y="613774"/>
          <a:ext cx="11983232" cy="5736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715E7F5-C8E7-4CF2-A58E-18B607FA3089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Key Vault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50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3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50C006CD-494B-41D3-93E2-5EA87E51C756}" type="datetime3">
              <a:rPr lang="en-US" smtClean="0"/>
              <a:t>4 June 2023</a:t>
            </a:fld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Key Vault</a:t>
            </a:r>
            <a:endParaRPr/>
          </a:p>
        </p:txBody>
      </p:sp>
      <p:sp>
        <p:nvSpPr>
          <p:cNvPr id="398" name="Google Shape;39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975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Azure Key Vault?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604543"/>
              </p:ext>
            </p:extLst>
          </p:nvPr>
        </p:nvGraphicFramePr>
        <p:xfrm>
          <a:off x="104384" y="613774"/>
          <a:ext cx="11983232" cy="3725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242098D-5FD2-4D23-9580-6C4A2A13F9EA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Key Vault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1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vs Secrets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</a:t>
            </a:r>
          </a:p>
          <a:p>
            <a:pPr lvl="1"/>
            <a:r>
              <a:rPr lang="en-US" dirty="0"/>
              <a:t>A Cryptographic key represented as JWK (JSON Web Key).</a:t>
            </a:r>
          </a:p>
          <a:p>
            <a:pPr lvl="1"/>
            <a:r>
              <a:rPr lang="en-US" dirty="0"/>
              <a:t>Example: store A .</a:t>
            </a:r>
            <a:r>
              <a:rPr lang="en-US" dirty="0" err="1"/>
              <a:t>pfx</a:t>
            </a:r>
            <a:r>
              <a:rPr lang="en-US" dirty="0"/>
              <a:t> certificate file that contains a pair of public &amp; private keys</a:t>
            </a:r>
          </a:p>
          <a:p>
            <a:r>
              <a:rPr lang="en-US" dirty="0"/>
              <a:t>Secret</a:t>
            </a:r>
          </a:p>
          <a:p>
            <a:pPr lvl="1"/>
            <a:r>
              <a:rPr lang="en-US" dirty="0"/>
              <a:t>Key Vault accepts any value and stores it as a binary.</a:t>
            </a:r>
          </a:p>
          <a:p>
            <a:pPr lvl="1"/>
            <a:r>
              <a:rPr lang="en-US" dirty="0"/>
              <a:t>Example: A password or API key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242098D-5FD2-4D23-9580-6C4A2A13F9EA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Key Vault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1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Key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242098D-5FD2-4D23-9580-6C4A2A13F9EA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Key Vault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Identity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242098D-5FD2-4D23-9580-6C4A2A13F9EA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Key Vault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2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AAD Principle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A1F2809-EEE9-4E0E-9AC9-06961A75C784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Key Vault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Deep Dive into Azure Managed Identities – Behind the scenes – Versatile  Digital DN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684" y="638540"/>
            <a:ext cx="5178425" cy="579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26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A1F2809-EEE9-4E0E-9AC9-06961A75C784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Key Vault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093" t="5213" b="1885"/>
          <a:stretch/>
        </p:blipFill>
        <p:spPr>
          <a:xfrm>
            <a:off x="1720311" y="821410"/>
            <a:ext cx="8942523" cy="540891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952785" y="3678168"/>
            <a:ext cx="3068666" cy="2257683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993385" y="1208868"/>
            <a:ext cx="748377" cy="666427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5997487" y="2949749"/>
            <a:ext cx="748377" cy="666427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857988" y="3740160"/>
            <a:ext cx="748377" cy="666427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242098D-5FD2-4D23-9580-6C4A2A13F9EA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Key Vault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80" y="613773"/>
            <a:ext cx="10179440" cy="573692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842859" y="4091552"/>
            <a:ext cx="5889358" cy="230563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076773" y="2324746"/>
            <a:ext cx="929898" cy="68192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2665</TotalTime>
  <Words>471</Words>
  <Application>Microsoft Office PowerPoint</Application>
  <PresentationFormat>Widescreen</PresentationFormat>
  <Paragraphs>126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1_Office Theme</vt:lpstr>
      <vt:lpstr>Azure Key Vault</vt:lpstr>
      <vt:lpstr>Solve problems</vt:lpstr>
      <vt:lpstr>Why use Azure Key Vault?</vt:lpstr>
      <vt:lpstr>Keys vs Secrets</vt:lpstr>
      <vt:lpstr>Hands-On: Key Vault</vt:lpstr>
      <vt:lpstr>Managed Identity</vt:lpstr>
      <vt:lpstr>AAD Principle</vt:lpstr>
      <vt:lpstr>The Problem</vt:lpstr>
      <vt:lpstr>The Problem</vt:lpstr>
      <vt:lpstr>PowerPoint Presentation</vt:lpstr>
      <vt:lpstr>Solution: Managed Identities</vt:lpstr>
      <vt:lpstr>Managed Identities – Solving Challenges</vt:lpstr>
      <vt:lpstr>Managed Identities – Solving Challenges</vt:lpstr>
      <vt:lpstr>Managed Identities – Solving Challenges</vt:lpstr>
      <vt:lpstr>Managed Identities Enabled</vt:lpstr>
      <vt:lpstr>Auto Deleted if VM is Deleted</vt:lpstr>
      <vt:lpstr>Hands-On: System Assigned Managed Identity</vt:lpstr>
      <vt:lpstr>Becomes unmanageable if VMs increases</vt:lpstr>
      <vt:lpstr>Azure Key Vault Security and Best Practices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Atin Gupta</cp:lastModifiedBy>
  <cp:revision>148</cp:revision>
  <cp:lastPrinted>2021-04-20T03:12:20Z</cp:lastPrinted>
  <dcterms:created xsi:type="dcterms:W3CDTF">2020-09-20T08:40:00Z</dcterms:created>
  <dcterms:modified xsi:type="dcterms:W3CDTF">2023-06-04T04:20:19Z</dcterms:modified>
</cp:coreProperties>
</file>