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43"/>
  </p:notesMasterIdLst>
  <p:sldIdLst>
    <p:sldId id="256" r:id="rId2"/>
    <p:sldId id="446" r:id="rId3"/>
    <p:sldId id="354" r:id="rId4"/>
    <p:sldId id="368" r:id="rId5"/>
    <p:sldId id="372" r:id="rId6"/>
    <p:sldId id="373" r:id="rId7"/>
    <p:sldId id="374" r:id="rId8"/>
    <p:sldId id="376" r:id="rId9"/>
    <p:sldId id="377" r:id="rId10"/>
    <p:sldId id="379" r:id="rId11"/>
    <p:sldId id="380" r:id="rId12"/>
    <p:sldId id="381" r:id="rId13"/>
    <p:sldId id="382" r:id="rId14"/>
    <p:sldId id="383" r:id="rId15"/>
    <p:sldId id="387" r:id="rId16"/>
    <p:sldId id="389" r:id="rId17"/>
    <p:sldId id="394" r:id="rId18"/>
    <p:sldId id="390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16" r:id="rId39"/>
    <p:sldId id="417" r:id="rId40"/>
    <p:sldId id="433" r:id="rId41"/>
    <p:sldId id="367" r:id="rId42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3DC54B8-F313-4486-B29D-AA193975C41B}" type="datetime3">
              <a:rPr lang="en-US" smtClean="0"/>
              <a:t>4 June 2023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53EF65F-E838-4834-A569-309E92B72A76}" type="datetime3">
              <a:rPr lang="en-US" smtClean="0"/>
              <a:t>4 June 2023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6EE2463-647C-4FA1-852B-DE86D222FD78}" type="datetime3">
              <a:rPr lang="en-US" smtClean="0"/>
              <a:t>4 June 2023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073CC20-ED90-4E99-988E-377102454809}" type="datetime3">
              <a:rPr lang="en-US" smtClean="0"/>
              <a:t>4 June 2023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E6B04F3-7C41-4081-B8E4-68263E620CAF}" type="datetime3">
              <a:rPr lang="en-US" smtClean="0"/>
              <a:t>4 June 2023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6C89115-38CE-41E4-9848-0F2AA029E604}" type="datetime3">
              <a:rPr lang="en-US" smtClean="0"/>
              <a:t>4 June 2023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F64D927-EF8C-4C1F-A503-6A5939DB8F1C}" type="datetime3">
              <a:rPr lang="en-US" smtClean="0"/>
              <a:t>4 June 2023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5E1A44-948B-4833-9BB6-A4B77DB4AAE2}" type="datetime3">
              <a:rPr lang="en-US" smtClean="0"/>
              <a:t>4 June 2023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FCE3D0B6-EC5E-43EB-A5EF-782600E3930E}" type="datetime3">
              <a:rPr lang="en-US" smtClean="0"/>
              <a:t>4 June 2023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US" b="1" dirty="0"/>
              <a:t>Introduction to Kubernetes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252" y="-1"/>
            <a:ext cx="8060003" cy="645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3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16" y="1191491"/>
            <a:ext cx="898047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30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841"/>
          <a:stretch/>
        </p:blipFill>
        <p:spPr>
          <a:xfrm>
            <a:off x="1946561" y="-5211"/>
            <a:ext cx="8309385" cy="646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54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21" y="1400165"/>
            <a:ext cx="10232538" cy="369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71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45" y="720435"/>
            <a:ext cx="9351818" cy="53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3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89" y="794894"/>
            <a:ext cx="5094143" cy="38008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360" y="4796360"/>
            <a:ext cx="44196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45" y="584615"/>
            <a:ext cx="8132618" cy="548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95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" y="216645"/>
            <a:ext cx="11482616" cy="602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30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" y="748152"/>
            <a:ext cx="11892672" cy="559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27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2" y="700968"/>
            <a:ext cx="11337290" cy="564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2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19458" name="Picture 2" descr="https://static.javatpoint.com/tutorial/kubernetes/images/kubernetes-feature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508" y="612521"/>
            <a:ext cx="6085492" cy="582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118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" y="216644"/>
            <a:ext cx="11736840" cy="578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57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7" y="292307"/>
            <a:ext cx="10895199" cy="601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56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95" y="27710"/>
            <a:ext cx="7855917" cy="646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15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49" y="292307"/>
            <a:ext cx="8715809" cy="604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26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89" y="1343016"/>
            <a:ext cx="9184596" cy="358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53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66" y="0"/>
            <a:ext cx="7950633" cy="33138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13" y="3524241"/>
            <a:ext cx="4831619" cy="210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93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7" y="212446"/>
            <a:ext cx="10235167" cy="625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02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43" y="245824"/>
            <a:ext cx="10096621" cy="62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99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35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07" y="561966"/>
            <a:ext cx="11120942" cy="474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7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36" y="928253"/>
            <a:ext cx="10016837" cy="541710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53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29" y="1047741"/>
            <a:ext cx="8949491" cy="41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29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91" y="1117880"/>
            <a:ext cx="8998537" cy="450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95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pic>
        <p:nvPicPr>
          <p:cNvPr id="1026" name="Picture 2" descr="https://miro.medium.com/max/1516/1*t5TbINIv1vbTYCTraPy16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06" y="584615"/>
            <a:ext cx="8824695" cy="587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415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Kubernetes cluster consists of two main components:</a:t>
            </a:r>
          </a:p>
          <a:p>
            <a:pPr lvl="1"/>
            <a:r>
              <a:rPr lang="en-US" dirty="0"/>
              <a:t>Master (Control Plane)</a:t>
            </a:r>
          </a:p>
          <a:p>
            <a:pPr lvl="1"/>
            <a:r>
              <a:rPr lang="en-US" dirty="0"/>
              <a:t>Worker Nodes.</a:t>
            </a:r>
          </a:p>
          <a:p>
            <a:r>
              <a:rPr lang="en-US" dirty="0"/>
              <a:t>Master has following components. These components are responsible for maintaining the state of the cluster:</a:t>
            </a:r>
          </a:p>
          <a:p>
            <a:pPr lvl="1"/>
            <a:r>
              <a:rPr lang="en-US" dirty="0" err="1"/>
              <a:t>etcd</a:t>
            </a:r>
            <a:r>
              <a:rPr lang="en-US" dirty="0"/>
              <a:t> distributed key value store.</a:t>
            </a:r>
          </a:p>
          <a:p>
            <a:pPr lvl="1"/>
            <a:r>
              <a:rPr lang="en-US" dirty="0"/>
              <a:t>API Server.</a:t>
            </a:r>
          </a:p>
          <a:p>
            <a:pPr lvl="1"/>
            <a:r>
              <a:rPr lang="en-US" dirty="0"/>
              <a:t>Controller Manager</a:t>
            </a:r>
          </a:p>
          <a:p>
            <a:pPr lvl="1"/>
            <a:r>
              <a:rPr lang="en-US" dirty="0"/>
              <a:t>Scheduler</a:t>
            </a:r>
          </a:p>
          <a:p>
            <a:r>
              <a:rPr lang="en-US" dirty="0"/>
              <a:t>Every worker node consists of the following components. </a:t>
            </a:r>
          </a:p>
          <a:p>
            <a:r>
              <a:rPr lang="en-US" dirty="0"/>
              <a:t>These components are responsible for deploying and running the application containers.</a:t>
            </a:r>
          </a:p>
          <a:p>
            <a:pPr lvl="1"/>
            <a:r>
              <a:rPr lang="en-US" dirty="0" err="1"/>
              <a:t>Kubelet</a:t>
            </a:r>
            <a:endParaRPr lang="en-US" dirty="0"/>
          </a:p>
          <a:p>
            <a:pPr lvl="1"/>
            <a:r>
              <a:rPr lang="en-US" dirty="0"/>
              <a:t>Container Runtime (Docker)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22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etcd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Stores the cluster status and metadata.</a:t>
            </a:r>
          </a:p>
          <a:p>
            <a:pPr lvl="1"/>
            <a:r>
              <a:rPr lang="en-US" dirty="0"/>
              <a:t>A distributed key value store</a:t>
            </a:r>
          </a:p>
          <a:p>
            <a:pPr lvl="1"/>
            <a:r>
              <a:rPr lang="en-US" dirty="0"/>
              <a:t>Provides reliable way of storing data across a cluster of machines. </a:t>
            </a:r>
          </a:p>
          <a:p>
            <a:pPr lvl="1"/>
            <a:r>
              <a:rPr lang="en-US" dirty="0"/>
              <a:t>API Server directly talk to </a:t>
            </a:r>
            <a:r>
              <a:rPr lang="en-US" dirty="0" err="1"/>
              <a:t>etcd</a:t>
            </a:r>
            <a:r>
              <a:rPr lang="en-US" dirty="0"/>
              <a:t> store. </a:t>
            </a:r>
          </a:p>
          <a:p>
            <a:pPr lvl="1"/>
            <a:r>
              <a:rPr lang="en-US" dirty="0"/>
              <a:t>K8s stores all its data under /registry directory in </a:t>
            </a:r>
            <a:r>
              <a:rPr lang="en-US" dirty="0" err="1"/>
              <a:t>etcd</a:t>
            </a:r>
            <a:r>
              <a:rPr lang="en-US" dirty="0"/>
              <a:t>.</a:t>
            </a:r>
          </a:p>
          <a:p>
            <a:r>
              <a:rPr lang="en-US" dirty="0" err="1"/>
              <a:t>Api</a:t>
            </a:r>
            <a:r>
              <a:rPr lang="en-US" dirty="0"/>
              <a:t> Server:</a:t>
            </a:r>
          </a:p>
          <a:p>
            <a:pPr lvl="1"/>
            <a:r>
              <a:rPr lang="en-US" dirty="0"/>
              <a:t>The central place for all other components. </a:t>
            </a:r>
          </a:p>
          <a:p>
            <a:pPr lvl="1"/>
            <a:r>
              <a:rPr lang="en-US" dirty="0" err="1"/>
              <a:t>Api</a:t>
            </a:r>
            <a:r>
              <a:rPr lang="en-US" dirty="0"/>
              <a:t> Server will take care about validating the object before saving the information to </a:t>
            </a:r>
            <a:r>
              <a:rPr lang="en-US" dirty="0" err="1"/>
              <a:t>etcd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client for the </a:t>
            </a:r>
            <a:r>
              <a:rPr lang="en-US" dirty="0" err="1"/>
              <a:t>Api</a:t>
            </a:r>
            <a:r>
              <a:rPr lang="en-US" dirty="0"/>
              <a:t> Server can be either </a:t>
            </a:r>
            <a:r>
              <a:rPr lang="en-US" dirty="0" err="1"/>
              <a:t>kubectl</a:t>
            </a:r>
            <a:r>
              <a:rPr lang="en-US" dirty="0"/>
              <a:t> (command line tool) or a Rest </a:t>
            </a:r>
            <a:r>
              <a:rPr lang="en-US" dirty="0" err="1"/>
              <a:t>Api</a:t>
            </a:r>
            <a:r>
              <a:rPr lang="en-US" dirty="0"/>
              <a:t> client.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21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Server:</a:t>
            </a:r>
          </a:p>
          <a:p>
            <a:pPr lvl="1"/>
            <a:r>
              <a:rPr lang="en-US" dirty="0"/>
              <a:t>Several plugin’s are invoked by </a:t>
            </a:r>
            <a:r>
              <a:rPr lang="en-US" dirty="0" err="1"/>
              <a:t>Api</a:t>
            </a:r>
            <a:r>
              <a:rPr lang="en-US" dirty="0"/>
              <a:t> Server before </a:t>
            </a:r>
          </a:p>
          <a:p>
            <a:pPr marL="571500" lvl="1" indent="0">
              <a:buNone/>
            </a:pPr>
            <a:r>
              <a:rPr lang="en-US" dirty="0"/>
              <a:t>     creating/deleting/updating the object in </a:t>
            </a:r>
            <a:r>
              <a:rPr lang="en-US" dirty="0" err="1"/>
              <a:t>etcd</a:t>
            </a:r>
            <a:r>
              <a:rPr lang="en-US" dirty="0"/>
              <a:t>.</a:t>
            </a:r>
          </a:p>
          <a:p>
            <a:r>
              <a:rPr lang="en-US" dirty="0"/>
              <a:t>Scheduler:</a:t>
            </a:r>
          </a:p>
          <a:p>
            <a:pPr lvl="1"/>
            <a:r>
              <a:rPr lang="en-US" dirty="0"/>
              <a:t>Allocate what node the pods needs to be created</a:t>
            </a:r>
          </a:p>
          <a:p>
            <a:r>
              <a:rPr lang="en-US" dirty="0"/>
              <a:t>Controller Manager:</a:t>
            </a:r>
          </a:p>
          <a:p>
            <a:pPr lvl="1"/>
            <a:r>
              <a:rPr lang="en-US" dirty="0"/>
              <a:t>Make sure the actual state of the system converges towards the desired state.</a:t>
            </a:r>
          </a:p>
          <a:p>
            <a:pPr lvl="1"/>
            <a:r>
              <a:rPr lang="en-US" dirty="0"/>
              <a:t>Watch the API Server for changes to resources/objects and perform necessary actions like create/update/delete of the resource.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pic>
        <p:nvPicPr>
          <p:cNvPr id="2050" name="Picture 2" descr="https://miro.medium.com/max/880/1*u9VuSAjNGpGHXvvroMzg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949" y="435905"/>
            <a:ext cx="3095661" cy="286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438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Node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Kubelet</a:t>
            </a:r>
            <a:endParaRPr lang="en-US" dirty="0"/>
          </a:p>
          <a:p>
            <a:pPr lvl="1"/>
            <a:r>
              <a:rPr lang="en-US" dirty="0"/>
              <a:t>The agent that runs on each node in the cluster.</a:t>
            </a:r>
          </a:p>
          <a:p>
            <a:pPr lvl="1"/>
            <a:r>
              <a:rPr lang="en-US" dirty="0"/>
              <a:t>Monitors the </a:t>
            </a:r>
            <a:r>
              <a:rPr lang="en-US" dirty="0" err="1"/>
              <a:t>Api</a:t>
            </a:r>
            <a:r>
              <a:rPr lang="en-US" dirty="0"/>
              <a:t> Server for Pods</a:t>
            </a:r>
          </a:p>
          <a:p>
            <a:pPr lvl="1"/>
            <a:r>
              <a:rPr lang="en-US" dirty="0"/>
              <a:t>Start the pod’s containers by instructing to </a:t>
            </a:r>
            <a:r>
              <a:rPr lang="en-US" dirty="0" err="1"/>
              <a:t>docker</a:t>
            </a:r>
            <a:r>
              <a:rPr lang="en-US" dirty="0"/>
              <a:t> runtime.</a:t>
            </a:r>
          </a:p>
          <a:p>
            <a:pPr lvl="1"/>
            <a:r>
              <a:rPr lang="en-US" dirty="0"/>
              <a:t>Monitors the status of running containers and reports to </a:t>
            </a:r>
            <a:r>
              <a:rPr lang="en-US" dirty="0" err="1"/>
              <a:t>api</a:t>
            </a:r>
            <a:r>
              <a:rPr lang="en-US" dirty="0"/>
              <a:t> server </a:t>
            </a:r>
          </a:p>
          <a:p>
            <a:pPr lvl="1"/>
            <a:r>
              <a:rPr lang="en-US" dirty="0"/>
              <a:t>Also do health checks for the container and restart if needed.</a:t>
            </a:r>
          </a:p>
          <a:p>
            <a:r>
              <a:rPr lang="en-US" dirty="0"/>
              <a:t>Docker</a:t>
            </a:r>
          </a:p>
          <a:p>
            <a:pPr lvl="1"/>
            <a:r>
              <a:rPr lang="en-US" dirty="0"/>
              <a:t>Container runtime used by </a:t>
            </a:r>
            <a:r>
              <a:rPr lang="en-US" dirty="0" err="1"/>
              <a:t>Kubelet</a:t>
            </a:r>
            <a:r>
              <a:rPr lang="en-US" dirty="0"/>
              <a:t> for spinning up Containers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84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Nodes:</a:t>
            </a:r>
          </a:p>
          <a:p>
            <a:pPr lvl="1"/>
            <a:r>
              <a:rPr lang="en-US" dirty="0"/>
              <a:t>Machine on which Kubernetes is installed. </a:t>
            </a:r>
          </a:p>
          <a:p>
            <a:pPr lvl="1"/>
            <a:r>
              <a:rPr lang="en-US" dirty="0"/>
              <a:t>This is where containers inside the pods will be launched by Kubernetes.</a:t>
            </a:r>
          </a:p>
          <a:p>
            <a:r>
              <a:rPr lang="en-US" dirty="0"/>
              <a:t>Master Node:</a:t>
            </a:r>
          </a:p>
          <a:p>
            <a:pPr lvl="1"/>
            <a:r>
              <a:rPr lang="en-US" dirty="0"/>
              <a:t>Responsible for managing the cluster</a:t>
            </a:r>
          </a:p>
          <a:p>
            <a:pPr lvl="1"/>
            <a:r>
              <a:rPr lang="en-US" dirty="0"/>
              <a:t>A Kubernetes cluster also contains one or more master nodes that run the Kubernetes control plane</a:t>
            </a:r>
          </a:p>
          <a:p>
            <a:r>
              <a:rPr lang="en-US" dirty="0"/>
              <a:t>Pod</a:t>
            </a:r>
          </a:p>
          <a:p>
            <a:pPr lvl="1"/>
            <a:r>
              <a:rPr lang="en-US" dirty="0"/>
              <a:t>Smallest deployable unit that can be managed by Kubernetes. </a:t>
            </a:r>
          </a:p>
          <a:p>
            <a:pPr lvl="1"/>
            <a:r>
              <a:rPr lang="en-US" dirty="0"/>
              <a:t>A logical group of one or more containers that share the same IP address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60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namespaces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for a scope of Kubernetes resource, carving up your cluster in smaller units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ns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describe ns default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kubectl</a:t>
            </a:r>
            <a:r>
              <a:rPr lang="en-US" dirty="0"/>
              <a:t> create namespace test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70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deployment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running applications on Kubernetes cluster uses a deployment.</a:t>
            </a:r>
          </a:p>
          <a:p>
            <a:r>
              <a:rPr lang="en-US" dirty="0"/>
              <a:t>It’s what you use to scale, roll out, and roll back versions of your applications.</a:t>
            </a:r>
          </a:p>
          <a:p>
            <a:r>
              <a:rPr lang="en-US" dirty="0"/>
              <a:t>With a deployment, you tell Kubernetes how many copies of a Pod you want running. The deployment takes care of everything else.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  <p:pic>
        <p:nvPicPr>
          <p:cNvPr id="3074" name="Picture 2" descr="Kubernetes Deployment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86" y="2536655"/>
            <a:ext cx="3737571" cy="384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64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217" y="858981"/>
            <a:ext cx="6982691" cy="539994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98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  <p:pic>
        <p:nvPicPr>
          <p:cNvPr id="7170" name="Picture 2" descr="https://www.ibm.com/support/knowledgecenter/SSBS6K_3.1.1/images/networkimages/cluster-i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87" y="795720"/>
            <a:ext cx="4444133" cy="54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991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>
                <a:latin typeface="Bernard MT Condensed" panose="02050806060905020404" pitchFamily="18" charset="0"/>
              </a:rPr>
              <a:t>Thanks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95" y="775855"/>
            <a:ext cx="9838677" cy="475210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7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49" y="619116"/>
            <a:ext cx="5701449" cy="4687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253" y="619116"/>
            <a:ext cx="5772091" cy="531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2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30" y="733416"/>
            <a:ext cx="10912257" cy="509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9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985" y="635506"/>
            <a:ext cx="7583631" cy="577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1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" y="0"/>
            <a:ext cx="11793990" cy="57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2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</TotalTime>
  <Words>718</Words>
  <Application>Microsoft Office PowerPoint</Application>
  <PresentationFormat>Widescreen</PresentationFormat>
  <Paragraphs>190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Bernard MT Condensed</vt:lpstr>
      <vt:lpstr>Calibri</vt:lpstr>
      <vt:lpstr>Office Theme</vt:lpstr>
      <vt:lpstr>Introduction to Kubernetes</vt:lpstr>
      <vt:lpstr>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Services</vt:lpstr>
      <vt:lpstr>PowerPoint Presentation</vt:lpstr>
      <vt:lpstr>PowerPoint Presentation</vt:lpstr>
      <vt:lpstr>PowerPoint Presentation</vt:lpstr>
      <vt:lpstr>Kubernetes Architecture</vt:lpstr>
      <vt:lpstr>Kubernetes Architecture</vt:lpstr>
      <vt:lpstr>Master Components</vt:lpstr>
      <vt:lpstr>Master Components</vt:lpstr>
      <vt:lpstr>Worker Node components</vt:lpstr>
      <vt:lpstr>Other components</vt:lpstr>
      <vt:lpstr>Kubernetes namespaces</vt:lpstr>
      <vt:lpstr>Kubernetes deployment</vt:lpstr>
      <vt:lpstr>Service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Atin Gupta</cp:lastModifiedBy>
  <cp:revision>230</cp:revision>
  <cp:lastPrinted>2020-02-27T09:52:21Z</cp:lastPrinted>
  <dcterms:modified xsi:type="dcterms:W3CDTF">2023-06-04T05:06:16Z</dcterms:modified>
</cp:coreProperties>
</file>