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409" r:id="rId3"/>
    <p:sldId id="410" r:id="rId4"/>
    <p:sldId id="411" r:id="rId5"/>
    <p:sldId id="426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4" r:id="rId16"/>
    <p:sldId id="425" r:id="rId17"/>
    <p:sldId id="367" r:id="rId18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86618" autoAdjust="0"/>
  </p:normalViewPr>
  <p:slideViewPr>
    <p:cSldViewPr snapToGrid="0">
      <p:cViewPr varScale="1">
        <p:scale>
          <a:sx n="65" d="100"/>
          <a:sy n="65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00966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kitsula.com/Article/How-to-create-custom-user-login-for-Azure-SQL-Databas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 marL="0" indent="0"/>
            <a:r>
              <a:rPr lang="en-IN" smtClean="0">
                <a:hlinkClick r:id="rId3"/>
              </a:rPr>
              <a:t>http://kitsula.com/Article/How-to-create-custom-user-login-for-Azure-SQL-Database</a:t>
            </a:r>
            <a:endParaRPr dirty="0"/>
          </a:p>
        </p:txBody>
      </p:sp>
      <p:sp>
        <p:nvSpPr>
          <p:cNvPr id="83" name="Google Shape;8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algn="r">
              <a:buSzPts val="1400"/>
            </a:pPr>
            <a:fld id="{00000000-1234-1234-1234-123412341234}" type="slidenum">
              <a:rPr lang="en-US"/>
              <a:pPr algn="r">
                <a:buSzPts val="1400"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9407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ts val="1200"/>
            </a:pPr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</a:pPr>
              <a:t>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392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AED22B4-4934-4B91-AEBB-1CF7E8A25F6E}" type="datetime3">
              <a:rPr lang="en-US" smtClean="0"/>
              <a:t>21 July 2021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PASS Database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45184AF5-6969-486C-8CEB-58F19FBD1BDA}" type="datetime3">
              <a:rPr lang="en-US" smtClean="0"/>
              <a:t>21 July 2021</a:t>
            </a:fld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PASS Database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4BFB28A-B4AB-41BC-9491-12AE5457F74B}" type="datetime3">
              <a:rPr lang="en-US" smtClean="0"/>
              <a:t>21 July 2021</a:t>
            </a:fld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PASS Database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5754004-790C-4A1D-8C77-B7478790F575}" type="datetime3">
              <a:rPr lang="en-US" smtClean="0"/>
              <a:t>21 July 2021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PASS Database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371F73C-B8F3-4449-BAAA-E5237C5FD2E2}" type="datetime3">
              <a:rPr lang="en-US" smtClean="0"/>
              <a:t>21 July 2021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PASS Database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2FD69D4-F60A-49D9-A250-9C223882F39B}" type="datetime3">
              <a:rPr lang="en-US" smtClean="0"/>
              <a:t>21 July 2021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PASS Database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1890" y="0"/>
            <a:ext cx="11918731" cy="584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1889" y="584616"/>
            <a:ext cx="11918731" cy="587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41889" y="6463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86001FD-1E38-450A-BB54-194A6D3269EA}" type="datetime3">
              <a:rPr lang="en-US" smtClean="0"/>
              <a:t>21 July 2021</a:t>
            </a:fld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948150" y="6463866"/>
            <a:ext cx="83241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Azure PASS Database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35406" y="6463866"/>
            <a:ext cx="725213" cy="36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33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479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479685"/>
            <a:ext cx="10515600" cy="5861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446290"/>
            <a:ext cx="8257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440E2AC-FC12-4E6E-8526-D2F14A3D80FD}" type="datetime3">
              <a:rPr lang="en-US" smtClean="0"/>
              <a:t>21 July 2021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798819" y="6446290"/>
            <a:ext cx="89191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Azure PASS Database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882858" y="6446290"/>
            <a:ext cx="47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/>
            <a:r>
              <a:rPr lang="en-US" dirty="0" smtClean="0"/>
              <a:t>Azure Data Factory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</a:t>
            </a:r>
            <a:r>
              <a:rPr lang="en-GB" dirty="0"/>
              <a:t>the Azure Data Factory UI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6405215" cy="5879250"/>
          </a:xfrm>
        </p:spPr>
        <p:txBody>
          <a:bodyPr/>
          <a:lstStyle/>
          <a:p>
            <a:r>
              <a:rPr lang="en-GB" dirty="0"/>
              <a:t>You use a general-purpose Azure Storage account (specifically Blob storage) as both source and destination data </a:t>
            </a:r>
            <a:r>
              <a:rPr lang="en-GB" dirty="0" smtClean="0"/>
              <a:t>stores</a:t>
            </a:r>
          </a:p>
          <a:p>
            <a:r>
              <a:rPr lang="en-GB" dirty="0" smtClean="0"/>
              <a:t>If </a:t>
            </a:r>
            <a:r>
              <a:rPr lang="en-GB" dirty="0"/>
              <a:t>you don't have a general-purpose Azure Storage account, </a:t>
            </a:r>
            <a:r>
              <a:rPr lang="en-GB" dirty="0" smtClean="0"/>
              <a:t>Create </a:t>
            </a:r>
            <a:r>
              <a:rPr lang="en-GB" dirty="0"/>
              <a:t>a storage </a:t>
            </a:r>
            <a:r>
              <a:rPr lang="en-GB" dirty="0" smtClean="0"/>
              <a:t>account</a:t>
            </a:r>
          </a:p>
          <a:p>
            <a:r>
              <a:rPr lang="en-GB" dirty="0"/>
              <a:t>Get the storage account </a:t>
            </a:r>
            <a:r>
              <a:rPr lang="en-GB" dirty="0" smtClean="0"/>
              <a:t>name</a:t>
            </a:r>
          </a:p>
          <a:p>
            <a:r>
              <a:rPr lang="en-GB" dirty="0"/>
              <a:t>Create a blob </a:t>
            </a:r>
            <a:r>
              <a:rPr lang="en-GB" dirty="0" smtClean="0"/>
              <a:t>container</a:t>
            </a:r>
          </a:p>
          <a:p>
            <a:r>
              <a:rPr lang="en-GB" dirty="0"/>
              <a:t>Add an input folder and file for the blob </a:t>
            </a:r>
            <a:r>
              <a:rPr lang="en-GB" dirty="0" smtClean="0"/>
              <a:t>container</a:t>
            </a:r>
          </a:p>
          <a:p>
            <a:endParaRPr lang="en-GB" dirty="0" smtClean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440" y="158496"/>
            <a:ext cx="4094831" cy="641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5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data factory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695" y="646607"/>
            <a:ext cx="4854873" cy="573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data factory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3674225" cy="5879250"/>
          </a:xfrm>
        </p:spPr>
        <p:txBody>
          <a:bodyPr/>
          <a:lstStyle/>
          <a:p>
            <a:r>
              <a:rPr lang="en-GB" dirty="0"/>
              <a:t>Select the Author &amp; Monitor tile to start the Azure Data Factory user interface (UI) application on a separate tab.</a:t>
            </a:r>
            <a:endParaRPr lang="en-IN" dirty="0"/>
          </a:p>
        </p:txBody>
      </p:sp>
      <p:pic>
        <p:nvPicPr>
          <p:cNvPr id="5122" name="Picture 2" descr="Home page for the data factory, with the &quot;Author &amp; Monitor&quot; t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115" y="732218"/>
            <a:ext cx="8244506" cy="558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11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data factory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the Let's get started page, switch to the Author tab in the left panel.</a:t>
            </a:r>
            <a:endParaRPr lang="en-IN" dirty="0"/>
          </a:p>
        </p:txBody>
      </p:sp>
      <p:pic>
        <p:nvPicPr>
          <p:cNvPr id="6146" name="Picture 2" descr="&quot;Let's get started&quot; p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1" y="1647072"/>
            <a:ext cx="112871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2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linked service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889" y="584616"/>
            <a:ext cx="6022979" cy="5879250"/>
          </a:xfrm>
        </p:spPr>
        <p:txBody>
          <a:bodyPr/>
          <a:lstStyle/>
          <a:p>
            <a:r>
              <a:rPr lang="en-GB" dirty="0" smtClean="0"/>
              <a:t>To </a:t>
            </a:r>
            <a:r>
              <a:rPr lang="en-GB" dirty="0"/>
              <a:t>link your Azure Storage account to the data factory.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linked service has the connection information that the Data Factory service uses at runtime to connect to it</a:t>
            </a:r>
            <a:r>
              <a:rPr lang="en-GB" dirty="0" smtClean="0"/>
              <a:t>.</a:t>
            </a:r>
          </a:p>
          <a:p>
            <a:endParaRPr lang="en-IN" dirty="0"/>
          </a:p>
        </p:txBody>
      </p:sp>
      <p:pic>
        <p:nvPicPr>
          <p:cNvPr id="7170" name="Picture 2" descr="New linked serv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69" y="143572"/>
            <a:ext cx="5895751" cy="627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11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datasets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procedure, you create </a:t>
            </a:r>
            <a:r>
              <a:rPr lang="en-GB" dirty="0" smtClean="0"/>
              <a:t>datasets</a:t>
            </a:r>
            <a:r>
              <a:rPr lang="en-GB" dirty="0"/>
              <a:t>: </a:t>
            </a:r>
            <a:endParaRPr lang="en-GB" dirty="0" smtClean="0"/>
          </a:p>
          <a:p>
            <a:pPr lvl="1"/>
            <a:r>
              <a:rPr lang="en-GB" dirty="0" err="1" smtClean="0"/>
              <a:t>InputDataset</a:t>
            </a:r>
            <a:r>
              <a:rPr lang="en-GB" dirty="0" smtClean="0"/>
              <a:t> </a:t>
            </a:r>
            <a:r>
              <a:rPr lang="en-GB" dirty="0"/>
              <a:t>and </a:t>
            </a:r>
            <a:endParaRPr lang="en-GB" dirty="0" smtClean="0"/>
          </a:p>
          <a:p>
            <a:pPr lvl="1"/>
            <a:r>
              <a:rPr lang="en-GB" dirty="0" err="1" smtClean="0"/>
              <a:t>OutputDataset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/>
              <a:t>refer to the Azure Storage </a:t>
            </a:r>
          </a:p>
          <a:p>
            <a:pPr marL="114300" indent="0">
              <a:buNone/>
            </a:pPr>
            <a:r>
              <a:rPr lang="en-GB" dirty="0" smtClean="0"/>
              <a:t>     linked service </a:t>
            </a:r>
            <a:r>
              <a:rPr lang="en-GB" dirty="0"/>
              <a:t>that you </a:t>
            </a:r>
            <a:r>
              <a:rPr lang="en-GB" dirty="0" smtClean="0"/>
              <a:t>created.</a:t>
            </a:r>
          </a:p>
          <a:p>
            <a:r>
              <a:rPr lang="en-GB" dirty="0"/>
              <a:t>In the linked service settings, </a:t>
            </a:r>
            <a:endParaRPr lang="en-GB" dirty="0" smtClean="0"/>
          </a:p>
          <a:p>
            <a:pPr marL="114300" indent="0">
              <a:buNone/>
            </a:pPr>
            <a:r>
              <a:rPr lang="en-GB" dirty="0"/>
              <a:t> </a:t>
            </a:r>
            <a:r>
              <a:rPr lang="en-GB" dirty="0" smtClean="0"/>
              <a:t>   you </a:t>
            </a:r>
            <a:r>
              <a:rPr lang="en-GB" dirty="0"/>
              <a:t>specified the Azure Storage </a:t>
            </a:r>
            <a:endParaRPr lang="en-GB" dirty="0" smtClean="0"/>
          </a:p>
          <a:p>
            <a:pPr marL="114300" indent="0">
              <a:buNone/>
            </a:pPr>
            <a:r>
              <a:rPr lang="en-GB" dirty="0"/>
              <a:t> </a:t>
            </a:r>
            <a:r>
              <a:rPr lang="en-GB" dirty="0" smtClean="0"/>
              <a:t>   account </a:t>
            </a:r>
            <a:r>
              <a:rPr lang="en-GB" dirty="0"/>
              <a:t>that contains the source data. </a:t>
            </a:r>
            <a:endParaRPr lang="en-GB" dirty="0" smtClean="0"/>
          </a:p>
          <a:p>
            <a:pPr marL="114300" indent="0">
              <a:buNone/>
            </a:pPr>
            <a:r>
              <a:rPr lang="en-GB" dirty="0"/>
              <a:t>In the source dataset settings, you specify where exactly the source data resides (blob container, folder, and file). </a:t>
            </a:r>
            <a:endParaRPr lang="en-GB" dirty="0" smtClean="0"/>
          </a:p>
          <a:p>
            <a:pPr marL="114300" indent="0">
              <a:buNone/>
            </a:pPr>
            <a:r>
              <a:rPr lang="en-GB" dirty="0" smtClean="0"/>
              <a:t>In </a:t>
            </a:r>
            <a:r>
              <a:rPr lang="en-GB" dirty="0"/>
              <a:t>the sink dataset settings, you specify where the data is copied to (blob container, folder, and file).</a:t>
            </a:r>
          </a:p>
          <a:p>
            <a:endParaRPr lang="en-GB" dirty="0" smtClean="0"/>
          </a:p>
          <a:p>
            <a:endParaRPr lang="en-IN" dirty="0"/>
          </a:p>
        </p:txBody>
      </p:sp>
      <p:pic>
        <p:nvPicPr>
          <p:cNvPr id="8194" name="Picture 2" descr="Menu for creating a data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57" y="219491"/>
            <a:ext cx="5546963" cy="361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6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pipeline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procedure, you create and validate a pipeline with a copy activity that uses the input and output datasets.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copy activity copies data from the file you specified in the input dataset settings to the file you specified in the output dataset settings</a:t>
            </a:r>
            <a:r>
              <a:rPr lang="en-GB" dirty="0" smtClean="0"/>
              <a:t>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3221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632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16600" dirty="0" smtClean="0">
                <a:latin typeface="Bernard MT Condensed" panose="02050806060905020404" pitchFamily="18" charset="0"/>
              </a:rPr>
              <a:t>Thanks</a:t>
            </a:r>
            <a:endParaRPr lang="en-US" sz="16600" dirty="0"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7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Data Factory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world of big data, raw, unorganized data is often </a:t>
            </a:r>
            <a:r>
              <a:rPr lang="en-GB" dirty="0" smtClean="0"/>
              <a:t>stored. </a:t>
            </a:r>
          </a:p>
          <a:p>
            <a:r>
              <a:rPr lang="en-GB" dirty="0" smtClean="0"/>
              <a:t>However</a:t>
            </a:r>
            <a:r>
              <a:rPr lang="en-GB" dirty="0"/>
              <a:t>, on its own, raw data doesn't have the proper context or meaning to provide meaningful insights to analysts, data scientists, or business decision makers.</a:t>
            </a:r>
          </a:p>
          <a:p>
            <a:r>
              <a:rPr lang="en-GB" dirty="0" smtClean="0"/>
              <a:t>Azure </a:t>
            </a:r>
            <a:r>
              <a:rPr lang="en-GB" dirty="0"/>
              <a:t>Data Factory is a managed cloud service that's built for </a:t>
            </a:r>
            <a:r>
              <a:rPr lang="en-GB" dirty="0" smtClean="0"/>
              <a:t>extract-transform-load </a:t>
            </a:r>
            <a:r>
              <a:rPr lang="en-GB" dirty="0"/>
              <a:t>(ETL), extract-load-transform (ELT), and data integration projects.</a:t>
            </a:r>
          </a:p>
        </p:txBody>
      </p:sp>
      <p:pic>
        <p:nvPicPr>
          <p:cNvPr id="1026" name="Picture 2" descr="https://4.bp.blogspot.com/--9GKuWgk5Xk/XHOt7_djBXI/AAAAAAAAGhI/re6OHdgcdvozR4n8zn0VuLLBh2FLo135gCLcBGAs/s1600/Azure%2BData%2BFactory%2Band%2BData%2BPipel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889" y="3423617"/>
            <a:ext cx="6271611" cy="27941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0471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 Factory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Cloud-based </a:t>
            </a:r>
            <a:r>
              <a:rPr lang="en-GB" dirty="0"/>
              <a:t>ETL and data integration service </a:t>
            </a:r>
            <a:r>
              <a:rPr lang="en-GB" dirty="0" smtClean="0"/>
              <a:t>allows to </a:t>
            </a:r>
            <a:r>
              <a:rPr lang="en-GB" dirty="0"/>
              <a:t>create data-driven </a:t>
            </a:r>
            <a:r>
              <a:rPr lang="en-GB" dirty="0" smtClean="0"/>
              <a:t>workflows</a:t>
            </a:r>
          </a:p>
          <a:p>
            <a:r>
              <a:rPr lang="en-GB" dirty="0" smtClean="0"/>
              <a:t>Can </a:t>
            </a:r>
            <a:r>
              <a:rPr lang="en-GB" dirty="0"/>
              <a:t>ingest data from disparate data stores. </a:t>
            </a:r>
            <a:endParaRPr lang="en-GB" dirty="0" smtClean="0"/>
          </a:p>
          <a:p>
            <a:r>
              <a:rPr lang="en-GB" dirty="0" smtClean="0"/>
              <a:t>Can </a:t>
            </a:r>
            <a:r>
              <a:rPr lang="en-GB" dirty="0"/>
              <a:t>build complex ETL processes that transform </a:t>
            </a:r>
            <a:r>
              <a:rPr lang="en-GB" dirty="0" smtClean="0"/>
              <a:t>data</a:t>
            </a:r>
          </a:p>
          <a:p>
            <a:endParaRPr lang="en-GB" dirty="0"/>
          </a:p>
          <a:p>
            <a:r>
              <a:rPr lang="en-GB" dirty="0"/>
              <a:t>Ultimately, through Azure Data Factory, </a:t>
            </a:r>
            <a:endParaRPr lang="en-GB" dirty="0" smtClean="0"/>
          </a:p>
          <a:p>
            <a:pPr marL="114300" indent="0">
              <a:buNone/>
            </a:pPr>
            <a:r>
              <a:rPr lang="en-GB" dirty="0"/>
              <a:t> </a:t>
            </a:r>
            <a:r>
              <a:rPr lang="en-GB" dirty="0" smtClean="0"/>
              <a:t>    raw </a:t>
            </a:r>
            <a:r>
              <a:rPr lang="en-GB" dirty="0"/>
              <a:t>data can be organized into meaningful </a:t>
            </a:r>
            <a:endParaRPr lang="en-GB" dirty="0" smtClean="0"/>
          </a:p>
          <a:p>
            <a:pPr marL="114300" indent="0">
              <a:buNone/>
            </a:pPr>
            <a:r>
              <a:rPr lang="en-GB" dirty="0"/>
              <a:t> </a:t>
            </a:r>
            <a:r>
              <a:rPr lang="en-GB" dirty="0" smtClean="0"/>
              <a:t>    data </a:t>
            </a:r>
            <a:r>
              <a:rPr lang="en-GB" dirty="0"/>
              <a:t>stores </a:t>
            </a:r>
            <a:r>
              <a:rPr lang="en-GB" dirty="0" smtClean="0"/>
              <a:t>for </a:t>
            </a:r>
            <a:r>
              <a:rPr lang="en-GB" dirty="0"/>
              <a:t>better business decisions.</a:t>
            </a:r>
            <a:endParaRPr lang="en-IN" dirty="0"/>
          </a:p>
        </p:txBody>
      </p:sp>
      <p:pic>
        <p:nvPicPr>
          <p:cNvPr id="2050" name="Picture 2" descr="https://adatis.co.uk/wp-content/uploads/historic/terrymccann_clip_image002_thumb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2965015"/>
            <a:ext cx="4267200" cy="3181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6228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it work?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Connect and </a:t>
            </a:r>
            <a:r>
              <a:rPr lang="en-IN" dirty="0" smtClean="0"/>
              <a:t>collect</a:t>
            </a:r>
          </a:p>
          <a:p>
            <a:r>
              <a:rPr lang="en-IN" dirty="0"/>
              <a:t>Transform and </a:t>
            </a:r>
            <a:r>
              <a:rPr lang="en-IN" dirty="0" smtClean="0"/>
              <a:t>enrich</a:t>
            </a:r>
          </a:p>
          <a:p>
            <a:r>
              <a:rPr lang="en-IN" dirty="0"/>
              <a:t>CI/CD and </a:t>
            </a:r>
            <a:r>
              <a:rPr lang="en-IN" dirty="0" smtClean="0"/>
              <a:t>publish</a:t>
            </a:r>
          </a:p>
          <a:p>
            <a:r>
              <a:rPr lang="en-IN" dirty="0"/>
              <a:t>Monitor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88" y="837971"/>
            <a:ext cx="11848107" cy="50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it work?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Connect and </a:t>
            </a:r>
            <a:r>
              <a:rPr lang="en-IN" dirty="0" smtClean="0"/>
              <a:t>collect</a:t>
            </a:r>
          </a:p>
          <a:p>
            <a:r>
              <a:rPr lang="en-IN" dirty="0"/>
              <a:t>Transform and </a:t>
            </a:r>
            <a:r>
              <a:rPr lang="en-IN" dirty="0" smtClean="0"/>
              <a:t>enrich</a:t>
            </a:r>
          </a:p>
          <a:p>
            <a:r>
              <a:rPr lang="en-IN" dirty="0"/>
              <a:t>CI/CD and </a:t>
            </a:r>
            <a:r>
              <a:rPr lang="en-IN" dirty="0" smtClean="0"/>
              <a:t>publish</a:t>
            </a:r>
          </a:p>
          <a:p>
            <a:r>
              <a:rPr lang="en-IN" dirty="0"/>
              <a:t>Monitor</a:t>
            </a:r>
          </a:p>
        </p:txBody>
      </p:sp>
    </p:spTree>
    <p:extLst>
      <p:ext uri="{BB962C8B-B14F-4D97-AF65-F5344CB8AC3E}">
        <p14:creationId xmlns:p14="http://schemas.microsoft.com/office/powerpoint/2010/main" val="19805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Top-level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Azure Data Factory is composed of </a:t>
            </a:r>
            <a:r>
              <a:rPr lang="en-GB" dirty="0" smtClean="0"/>
              <a:t>many </a:t>
            </a:r>
            <a:r>
              <a:rPr lang="en-GB" dirty="0"/>
              <a:t>key components. </a:t>
            </a:r>
            <a:endParaRPr lang="en-GB" dirty="0" smtClean="0"/>
          </a:p>
          <a:p>
            <a:r>
              <a:rPr lang="en-GB" dirty="0" smtClean="0"/>
              <a:t>These </a:t>
            </a:r>
            <a:r>
              <a:rPr lang="en-GB" dirty="0"/>
              <a:t>components work together to provide the </a:t>
            </a:r>
            <a:r>
              <a:rPr lang="en-GB" dirty="0" smtClean="0"/>
              <a:t>platform</a:t>
            </a:r>
          </a:p>
          <a:p>
            <a:r>
              <a:rPr lang="en-GB" dirty="0"/>
              <a:t>Pipeline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logical grouping of activities that performs a unit of work. </a:t>
            </a:r>
            <a:endParaRPr lang="en-GB" dirty="0" smtClean="0"/>
          </a:p>
          <a:p>
            <a:pPr lvl="1"/>
            <a:r>
              <a:rPr lang="en-GB" dirty="0" smtClean="0"/>
              <a:t>Together</a:t>
            </a:r>
            <a:r>
              <a:rPr lang="en-GB" dirty="0"/>
              <a:t>, the activities in a pipeline perform a task. </a:t>
            </a:r>
            <a:endParaRPr lang="en-GB" dirty="0" smtClean="0"/>
          </a:p>
          <a:p>
            <a:pPr lvl="1"/>
            <a:r>
              <a:rPr lang="en-GB" dirty="0" smtClean="0"/>
              <a:t>For </a:t>
            </a:r>
            <a:r>
              <a:rPr lang="en-GB" dirty="0"/>
              <a:t>example, a pipeline can contain a group of activities that ingests data from an Azure blob, and then runs a Hive query on an HDInsight cluster to partition the data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The benefit of this is that the pipeline allows you to manage the activities as a set instead of managing each one individually</a:t>
            </a:r>
            <a:r>
              <a:rPr lang="en-GB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30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Top-level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Mapping </a:t>
            </a:r>
            <a:r>
              <a:rPr lang="en-IN" dirty="0" smtClean="0"/>
              <a:t>data flows</a:t>
            </a:r>
          </a:p>
          <a:p>
            <a:pPr lvl="1"/>
            <a:r>
              <a:rPr lang="en-GB" dirty="0"/>
              <a:t>Create and manage graphs of data transformation logic that you can use to transform any-sized data. </a:t>
            </a:r>
            <a:endParaRPr lang="en-GB" dirty="0" smtClean="0"/>
          </a:p>
          <a:p>
            <a:pPr lvl="1"/>
            <a:r>
              <a:rPr lang="en-GB" dirty="0" smtClean="0"/>
              <a:t>You </a:t>
            </a:r>
            <a:r>
              <a:rPr lang="en-GB" dirty="0"/>
              <a:t>can build-up a reusable library of data transformation routines and execute those processes in a scaled-out manner from your ADF </a:t>
            </a:r>
            <a:r>
              <a:rPr lang="en-GB" dirty="0" smtClean="0"/>
              <a:t>pipelines</a:t>
            </a:r>
          </a:p>
          <a:p>
            <a:r>
              <a:rPr lang="en-IN" dirty="0" smtClean="0"/>
              <a:t>Activity</a:t>
            </a:r>
          </a:p>
          <a:p>
            <a:pPr lvl="1"/>
            <a:r>
              <a:rPr lang="en-GB" dirty="0"/>
              <a:t>Activities represent a processing step in a pipeline. </a:t>
            </a:r>
            <a:endParaRPr lang="en-GB" dirty="0" smtClean="0"/>
          </a:p>
          <a:p>
            <a:pPr lvl="1"/>
            <a:r>
              <a:rPr lang="en-GB" dirty="0" smtClean="0"/>
              <a:t>For </a:t>
            </a:r>
            <a:r>
              <a:rPr lang="en-GB" dirty="0"/>
              <a:t>example, you might use a copy activity to copy data from one data store to another data store</a:t>
            </a:r>
            <a:r>
              <a:rPr lang="en-GB" dirty="0" smtClean="0"/>
              <a:t>.</a:t>
            </a:r>
          </a:p>
          <a:p>
            <a:r>
              <a:rPr lang="en-IN" dirty="0" smtClean="0"/>
              <a:t>Datasets</a:t>
            </a:r>
          </a:p>
          <a:p>
            <a:pPr lvl="1"/>
            <a:r>
              <a:rPr lang="en-GB" dirty="0"/>
              <a:t>Datasets represent data structures within the data </a:t>
            </a:r>
            <a:r>
              <a:rPr lang="en-GB" dirty="0" smtClean="0"/>
              <a:t>stores</a:t>
            </a:r>
          </a:p>
        </p:txBody>
      </p:sp>
    </p:spTree>
    <p:extLst>
      <p:ext uri="{BB962C8B-B14F-4D97-AF65-F5344CB8AC3E}">
        <p14:creationId xmlns:p14="http://schemas.microsoft.com/office/powerpoint/2010/main" val="11768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Top-level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Linked services</a:t>
            </a:r>
          </a:p>
          <a:p>
            <a:pPr lvl="1"/>
            <a:r>
              <a:rPr lang="en-GB" dirty="0"/>
              <a:t>Linked services are much like connection strings</a:t>
            </a:r>
            <a:endParaRPr lang="en-IN" dirty="0"/>
          </a:p>
          <a:p>
            <a:r>
              <a:rPr lang="en-IN" dirty="0" smtClean="0"/>
              <a:t>Triggers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etermines </a:t>
            </a:r>
            <a:r>
              <a:rPr lang="en-GB" dirty="0"/>
              <a:t>when a pipeline execution needs to be kicked off. </a:t>
            </a:r>
            <a:endParaRPr lang="en-GB" dirty="0" smtClean="0"/>
          </a:p>
          <a:p>
            <a:pPr lvl="1"/>
            <a:r>
              <a:rPr lang="en-GB" dirty="0" smtClean="0"/>
              <a:t>There </a:t>
            </a:r>
            <a:r>
              <a:rPr lang="en-GB" dirty="0"/>
              <a:t>are different types of triggers for different types of events</a:t>
            </a:r>
            <a:r>
              <a:rPr lang="en-GB" dirty="0" smtClean="0"/>
              <a:t>.</a:t>
            </a:r>
          </a:p>
          <a:p>
            <a:r>
              <a:rPr lang="en-IN" dirty="0"/>
              <a:t>Pipeline </a:t>
            </a:r>
            <a:r>
              <a:rPr lang="en-IN" dirty="0" smtClean="0"/>
              <a:t>runs</a:t>
            </a:r>
          </a:p>
          <a:p>
            <a:pPr lvl="1"/>
            <a:r>
              <a:rPr lang="en-GB" dirty="0"/>
              <a:t>A pipeline run is an instance of the pipeline execution. </a:t>
            </a:r>
            <a:endParaRPr lang="en-GB" dirty="0" smtClean="0"/>
          </a:p>
          <a:p>
            <a:pPr lvl="1"/>
            <a:r>
              <a:rPr lang="en-GB" dirty="0" smtClean="0"/>
              <a:t>Pipeline </a:t>
            </a:r>
            <a:r>
              <a:rPr lang="en-GB" dirty="0"/>
              <a:t>runs are typically instantiated by passing the arguments to the parameters that are defined in pipelines. 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8910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Top-level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Parameters</a:t>
            </a:r>
          </a:p>
          <a:p>
            <a:pPr lvl="1"/>
            <a:r>
              <a:rPr lang="en-GB" dirty="0"/>
              <a:t>Parameters are key-value pairs of read-only configuration.  </a:t>
            </a:r>
          </a:p>
          <a:p>
            <a:pPr lvl="1"/>
            <a:r>
              <a:rPr lang="en-GB" dirty="0"/>
              <a:t>Parameters are defined in the pipeline</a:t>
            </a:r>
          </a:p>
          <a:p>
            <a:r>
              <a:rPr lang="en-GB" dirty="0"/>
              <a:t>Control flow</a:t>
            </a:r>
          </a:p>
          <a:p>
            <a:pPr lvl="1"/>
            <a:r>
              <a:rPr lang="en-GB" dirty="0"/>
              <a:t>Control flow is an orchestration of pipeline activities that includes chaining activities in a sequence, branching, defining parameters and passing arguments</a:t>
            </a:r>
          </a:p>
          <a:p>
            <a:r>
              <a:rPr lang="en-IN" dirty="0" smtClean="0"/>
              <a:t>Variables</a:t>
            </a:r>
          </a:p>
          <a:p>
            <a:pPr lvl="1"/>
            <a:r>
              <a:rPr lang="en-GB" dirty="0"/>
              <a:t>Variables can be used inside of pipelines to store temporary </a:t>
            </a:r>
            <a:r>
              <a:rPr lang="en-GB" dirty="0" smtClean="0"/>
              <a:t>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9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6887</TotalTime>
  <Words>716</Words>
  <Application>Microsoft Office PowerPoint</Application>
  <PresentationFormat>Widescreen</PresentationFormat>
  <Paragraphs>89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Bernard MT Condensed</vt:lpstr>
      <vt:lpstr>Calibri</vt:lpstr>
      <vt:lpstr>Office Theme</vt:lpstr>
      <vt:lpstr>Azure Data Factory</vt:lpstr>
      <vt:lpstr>Azure Data Factory</vt:lpstr>
      <vt:lpstr>Azure Data Factory</vt:lpstr>
      <vt:lpstr>How does it work?</vt:lpstr>
      <vt:lpstr>How does it work?</vt:lpstr>
      <vt:lpstr>Top-level concepts</vt:lpstr>
      <vt:lpstr>Top-level concepts</vt:lpstr>
      <vt:lpstr>Top-level concepts</vt:lpstr>
      <vt:lpstr>Top-level concepts</vt:lpstr>
      <vt:lpstr>Using the Azure Data Factory UI</vt:lpstr>
      <vt:lpstr>Create a data factory</vt:lpstr>
      <vt:lpstr>Create a data factory</vt:lpstr>
      <vt:lpstr>Create a data factory</vt:lpstr>
      <vt:lpstr>Create a linked service</vt:lpstr>
      <vt:lpstr>Create datasets</vt:lpstr>
      <vt:lpstr>Create a pipeline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Containerization with Docker</dc:title>
  <dc:creator>Priya PC</dc:creator>
  <cp:lastModifiedBy>Microsoft account</cp:lastModifiedBy>
  <cp:revision>386</cp:revision>
  <cp:lastPrinted>2020-04-18T06:54:51Z</cp:lastPrinted>
  <dcterms:modified xsi:type="dcterms:W3CDTF">2021-07-21T01:15:52Z</dcterms:modified>
</cp:coreProperties>
</file>