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685" r:id="rId2"/>
    <p:sldId id="4653" r:id="rId3"/>
    <p:sldId id="4652" r:id="rId4"/>
    <p:sldId id="4654" r:id="rId5"/>
    <p:sldId id="4686" r:id="rId6"/>
    <p:sldId id="4687" r:id="rId7"/>
    <p:sldId id="4690" r:id="rId8"/>
    <p:sldId id="4691" r:id="rId9"/>
    <p:sldId id="4693" r:id="rId10"/>
    <p:sldId id="4689" r:id="rId11"/>
    <p:sldId id="4678" r:id="rId12"/>
    <p:sldId id="4679" r:id="rId13"/>
    <p:sldId id="4680" r:id="rId14"/>
    <p:sldId id="4681" r:id="rId15"/>
    <p:sldId id="4682" r:id="rId16"/>
    <p:sldId id="4683" r:id="rId17"/>
    <p:sldId id="4692" r:id="rId18"/>
    <p:sldId id="4694" r:id="rId19"/>
    <p:sldId id="4695" r:id="rId20"/>
    <p:sldId id="4696" r:id="rId21"/>
    <p:sldId id="4697" r:id="rId22"/>
    <p:sldId id="46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FFA37A-4372-48C5-99C2-1C9EABDD67B6}" type="datetime1">
              <a:rPr lang="en-US"/>
              <a:pPr lvl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2EA82B8-CABD-4178-AA31-5763750A1A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1FE6F8-B650-4A38-AB2F-7AA3B161B286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11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4201" y="2979773"/>
            <a:ext cx="4572000" cy="55399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3962396"/>
            <a:ext cx="4572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6660535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7771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584201" y="457200"/>
            <a:ext cx="5508418" cy="372407"/>
          </a:xfrm>
        </p:spPr>
        <p:txBody>
          <a:bodyPr tIns="64008"/>
          <a:lstStyle>
            <a:lvl1pPr>
              <a:defRPr sz="2000" spc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049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201" y="2025652"/>
            <a:ext cx="4161983" cy="1107996"/>
          </a:xfrm>
        </p:spPr>
        <p:txBody>
          <a:bodyPr anchor="b"/>
          <a:lstStyle>
            <a:lvl1pPr>
              <a:defRPr spc="-49">
                <a:cs typeface="Segoe UI Semilight" pitchFamily="34"/>
              </a:defRPr>
            </a:lvl1pPr>
          </a:lstStyle>
          <a:p>
            <a:pPr lvl="0"/>
            <a:r>
              <a:rPr lang="en-US"/>
              <a:t>Title format square photo layout 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3535536"/>
            <a:ext cx="4162421" cy="307777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949868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027" y="2875001"/>
            <a:ext cx="4161983" cy="1107996"/>
          </a:xfrm>
        </p:spPr>
        <p:txBody>
          <a:bodyPr anchor="ctr"/>
          <a:lstStyle>
            <a:lvl1pPr>
              <a:defRPr spc="-49">
                <a:cs typeface="Segoe UI Semilight" pitchFamily="34"/>
              </a:defRPr>
            </a:lvl1pPr>
          </a:lstStyle>
          <a:p>
            <a:pPr lvl="0"/>
            <a:r>
              <a:rPr lang="en-US"/>
              <a:t>Square photo layout with Title  </a:t>
            </a:r>
          </a:p>
        </p:txBody>
      </p:sp>
      <p:sp>
        <p:nvSpPr>
          <p:cNvPr id="3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8252459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201" y="2981638"/>
            <a:ext cx="4160520" cy="861776"/>
          </a:xfrm>
        </p:spPr>
        <p:txBody>
          <a:bodyPr/>
          <a:lstStyle>
            <a:lvl1pPr>
              <a:defRPr sz="2800" spc="0">
                <a:cs typeface="Segoe UI Semilight" pitchFamily="34"/>
              </a:defRPr>
            </a:lvl1pPr>
          </a:lstStyle>
          <a:p>
            <a:pPr lvl="0"/>
            <a:r>
              <a:rPr lang="en-US"/>
              <a:t>Square photo layout with smaller text</a:t>
            </a:r>
          </a:p>
        </p:txBody>
      </p:sp>
      <p:sp>
        <p:nvSpPr>
          <p:cNvPr id="3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65093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3220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5216" y="3977319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83024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3220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5216" y="3977319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720096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Video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233124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08870925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589495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5333996" y="0"/>
            <a:ext cx="6858000" cy="6858000"/>
          </a:xfrm>
          <a:prstGeom prst="rect">
            <a:avLst/>
          </a:prstGeom>
          <a:solidFill>
            <a:srgbClr val="D2D2D2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0" compatLnSpc="1">
            <a:noAutofit/>
          </a:bodyPr>
          <a:lstStyle/>
          <a:p>
            <a:pPr marL="0" marR="0" lvl="0" indent="0" algn="l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8260" y="2425537"/>
            <a:ext cx="4167890" cy="1107996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2043" y="3962396"/>
            <a:ext cx="4164579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5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8290816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990512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41588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3943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794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C#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C#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356356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Q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SQL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0173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JavaScript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JS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2471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SH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86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Java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JAVA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1061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ower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072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8260" y="2425537"/>
            <a:ext cx="4167890" cy="1107996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2043" y="3962396"/>
            <a:ext cx="4164579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5" name="Rectangle 7"/>
          <p:cNvSpPr/>
          <p:nvPr/>
        </p:nvSpPr>
        <p:spPr>
          <a:xfrm>
            <a:off x="5333996" y="0"/>
            <a:ext cx="6858000" cy="6858000"/>
          </a:xfrm>
          <a:prstGeom prst="rect">
            <a:avLst/>
          </a:prstGeom>
          <a:solidFill>
            <a:srgbClr val="00BCF2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0" compatLnSpc="1">
            <a:noAutofit/>
          </a:bodyPr>
          <a:lstStyle/>
          <a:p>
            <a:pPr marL="0" marR="0" lvl="0" indent="0" algn="l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240D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4488071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&gt;_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0233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ython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ython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PY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696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Ruby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RB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5334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F#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F#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53603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HP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PHP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1907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TypeScript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TS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30956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XM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XML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75346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584201" y="6161318"/>
            <a:ext cx="4482123" cy="1077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l" defTabSz="9322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cs typeface="Segoe UI" pitchFamily="34"/>
              </a:rPr>
              <a:t>© Copyright Microsoft Corporation. All rights reserved. </a:t>
            </a:r>
          </a:p>
        </p:txBody>
      </p:sp>
      <p:pic>
        <p:nvPicPr>
          <p:cNvPr id="3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19795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/>
                <a:ea typeface="Segoe UI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1436686"/>
            <a:ext cx="11018840" cy="2215993"/>
          </a:xfrm>
        </p:spPr>
        <p:txBody>
          <a:bodyPr/>
          <a:lstStyle>
            <a:lvl1pPr>
              <a:spcBef>
                <a:spcPts val="900"/>
              </a:spcBef>
              <a:defRPr sz="3600">
                <a:latin typeface="Segoe UI"/>
              </a:defRPr>
            </a:lvl1pPr>
            <a:lvl2pPr>
              <a:spcBef>
                <a:spcPts val="700"/>
              </a:spcBef>
              <a:defRPr sz="2800"/>
            </a:lvl2pPr>
            <a:lvl3pPr>
              <a:spcBef>
                <a:spcPts val="600"/>
              </a:spcBef>
              <a:defRPr sz="2400"/>
            </a:lvl3pPr>
            <a:lvl4pPr>
              <a:spcBef>
                <a:spcPts val="500"/>
              </a:spcBef>
              <a:defRPr sz="20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 txBox="1">
            <a:spLocks noGrp="1"/>
          </p:cNvSpPr>
          <p:nvPr>
            <p:ph type="body" idx="4294967295"/>
          </p:nvPr>
        </p:nvSpPr>
        <p:spPr>
          <a:xfrm>
            <a:off x="0" y="6269034"/>
            <a:ext cx="12191996" cy="588965"/>
          </a:xfrm>
          <a:solidFill>
            <a:srgbClr val="FFFF99"/>
          </a:solidFill>
        </p:spPr>
        <p:txBody>
          <a:bodyPr lIns="155457" tIns="77733" rIns="155457" bIns="45720" anchor="b">
            <a:noAutofit/>
          </a:bodyPr>
          <a:lstStyle>
            <a:lvl1pPr algn="r">
              <a:spcBef>
                <a:spcPts val="900"/>
              </a:spcBef>
              <a:buNone/>
              <a:defRPr sz="3700" spc="-51">
                <a:latin typeface="Segoe UI" pitchFamily="34"/>
                <a:ea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9211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4201" y="2979773"/>
            <a:ext cx="9144000" cy="55399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3962396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94745232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753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300452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1435095"/>
            <a:ext cx="5212080" cy="1649678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/>
            </a:lvl1pPr>
            <a:lvl2pPr marL="255583" indent="0">
              <a:buNone/>
              <a:defRPr/>
            </a:lvl2pPr>
            <a:lvl3pPr marL="450854" indent="0">
              <a:buNone/>
              <a:defRPr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97169" y="1435095"/>
            <a:ext cx="5212080" cy="1649678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/>
            </a:lvl1pPr>
            <a:lvl2pPr marL="255583" indent="0">
              <a:buNone/>
              <a:defRPr/>
            </a:lvl2pPr>
            <a:lvl3pPr marL="450854" indent="0">
              <a:buNone/>
              <a:defRPr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1060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1437482"/>
            <a:ext cx="5212080" cy="1649678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1A1A1A"/>
              </a:buClr>
              <a:defRPr/>
            </a:lvl1pPr>
            <a:lvl2pPr marL="427033" indent="-171450">
              <a:defRPr/>
            </a:lvl2pPr>
            <a:lvl3pPr marL="639759" indent="-188915">
              <a:defRPr/>
            </a:lvl3pPr>
            <a:lvl4pPr marL="828675" indent="-176214">
              <a:defRPr/>
            </a:lvl4pPr>
            <a:lvl5pPr indent="-16985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89909" y="1437482"/>
            <a:ext cx="5212080" cy="1649678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1A1A1A"/>
              </a:buClr>
              <a:defRPr/>
            </a:lvl1pPr>
            <a:lvl2pPr marL="427033" indent="-171450">
              <a:defRPr/>
            </a:lvl2pPr>
            <a:lvl3pPr marL="639759" indent="-188915">
              <a:defRPr/>
            </a:lvl3pPr>
            <a:lvl4pPr marL="828675" indent="-176214">
              <a:defRPr/>
            </a:lvl4pPr>
            <a:lvl5pPr indent="-16985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0712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982901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88260" y="457200"/>
            <a:ext cx="11018520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1"/>
          </p:nvPr>
        </p:nvSpPr>
        <p:spPr>
          <a:xfrm>
            <a:off x="584201" y="1435507"/>
            <a:ext cx="11018520" cy="16127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ID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cxnSp>
          <p:nvCxnSpPr>
            <p:cNvPr id="5" name="Straight Connector 6" hidden="1"/>
            <p:cNvCxnSpPr/>
            <p:nvPr/>
          </p:nvCxnSpPr>
          <p:spPr>
            <a:xfrm>
              <a:off x="0" y="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6" name="Straight Connector 8" hidden="1"/>
            <p:cNvCxnSpPr/>
            <p:nvPr/>
          </p:nvCxnSpPr>
          <p:spPr>
            <a:xfrm>
              <a:off x="0" y="29260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7" name="Straight Connector 9" hidden="1"/>
            <p:cNvCxnSpPr/>
            <p:nvPr/>
          </p:nvCxnSpPr>
          <p:spPr>
            <a:xfrm>
              <a:off x="0" y="58521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8" name="Straight Connector 10" hidden="1"/>
            <p:cNvCxnSpPr/>
            <p:nvPr/>
          </p:nvCxnSpPr>
          <p:spPr>
            <a:xfrm>
              <a:off x="0" y="6272783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9" name="Straight Connector 11" hidden="1"/>
            <p:cNvCxnSpPr/>
            <p:nvPr/>
          </p:nvCxnSpPr>
          <p:spPr>
            <a:xfrm>
              <a:off x="0" y="656539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0" name="Straight Connector 12" hidden="1"/>
            <p:cNvCxnSpPr/>
            <p:nvPr/>
          </p:nvCxnSpPr>
          <p:spPr>
            <a:xfrm>
              <a:off x="0" y="685800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1" name="Straight Connector 13" hidden="1"/>
            <p:cNvCxnSpPr/>
            <p:nvPr/>
          </p:nvCxnSpPr>
          <p:spPr>
            <a:xfrm>
              <a:off x="0" y="87782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2" name="Straight Connector 14" hidden="1"/>
            <p:cNvCxnSpPr/>
            <p:nvPr/>
          </p:nvCxnSpPr>
          <p:spPr>
            <a:xfrm>
              <a:off x="0" y="117043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3" name="Straight Connector 15" hidden="1"/>
            <p:cNvCxnSpPr/>
            <p:nvPr/>
          </p:nvCxnSpPr>
          <p:spPr>
            <a:xfrm>
              <a:off x="0" y="146304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4" name="Straight Connector 16" hidden="1"/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5" name="Straight Connector 17" hidden="1"/>
            <p:cNvCxnSpPr/>
            <p:nvPr/>
          </p:nvCxnSpPr>
          <p:spPr>
            <a:xfrm>
              <a:off x="585216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16" name="Straight Connector 18" hidden="1"/>
            <p:cNvCxnSpPr/>
            <p:nvPr/>
          </p:nvCxnSpPr>
          <p:spPr>
            <a:xfrm>
              <a:off x="292608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7" name="Straight Connector 19" hidden="1"/>
            <p:cNvCxnSpPr/>
            <p:nvPr/>
          </p:nvCxnSpPr>
          <p:spPr>
            <a:xfrm>
              <a:off x="877824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8" name="Straight Connector 20" hidden="1"/>
            <p:cNvCxnSpPr/>
            <p:nvPr/>
          </p:nvCxnSpPr>
          <p:spPr>
            <a:xfrm>
              <a:off x="1170432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9" name="Straight Connector 21" hidden="1"/>
            <p:cNvCxnSpPr/>
            <p:nvPr/>
          </p:nvCxnSpPr>
          <p:spPr>
            <a:xfrm>
              <a:off x="11021564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0" name="Straight Connector 22" hidden="1"/>
            <p:cNvCxnSpPr/>
            <p:nvPr/>
          </p:nvCxnSpPr>
          <p:spPr>
            <a:xfrm>
              <a:off x="11606780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21" name="Straight Connector 23" hidden="1"/>
            <p:cNvCxnSpPr/>
            <p:nvPr/>
          </p:nvCxnSpPr>
          <p:spPr>
            <a:xfrm>
              <a:off x="11314172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2" name="Straight Connector 24" hidden="1"/>
            <p:cNvCxnSpPr/>
            <p:nvPr/>
          </p:nvCxnSpPr>
          <p:spPr>
            <a:xfrm>
              <a:off x="11899388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3" name="Straight Connector 25" hidden="1"/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4" name="Straight Connector 26" hidden="1"/>
            <p:cNvCxnSpPr/>
            <p:nvPr/>
          </p:nvCxnSpPr>
          <p:spPr>
            <a:xfrm>
              <a:off x="0" y="175564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5" name="Straight Connector 27" hidden="1"/>
            <p:cNvCxnSpPr/>
            <p:nvPr/>
          </p:nvCxnSpPr>
          <p:spPr>
            <a:xfrm>
              <a:off x="0" y="204825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6" name="Straight Connector 28" hidden="1"/>
            <p:cNvCxnSpPr/>
            <p:nvPr/>
          </p:nvCxnSpPr>
          <p:spPr>
            <a:xfrm>
              <a:off x="0" y="234086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7" name="Straight Connector 29" hidden="1"/>
            <p:cNvCxnSpPr/>
            <p:nvPr/>
          </p:nvCxnSpPr>
          <p:spPr>
            <a:xfrm>
              <a:off x="0" y="263347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8" name="Straight Connector 30" hidden="1"/>
            <p:cNvCxnSpPr/>
            <p:nvPr/>
          </p:nvCxnSpPr>
          <p:spPr>
            <a:xfrm>
              <a:off x="0" y="292608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9" name="Straight Connector 31" hidden="1"/>
            <p:cNvCxnSpPr/>
            <p:nvPr/>
          </p:nvCxnSpPr>
          <p:spPr>
            <a:xfrm>
              <a:off x="0" y="321868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0" name="Straight Connector 32" hidden="1"/>
            <p:cNvCxnSpPr/>
            <p:nvPr/>
          </p:nvCxnSpPr>
          <p:spPr>
            <a:xfrm>
              <a:off x="0" y="351129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1" name="Straight Connector 38" hidden="1"/>
            <p:cNvCxnSpPr/>
            <p:nvPr/>
          </p:nvCxnSpPr>
          <p:spPr>
            <a:xfrm>
              <a:off x="0" y="3803903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2" name="Straight Connector 39" hidden="1"/>
            <p:cNvCxnSpPr/>
            <p:nvPr/>
          </p:nvCxnSpPr>
          <p:spPr>
            <a:xfrm>
              <a:off x="0" y="409651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3" name="Straight Connector 40" hidden="1"/>
            <p:cNvCxnSpPr/>
            <p:nvPr/>
          </p:nvCxnSpPr>
          <p:spPr>
            <a:xfrm>
              <a:off x="0" y="438912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4" name="Straight Connector 41" hidden="1"/>
            <p:cNvCxnSpPr/>
            <p:nvPr/>
          </p:nvCxnSpPr>
          <p:spPr>
            <a:xfrm>
              <a:off x="0" y="4681727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5" name="Straight Connector 42" hidden="1"/>
            <p:cNvCxnSpPr/>
            <p:nvPr/>
          </p:nvCxnSpPr>
          <p:spPr>
            <a:xfrm>
              <a:off x="0" y="497433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6" name="Straight Connector 43" hidden="1"/>
            <p:cNvCxnSpPr/>
            <p:nvPr/>
          </p:nvCxnSpPr>
          <p:spPr>
            <a:xfrm>
              <a:off x="0" y="526694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7" name="Straight Connector 44" hidden="1"/>
            <p:cNvCxnSpPr/>
            <p:nvPr/>
          </p:nvCxnSpPr>
          <p:spPr>
            <a:xfrm>
              <a:off x="0" y="555955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8" name="Straight Connector 45" hidden="1"/>
            <p:cNvCxnSpPr/>
            <p:nvPr/>
          </p:nvCxnSpPr>
          <p:spPr>
            <a:xfrm>
              <a:off x="0" y="585216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</p:grpSp>
      <p:sp>
        <p:nvSpPr>
          <p:cNvPr id="39" name=".64 square" hidden="1"/>
          <p:cNvSpPr/>
          <p:nvPr/>
        </p:nvSpPr>
        <p:spPr>
          <a:xfrm>
            <a:off x="0" y="0"/>
            <a:ext cx="585216" cy="585216"/>
          </a:xfrm>
          <a:prstGeom prst="rect">
            <a:avLst/>
          </a:prstGeom>
          <a:solidFill>
            <a:srgbClr val="1A1A1A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sp>
        <p:nvSpPr>
          <p:cNvPr id="40" name=".32 square" hidden="1"/>
          <p:cNvSpPr/>
          <p:nvPr/>
        </p:nvSpPr>
        <p:spPr>
          <a:xfrm>
            <a:off x="0" y="0"/>
            <a:ext cx="292608" cy="292608"/>
          </a:xfrm>
          <a:prstGeom prst="rect">
            <a:avLst/>
          </a:prstGeom>
          <a:solidFill>
            <a:srgbClr val="1A1A1A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ransition>
    <p:fade/>
  </p:transition>
  <p:txStyles>
    <p:titleStyle>
      <a:lvl1pPr marL="0" marR="0" lvl="0" indent="0" algn="l" defTabSz="932742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-50" baseline="0">
          <a:solidFill>
            <a:srgbClr val="000000"/>
          </a:solidFill>
          <a:uFillTx/>
          <a:latin typeface="Segoe UI Semibold"/>
          <a:cs typeface="Segoe UI" pitchFamily="34"/>
        </a:defRPr>
      </a:lvl1pPr>
    </p:titleStyle>
    <p:bodyStyle>
      <a:lvl1pPr marL="228600" marR="0" lvl="0" indent="-228600" algn="l" defTabSz="932742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90000"/>
        <a:buFont typeface="Wingdings" pitchFamily="2"/>
        <a:buChar char="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Semilight" pitchFamily="34"/>
          <a:cs typeface="Segoe UI Semilight" pitchFamily="34"/>
        </a:defRPr>
      </a:lvl1pPr>
      <a:lvl2pPr marL="457200" marR="0" lvl="1" indent="-228600" algn="l" defTabSz="932742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57225" marR="0" lvl="2" indent="-200025" algn="l" defTabSz="932742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90000"/>
        <a:buFont typeface="Wingdings" pitchFamily="2"/>
        <a:buChar char="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842967" marR="0" lvl="3" indent="-180978" algn="l" defTabSz="932742" rtl="0" fontAlgn="auto" hangingPunct="1">
        <a:lnSpc>
          <a:spcPct val="100000"/>
        </a:lnSpc>
        <a:spcBef>
          <a:spcPts val="300"/>
        </a:spcBef>
        <a:spcAft>
          <a:spcPts val="0"/>
        </a:spcAft>
        <a:buSzPct val="90000"/>
        <a:buFont typeface="Wingdings" pitchFamily="2"/>
        <a:buChar char="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023935" marR="0" lvl="4" indent="-168277" algn="l" defTabSz="932742" rtl="0" fontAlgn="auto" hangingPunct="1">
        <a:lnSpc>
          <a:spcPct val="100000"/>
        </a:lnSpc>
        <a:spcBef>
          <a:spcPts val="300"/>
        </a:spcBef>
        <a:spcAft>
          <a:spcPts val="0"/>
        </a:spcAft>
        <a:buSzPct val="90000"/>
        <a:buFont typeface="Wingdings" pitchFamily="2"/>
        <a:buChar char="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Azure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7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0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 Authorization Code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1" y="1794525"/>
            <a:ext cx="11707094" cy="47652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646"/>
            <a:ext cx="12191996" cy="54924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137"/>
            <a:ext cx="12191996" cy="55443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Access Token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6" y="1452189"/>
            <a:ext cx="11582404" cy="47017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8260" y="228598"/>
            <a:ext cx="11018520" cy="553998"/>
          </a:xfrm>
        </p:spPr>
        <p:txBody>
          <a:bodyPr/>
          <a:lstStyle/>
          <a:p>
            <a:r>
              <a:rPr lang="en-US" dirty="0"/>
              <a:t>Get Access Token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953"/>
            <a:ext cx="12191996" cy="59325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 Token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553"/>
            <a:ext cx="12191996" cy="54644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493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Exposes </a:t>
            </a:r>
            <a:r>
              <a:rPr lang="en-US" dirty="0"/>
              <a:t>REST APIs and client libraries to access data on the following Microsoft cloud </a:t>
            </a:r>
            <a:r>
              <a:rPr lang="en-US" dirty="0" smtClean="0"/>
              <a:t>services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Microsoft </a:t>
            </a:r>
            <a:r>
              <a:rPr lang="en-US" dirty="0" smtClean="0"/>
              <a:t>365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Enterprise </a:t>
            </a:r>
            <a:r>
              <a:rPr lang="en-US" dirty="0"/>
              <a:t>Mobility and Security </a:t>
            </a:r>
            <a:r>
              <a:rPr lang="en-US" dirty="0" smtClean="0"/>
              <a:t>services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Windows 10 </a:t>
            </a:r>
            <a:r>
              <a:rPr lang="en-US" dirty="0" smtClean="0"/>
              <a:t>services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01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85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647312"/>
            <a:ext cx="757343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64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0" y="1120095"/>
            <a:ext cx="6858960" cy="48298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728"/>
            <a:ext cx="12192000" cy="59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184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61495"/>
            <a:ext cx="11193437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88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452022"/>
            <a:ext cx="935485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90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RBAC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31" y="245891"/>
            <a:ext cx="6170773" cy="62850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Application 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99" y="1266663"/>
            <a:ext cx="7106643" cy="52585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186338"/>
            <a:ext cx="9303026" cy="51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1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https://docs.oracle.com/cd/E74890_01/books/RestAPI/images/OAuth2leg_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31" y="1164445"/>
            <a:ext cx="8673524" cy="51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3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Access Token in </a:t>
            </a:r>
            <a:r>
              <a:rPr lang="en-US" dirty="0" err="1" smtClean="0"/>
              <a:t>ASP.Net</a:t>
            </a:r>
            <a:r>
              <a:rPr lang="en-US" dirty="0" smtClean="0"/>
              <a:t> Core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430887"/>
          </a:xfrm>
        </p:spPr>
        <p:txBody>
          <a:bodyPr/>
          <a:lstStyle/>
          <a:p>
            <a:r>
              <a:rPr lang="en-US" smtClean="0"/>
              <a:t>Refer: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936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84201" y="1082208"/>
            <a:ext cx="11018520" cy="6604372"/>
          </a:xfrm>
        </p:spPr>
        <p:txBody>
          <a:bodyPr/>
          <a:lstStyle/>
          <a:p>
            <a:r>
              <a:rPr lang="en-US" dirty="0"/>
              <a:t>OAuth </a:t>
            </a:r>
            <a:r>
              <a:rPr lang="en-US" dirty="0" smtClean="0"/>
              <a:t>2.0 Authorization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Protocol for Authorization</a:t>
            </a:r>
          </a:p>
          <a:p>
            <a:pPr lvl="1"/>
            <a:r>
              <a:rPr lang="en-US" dirty="0" smtClean="0"/>
              <a:t>It's about getting access token</a:t>
            </a:r>
          </a:p>
          <a:p>
            <a:pPr lvl="1"/>
            <a:r>
              <a:rPr lang="en-US" dirty="0" smtClean="0"/>
              <a:t>Access token has all details about the user</a:t>
            </a:r>
          </a:p>
          <a:p>
            <a:r>
              <a:rPr lang="en-US" dirty="0" smtClean="0"/>
              <a:t>Open ID Connect</a:t>
            </a:r>
          </a:p>
          <a:p>
            <a:pPr lvl="1"/>
            <a:r>
              <a:rPr lang="en-US" dirty="0" smtClean="0"/>
              <a:t>Layer built on OAuth 2.0</a:t>
            </a:r>
          </a:p>
          <a:p>
            <a:pPr lvl="1"/>
            <a:r>
              <a:rPr lang="en-US" dirty="0" smtClean="0"/>
              <a:t>Allows the verification of identity of the user</a:t>
            </a:r>
          </a:p>
          <a:p>
            <a:r>
              <a:rPr lang="en-US" dirty="0" smtClean="0"/>
              <a:t>Different Grant Type</a:t>
            </a:r>
          </a:p>
          <a:p>
            <a:pPr lvl="1"/>
            <a:r>
              <a:rPr lang="en-US" dirty="0" smtClean="0"/>
              <a:t>Client Credentials</a:t>
            </a:r>
          </a:p>
          <a:p>
            <a:pPr lvl="2"/>
            <a:r>
              <a:rPr lang="en-US" dirty="0" smtClean="0"/>
              <a:t>Used to obtain an access token outside of the context of the user</a:t>
            </a:r>
          </a:p>
          <a:p>
            <a:pPr lvl="1"/>
            <a:r>
              <a:rPr lang="en-US" dirty="0" smtClean="0"/>
              <a:t>Authorization Code flow</a:t>
            </a:r>
          </a:p>
          <a:p>
            <a:pPr lvl="2"/>
            <a:r>
              <a:rPr lang="en-US" dirty="0" smtClean="0"/>
              <a:t>More secure</a:t>
            </a:r>
          </a:p>
          <a:p>
            <a:pPr lvl="2"/>
            <a:r>
              <a:rPr lang="en-US" dirty="0" smtClean="0"/>
              <a:t>2 Step Process</a:t>
            </a:r>
          </a:p>
          <a:p>
            <a:pPr lvl="2"/>
            <a:r>
              <a:rPr lang="en-US" dirty="0" smtClean="0"/>
              <a:t>First step: Browser gets the authorization code from authorization server (On Browser)</a:t>
            </a:r>
          </a:p>
          <a:p>
            <a:pPr lvl="2"/>
            <a:r>
              <a:rPr lang="en-US" dirty="0" smtClean="0"/>
              <a:t>Second Step: Exchange for an access token with authorization server (Backend)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6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6190" y="0"/>
            <a:ext cx="11018520" cy="553998"/>
          </a:xfrm>
        </p:spPr>
        <p:txBody>
          <a:bodyPr/>
          <a:lstStyle/>
          <a:p>
            <a:pPr lvl="0"/>
            <a:r>
              <a:rPr lang="en-US"/>
              <a:t>Claims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6190" y="553998"/>
            <a:ext cx="11914549" cy="5084466"/>
          </a:xfrm>
        </p:spPr>
        <p:txBody>
          <a:bodyPr/>
          <a:lstStyle/>
          <a:p>
            <a:pPr lvl="0"/>
            <a:r>
              <a:rPr lang="en-US"/>
              <a:t>When we get an ID token, that token has lots of information in it.</a:t>
            </a:r>
          </a:p>
          <a:p>
            <a:pPr lvl="0"/>
            <a:r>
              <a:rPr lang="en-US"/>
              <a:t>To enable ID token, open app object\Authentication\Enable ID tokens</a:t>
            </a:r>
          </a:p>
          <a:p>
            <a:pPr lvl="0"/>
            <a:r>
              <a:rPr lang="en-US"/>
              <a:t>ID token has information about the signed in user</a:t>
            </a:r>
          </a:p>
          <a:p>
            <a:pPr lvl="0"/>
            <a:r>
              <a:rPr lang="en-US"/>
              <a:t>As part of this ID token we also get claims</a:t>
            </a:r>
          </a:p>
          <a:p>
            <a:pPr lvl="0"/>
            <a:r>
              <a:rPr lang="en-US"/>
              <a:t>Claims</a:t>
            </a:r>
          </a:p>
          <a:p>
            <a:pPr lvl="1"/>
            <a:r>
              <a:rPr lang="en-US"/>
              <a:t>Has information about the user</a:t>
            </a:r>
          </a:p>
          <a:p>
            <a:pPr lvl="0"/>
            <a:r>
              <a:rPr lang="en-US"/>
              <a:t>Group Claims</a:t>
            </a:r>
          </a:p>
          <a:p>
            <a:pPr lvl="1"/>
            <a:r>
              <a:rPr lang="en-US"/>
              <a:t>A user can be part of the Azure AD group</a:t>
            </a:r>
          </a:p>
          <a:p>
            <a:pPr lvl="1"/>
            <a:r>
              <a:rPr lang="en-US"/>
              <a:t>If App object is assigned a group then list of groups is returned in ID token as well</a:t>
            </a:r>
          </a:p>
          <a:p>
            <a:pPr lvl="1"/>
            <a:r>
              <a:rPr lang="en-US"/>
              <a:t>To enable to return the group claim, we need to modify App Object \Manifest</a:t>
            </a:r>
          </a:p>
          <a:p>
            <a:pPr lvl="2"/>
            <a:r>
              <a:rPr lang="en-US"/>
              <a:t>GroupMembershipClaims: "SecurityGroup"</a:t>
            </a:r>
          </a:p>
          <a:p>
            <a:pPr lvl="2"/>
            <a:endParaRPr 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507" y="1640351"/>
            <a:ext cx="3385227" cy="276753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6791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263</Words>
  <Application>Microsoft Office PowerPoint</Application>
  <PresentationFormat>Widescreen</PresentationFormat>
  <Paragraphs>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Implement Azure Security</vt:lpstr>
      <vt:lpstr>PowerPoint Presentation</vt:lpstr>
      <vt:lpstr>RBAC</vt:lpstr>
      <vt:lpstr>Introduction to Application Objects</vt:lpstr>
      <vt:lpstr>Authentication and Authorization</vt:lpstr>
      <vt:lpstr>OAuth 2.0</vt:lpstr>
      <vt:lpstr>Getting Access Token in ASP.Net Core Web App</vt:lpstr>
      <vt:lpstr>OAuth Review</vt:lpstr>
      <vt:lpstr>Claims</vt:lpstr>
      <vt:lpstr>Authorization Code Flow</vt:lpstr>
      <vt:lpstr>Gt Authorization Code</vt:lpstr>
      <vt:lpstr>PowerPoint Presentation</vt:lpstr>
      <vt:lpstr>PowerPoint Presentation</vt:lpstr>
      <vt:lpstr>Get Access Token</vt:lpstr>
      <vt:lpstr>Get Access Token</vt:lpstr>
      <vt:lpstr>Get Access Token</vt:lpstr>
      <vt:lpstr>Graph API</vt:lpstr>
      <vt:lpstr>SAML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Microsoft account</cp:lastModifiedBy>
  <cp:revision>15</cp:revision>
  <dcterms:modified xsi:type="dcterms:W3CDTF">2021-06-18T11:22:15Z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1C969AF0-309F-45BD-92FD-956FC8933A07</vt:lpwstr>
  </property>
  <property fmtid="{D5CDD505-2E9C-101B-9397-08002B2CF9AE}" pid="3" name="ArticulatePath">
    <vt:lpwstr>AZ-204.06</vt:lpwstr>
  </property>
  <property fmtid="{D5CDD505-2E9C-101B-9397-08002B2CF9AE}" pid="4" name="MSIP_Label_f42aa342-8706-4288-bd11-ebb85995028c_Application">
    <vt:lpwstr>Microsoft Azure Information Protection</vt:lpwstr>
  </property>
  <property fmtid="{D5CDD505-2E9C-101B-9397-08002B2CF9AE}" pid="5" name="Sensitivity">
    <vt:lpwstr>General</vt:lpwstr>
  </property>
  <property fmtid="{D5CDD505-2E9C-101B-9397-08002B2CF9AE}" pid="6" name="MSIP_Label_f42aa342-8706-4288-bd11-ebb85995028c_Enabled">
    <vt:lpwstr>True</vt:lpwstr>
  </property>
  <property fmtid="{D5CDD505-2E9C-101B-9397-08002B2CF9AE}" pid="7" name="ContentTypeId">
    <vt:lpwstr>0x010100295307DEEAE40C46BB1F149EEB7CE42E</vt:lpwstr>
  </property>
  <property fmtid="{D5CDD505-2E9C-101B-9397-08002B2CF9AE}" pid="8" name="MSIP_Label_f42aa342-8706-4288-bd11-ebb85995028c_SetDate">
    <vt:lpwstr>2019-08-01T17:32:08.3898078Z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MSIP_Label_f42aa342-8706-4288-bd11-ebb85995028c_ActionId">
    <vt:lpwstr>a8fcc00d-62b3-4405-8f90-9d4f2cb1bc76</vt:lpwstr>
  </property>
  <property fmtid="{D5CDD505-2E9C-101B-9397-08002B2CF9AE}" pid="13" name="MSIP_Label_f42aa342-8706-4288-bd11-ebb85995028c_Owner">
    <vt:lpwstr>jeffko@microsoft.com</vt:lpwstr>
  </property>
</Properties>
</file>