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358" r:id="rId4"/>
    <p:sldId id="359" r:id="rId5"/>
    <p:sldId id="360" r:id="rId6"/>
    <p:sldId id="361" r:id="rId7"/>
    <p:sldId id="362" r:id="rId8"/>
    <p:sldId id="363" r:id="rId9"/>
    <p:sldId id="377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9" r:id="rId24"/>
    <p:sldId id="378" r:id="rId25"/>
    <p:sldId id="380" r:id="rId26"/>
    <p:sldId id="357" r:id="rId27"/>
  </p:sldIdLst>
  <p:sldSz cx="12192000" cy="6858000"/>
  <p:notesSz cx="7315200" cy="96012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2" y="23813"/>
            <a:ext cx="1527052" cy="1143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Cosmos DB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requests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Provision Request units per second (RU/s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request units (not requests) per second </a:t>
            </a:r>
            <a:r>
              <a:rPr lang="en-US" dirty="0" smtClean="0"/>
              <a:t>are available </a:t>
            </a:r>
            <a:r>
              <a:rPr lang="en-US" dirty="0"/>
              <a:t>to your application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Exceeding </a:t>
            </a:r>
            <a:r>
              <a:rPr lang="en-US" dirty="0"/>
              <a:t>reserved throughput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are “throttled” (HTTP 429)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3" y="1902100"/>
            <a:ext cx="5234482" cy="38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Scalable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" y="1065826"/>
            <a:ext cx="11131826" cy="3083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4" y="4578625"/>
            <a:ext cx="10684690" cy="1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5" y="1954695"/>
            <a:ext cx="11369150" cy="294861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020372" cy="5879250"/>
          </a:xfrm>
        </p:spPr>
        <p:txBody>
          <a:bodyPr/>
          <a:lstStyle/>
          <a:p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items in a container </a:t>
            </a:r>
            <a:r>
              <a:rPr lang="en-US" dirty="0" smtClean="0"/>
              <a:t>are divided </a:t>
            </a:r>
            <a:r>
              <a:rPr lang="en-US" dirty="0"/>
              <a:t>into distinct subsets called </a:t>
            </a:r>
            <a:r>
              <a:rPr lang="en-US" dirty="0" smtClean="0"/>
              <a:t>logical partitions</a:t>
            </a:r>
            <a:r>
              <a:rPr lang="en-US" dirty="0"/>
              <a:t>.</a:t>
            </a:r>
          </a:p>
          <a:p>
            <a:r>
              <a:rPr lang="en-US" dirty="0" smtClean="0"/>
              <a:t>Partition key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by which </a:t>
            </a:r>
            <a:r>
              <a:rPr lang="en-US" dirty="0" smtClean="0"/>
              <a:t>Azure organizes </a:t>
            </a:r>
            <a:r>
              <a:rPr lang="en-US" dirty="0"/>
              <a:t>your data into logical divisions.</a:t>
            </a:r>
          </a:p>
          <a:p>
            <a:r>
              <a:rPr lang="en-US" dirty="0" smtClean="0"/>
              <a:t>Logical partitions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formed based on </a:t>
            </a:r>
            <a:r>
              <a:rPr lang="en-US" dirty="0" smtClean="0"/>
              <a:t>the value </a:t>
            </a:r>
            <a:r>
              <a:rPr lang="en-US" dirty="0"/>
              <a:t>of a partition key that is associated </a:t>
            </a:r>
            <a:r>
              <a:rPr lang="en-US" dirty="0" smtClean="0"/>
              <a:t>with each </a:t>
            </a:r>
            <a:r>
              <a:rPr lang="en-US" dirty="0"/>
              <a:t>item in a container.</a:t>
            </a:r>
          </a:p>
          <a:p>
            <a:r>
              <a:rPr lang="en-US" dirty="0" smtClean="0"/>
              <a:t>Physical partitions</a:t>
            </a:r>
          </a:p>
          <a:p>
            <a:pPr lvl="1"/>
            <a:r>
              <a:rPr lang="en-US" dirty="0" smtClean="0"/>
              <a:t>Internally</a:t>
            </a:r>
            <a:r>
              <a:rPr lang="en-US" dirty="0"/>
              <a:t>, one or </a:t>
            </a:r>
            <a:r>
              <a:rPr lang="en-US" dirty="0" smtClean="0"/>
              <a:t>more logical </a:t>
            </a:r>
            <a:r>
              <a:rPr lang="en-US" dirty="0"/>
              <a:t>partitions are mapped to a </a:t>
            </a:r>
            <a:r>
              <a:rPr lang="en-US" dirty="0" smtClean="0"/>
              <a:t>single physical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3" y="142383"/>
            <a:ext cx="6176655" cy="62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744731"/>
            <a:ext cx="10787270" cy="55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vs Shared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throughput at: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level – Shared throughput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/>
              <a:t>level – Dedicated throughput</a:t>
            </a:r>
          </a:p>
          <a:p>
            <a:r>
              <a:rPr lang="en-US" dirty="0" smtClean="0"/>
              <a:t>It </a:t>
            </a:r>
            <a:r>
              <a:rPr lang="en-US" dirty="0"/>
              <a:t>is recommend to set throughput </a:t>
            </a:r>
            <a:r>
              <a:rPr lang="en-US" dirty="0" smtClean="0"/>
              <a:t>at container </a:t>
            </a:r>
            <a:r>
              <a:rPr lang="en-US" dirty="0"/>
              <a:t>level.</a:t>
            </a:r>
          </a:p>
          <a:p>
            <a:r>
              <a:rPr lang="en-US" dirty="0" smtClean="0"/>
              <a:t>Choose </a:t>
            </a:r>
            <a:r>
              <a:rPr lang="en-US" dirty="0"/>
              <a:t>at the time of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Hot partitions on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8" y="1384852"/>
            <a:ext cx="11425204" cy="4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partition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c WHERE </a:t>
            </a:r>
            <a:r>
              <a:rPr lang="en-US" dirty="0" err="1"/>
              <a:t>c.username</a:t>
            </a:r>
            <a:r>
              <a:rPr lang="en-US" dirty="0"/>
              <a:t> = ‘Brian’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9" y="1729409"/>
            <a:ext cx="11057582" cy="3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 partition </a:t>
            </a:r>
            <a:r>
              <a:rPr lang="fr-FR" dirty="0" err="1"/>
              <a:t>Queries</a:t>
            </a:r>
            <a:r>
              <a:rPr lang="fr-FR" dirty="0"/>
              <a:t> (fan out </a:t>
            </a:r>
            <a:r>
              <a:rPr lang="fr-FR" dirty="0" err="1"/>
              <a:t>queries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c WHERE </a:t>
            </a:r>
            <a:r>
              <a:rPr lang="en-US" dirty="0" err="1"/>
              <a:t>c.favoritecolor</a:t>
            </a:r>
            <a:r>
              <a:rPr lang="en-US" dirty="0"/>
              <a:t>= ‘Blue’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9" y="1729409"/>
            <a:ext cx="11057582" cy="3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all data without requiring Index management</a:t>
            </a:r>
          </a:p>
          <a:p>
            <a:r>
              <a:rPr lang="en-US" dirty="0" smtClean="0"/>
              <a:t>Every </a:t>
            </a:r>
            <a:r>
              <a:rPr lang="en-US" dirty="0"/>
              <a:t>property of every record automatically index</a:t>
            </a:r>
          </a:p>
          <a:p>
            <a:r>
              <a:rPr lang="en-US" dirty="0" smtClean="0"/>
              <a:t>Index </a:t>
            </a:r>
            <a:r>
              <a:rPr lang="en-US" dirty="0"/>
              <a:t>update synchronously as you create, </a:t>
            </a:r>
            <a:r>
              <a:rPr lang="en-US" dirty="0" smtClean="0"/>
              <a:t>update or </a:t>
            </a:r>
            <a:r>
              <a:rPr lang="en-US" dirty="0"/>
              <a:t>delete items</a:t>
            </a:r>
          </a:p>
          <a:p>
            <a:r>
              <a:rPr lang="en-US" dirty="0" smtClean="0"/>
              <a:t>Not </a:t>
            </a:r>
            <a:r>
              <a:rPr lang="en-US" dirty="0"/>
              <a:t>specific for SQL, but available for all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Challenges with globally distributed Databases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Long </a:t>
            </a:r>
            <a:r>
              <a:rPr lang="en-US" dirty="0" smtClean="0"/>
              <a:t>time</a:t>
            </a:r>
          </a:p>
          <a:p>
            <a:pPr lvl="0"/>
            <a:r>
              <a:rPr lang="en-US" dirty="0" smtClean="0"/>
              <a:t>Lot </a:t>
            </a:r>
            <a:r>
              <a:rPr lang="en-US" dirty="0"/>
              <a:t>of </a:t>
            </a:r>
            <a:r>
              <a:rPr lang="en-US" dirty="0" smtClean="0"/>
              <a:t>effort</a:t>
            </a:r>
          </a:p>
          <a:p>
            <a:pPr lvl="0"/>
            <a:r>
              <a:rPr lang="en-US" dirty="0" smtClean="0"/>
              <a:t>Need </a:t>
            </a:r>
            <a:r>
              <a:rPr lang="en-US" dirty="0"/>
              <a:t>own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centers etc.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27" y="1798145"/>
            <a:ext cx="7701792" cy="345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Live (TTL)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expiry time for Cosmos DB </a:t>
            </a:r>
            <a:r>
              <a:rPr lang="en-US" dirty="0" smtClean="0"/>
              <a:t>data items</a:t>
            </a:r>
            <a:endParaRPr lang="en-US" dirty="0"/>
          </a:p>
          <a:p>
            <a:r>
              <a:rPr lang="en-US" dirty="0" smtClean="0"/>
              <a:t>Time </a:t>
            </a:r>
            <a:r>
              <a:rPr lang="en-US" dirty="0"/>
              <a:t>to live value is configured in seconds.</a:t>
            </a:r>
          </a:p>
          <a:p>
            <a:r>
              <a:rPr lang="en-US" dirty="0" smtClean="0"/>
              <a:t>The </a:t>
            </a:r>
            <a:r>
              <a:rPr lang="en-US" dirty="0"/>
              <a:t>system will automatically delete the </a:t>
            </a:r>
            <a:r>
              <a:rPr lang="en-US" dirty="0" smtClean="0"/>
              <a:t>expired items </a:t>
            </a:r>
            <a:r>
              <a:rPr lang="en-US" dirty="0"/>
              <a:t>based on the TTL value</a:t>
            </a:r>
          </a:p>
          <a:p>
            <a:r>
              <a:rPr lang="en-US" dirty="0" smtClean="0"/>
              <a:t>Consume </a:t>
            </a:r>
            <a:r>
              <a:rPr lang="en-US" dirty="0"/>
              <a:t>only leftover Request units</a:t>
            </a:r>
          </a:p>
          <a:p>
            <a:r>
              <a:rPr lang="en-US" dirty="0" smtClean="0"/>
              <a:t>Data </a:t>
            </a:r>
            <a:r>
              <a:rPr lang="en-US" dirty="0"/>
              <a:t>deletion delay if not enough Request units</a:t>
            </a:r>
          </a:p>
          <a:p>
            <a:r>
              <a:rPr lang="en-US" dirty="0" smtClean="0"/>
              <a:t>Though </a:t>
            </a:r>
            <a:r>
              <a:rPr lang="en-US" dirty="0"/>
              <a:t>the data deletion is delayed, data </a:t>
            </a:r>
            <a:r>
              <a:rPr lang="en-US" dirty="0" smtClean="0"/>
              <a:t>is not </a:t>
            </a:r>
            <a:r>
              <a:rPr lang="en-US" dirty="0"/>
              <a:t>returned by any queries (by any API) </a:t>
            </a:r>
            <a:r>
              <a:rPr lang="en-US" dirty="0" smtClean="0"/>
              <a:t>after the </a:t>
            </a:r>
            <a:r>
              <a:rPr lang="en-US" dirty="0"/>
              <a:t>TTL has expired.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Distribution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/>
              <a:t>Business 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78" y="1532395"/>
            <a:ext cx="1905000" cy="190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74" y="1532395"/>
            <a:ext cx="1905000" cy="1905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927074" y="2484895"/>
            <a:ext cx="5183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5407" y="1808590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Replication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5407" y="276109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 Seconds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4109" y="369669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West US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18197" y="3703651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East US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879" y="4356101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At 10.00 AM</a:t>
            </a:r>
            <a:br>
              <a:rPr lang="en-US" sz="2000" b="1" dirty="0"/>
            </a:br>
            <a:r>
              <a:rPr lang="en-US" sz="2000" b="1" dirty="0"/>
              <a:t>Update </a:t>
            </a:r>
            <a:r>
              <a:rPr lang="en-US" sz="2000" b="1" dirty="0" err="1"/>
              <a:t>CreditScore</a:t>
            </a:r>
            <a:r>
              <a:rPr lang="en-US" sz="2000" b="1" dirty="0"/>
              <a:t> = </a:t>
            </a:r>
            <a:r>
              <a:rPr lang="en-US" sz="2000" b="1" dirty="0" smtClean="0"/>
              <a:t>750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2436" y="4385175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At 10:00:02 AM</a:t>
            </a:r>
            <a:br>
              <a:rPr lang="en-US" sz="2000" b="1" dirty="0"/>
            </a:br>
            <a:r>
              <a:rPr lang="en-US" sz="2000" b="1" dirty="0"/>
              <a:t>Read </a:t>
            </a:r>
            <a:r>
              <a:rPr lang="en-US" sz="2000" b="1" dirty="0" err="1" smtClean="0"/>
              <a:t>CreditScore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2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Understanding Consistency Levels in Azure Cosmos DB | Lenni&amp;#39;s Technology 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1354"/>
          <a:stretch/>
        </p:blipFill>
        <p:spPr bwMode="auto">
          <a:xfrm>
            <a:off x="211015" y="683049"/>
            <a:ext cx="11781692" cy="15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istency Architecture in Azure Cosmos DB – DB Cloud 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15653"/>
          <a:stretch/>
        </p:blipFill>
        <p:spPr bwMode="auto">
          <a:xfrm>
            <a:off x="2470093" y="2039818"/>
            <a:ext cx="7434008" cy="39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consistency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dirty reads, high latency, cost highest, closest to RDBMS</a:t>
            </a:r>
          </a:p>
          <a:p>
            <a:r>
              <a:rPr lang="en-US" dirty="0"/>
              <a:t>Bounded </a:t>
            </a:r>
            <a:r>
              <a:rPr lang="en-US" dirty="0" smtClean="0"/>
              <a:t>staleness</a:t>
            </a:r>
          </a:p>
          <a:p>
            <a:pPr lvl="1"/>
            <a:r>
              <a:rPr lang="en-US" dirty="0" smtClean="0"/>
              <a:t>Dirty </a:t>
            </a:r>
            <a:r>
              <a:rPr lang="en-US" dirty="0"/>
              <a:t>reads possible, bounded by time and updates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dirty reads for writers (within same session), dirty read possible for other users</a:t>
            </a:r>
          </a:p>
          <a:p>
            <a:r>
              <a:rPr lang="en-US" dirty="0"/>
              <a:t>Consistency </a:t>
            </a:r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Dirty </a:t>
            </a:r>
            <a:r>
              <a:rPr lang="en-US" dirty="0"/>
              <a:t>reads possible but sequence maintain, reads never see out-of-order writes</a:t>
            </a:r>
          </a:p>
          <a:p>
            <a:r>
              <a:rPr lang="en-US" dirty="0" smtClean="0"/>
              <a:t>Eventual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guaranteed order, but eventually everything gets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consistency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default for </a:t>
            </a:r>
            <a:r>
              <a:rPr lang="en-US" dirty="0" smtClean="0"/>
              <a:t>entire account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changed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Override at request level</a:t>
            </a:r>
          </a:p>
          <a:p>
            <a:pPr lvl="1"/>
            <a:r>
              <a:rPr lang="en-US" dirty="0"/>
              <a:t>Any request can </a:t>
            </a:r>
            <a:r>
              <a:rPr lang="en-US" dirty="0" smtClean="0"/>
              <a:t>weaken the </a:t>
            </a:r>
            <a:r>
              <a:rPr lang="en-US" dirty="0"/>
              <a:t>default </a:t>
            </a:r>
            <a:r>
              <a:rPr lang="en-US" dirty="0" smtClean="0"/>
              <a:t>consistency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Cosmos DB?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</a:t>
            </a:r>
            <a:r>
              <a:rPr lang="en-US" dirty="0" smtClean="0"/>
              <a:t>MANAGED</a:t>
            </a:r>
          </a:p>
          <a:p>
            <a:r>
              <a:rPr lang="en-US" dirty="0" smtClean="0"/>
              <a:t>FULLY </a:t>
            </a:r>
            <a:r>
              <a:rPr lang="en-US" dirty="0"/>
              <a:t>MANAGED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GLOBALLY </a:t>
            </a:r>
            <a:r>
              <a:rPr lang="en-US" dirty="0"/>
              <a:t>DISTRIBUTED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CONSISTENCY </a:t>
            </a:r>
            <a:r>
              <a:rPr lang="en-US" dirty="0"/>
              <a:t>CHOICES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SCALABLE </a:t>
            </a:r>
          </a:p>
          <a:p>
            <a:r>
              <a:rPr lang="en-US" dirty="0" smtClean="0"/>
              <a:t>HIGHLY </a:t>
            </a:r>
            <a:r>
              <a:rPr lang="en-US" dirty="0"/>
              <a:t>AVAILABLE, RELIABLE &amp; </a:t>
            </a:r>
            <a:r>
              <a:rPr lang="en-US" dirty="0" smtClean="0"/>
              <a:t>SECURE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3" y="602974"/>
            <a:ext cx="11609954" cy="56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decision criteria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92" r="840"/>
          <a:stretch/>
        </p:blipFill>
        <p:spPr>
          <a:xfrm>
            <a:off x="407160" y="1613000"/>
            <a:ext cx="11188492" cy="38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Containers and Items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90" t="3571" r="4066"/>
          <a:stretch/>
        </p:blipFill>
        <p:spPr>
          <a:xfrm>
            <a:off x="141888" y="664127"/>
            <a:ext cx="9744006" cy="461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09" y="5207483"/>
            <a:ext cx="9446545" cy="12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2344873"/>
            <a:ext cx="10866782" cy="2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Request Units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31" b="2785"/>
          <a:stretch/>
        </p:blipFill>
        <p:spPr>
          <a:xfrm>
            <a:off x="854436" y="675860"/>
            <a:ext cx="10483128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Request Units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226"/>
          <a:stretch/>
        </p:blipFill>
        <p:spPr>
          <a:xfrm>
            <a:off x="1577920" y="605010"/>
            <a:ext cx="9505695" cy="58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490</Words>
  <Application>Microsoft Office PowerPoint</Application>
  <PresentationFormat>Widescreen</PresentationFormat>
  <Paragraphs>113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Cosmos DB</vt:lpstr>
      <vt:lpstr>Challenges with globally distributed Databases </vt:lpstr>
      <vt:lpstr>Why Cosmos DB? </vt:lpstr>
      <vt:lpstr>PowerPoint Presentation</vt:lpstr>
      <vt:lpstr>Analyze the decision criteria </vt:lpstr>
      <vt:lpstr>Database Containers and Items </vt:lpstr>
      <vt:lpstr>Measuring Performance </vt:lpstr>
      <vt:lpstr>Introducing Request Units </vt:lpstr>
      <vt:lpstr>Introducing Request Units </vt:lpstr>
      <vt:lpstr>Reserving requests units</vt:lpstr>
      <vt:lpstr>Horizontally Scalable </vt:lpstr>
      <vt:lpstr>Partitioning </vt:lpstr>
      <vt:lpstr>Partitioning</vt:lpstr>
      <vt:lpstr>Partitioning</vt:lpstr>
      <vt:lpstr>Dedicated vs Shared throughput</vt:lpstr>
      <vt:lpstr>Avoid Hot partitions on storage</vt:lpstr>
      <vt:lpstr>Single partition Query</vt:lpstr>
      <vt:lpstr>Cross partition Queries (fan out queries)</vt:lpstr>
      <vt:lpstr>Automatic Indexing </vt:lpstr>
      <vt:lpstr>Time to Live (TTL)</vt:lpstr>
      <vt:lpstr>Global Distribution benefits</vt:lpstr>
      <vt:lpstr>Data consistency</vt:lpstr>
      <vt:lpstr>PowerPoint Presentation</vt:lpstr>
      <vt:lpstr>Five consistency Levels</vt:lpstr>
      <vt:lpstr>Setting the consistency level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Microsoft account</cp:lastModifiedBy>
  <cp:revision>19</cp:revision>
  <dcterms:modified xsi:type="dcterms:W3CDTF">2021-06-19T22:33:43Z</dcterms:modified>
</cp:coreProperties>
</file>