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369" r:id="rId3"/>
    <p:sldId id="370" r:id="rId4"/>
    <p:sldId id="316" r:id="rId5"/>
    <p:sldId id="381" r:id="rId6"/>
    <p:sldId id="368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80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67" r:id="rId34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6314" autoAdjust="0"/>
  </p:normalViewPr>
  <p:slideViewPr>
    <p:cSldViewPr snapToGrid="0">
      <p:cViewPr varScale="1">
        <p:scale>
          <a:sx n="50" d="100"/>
          <a:sy n="50" d="100"/>
        </p:scale>
        <p:origin x="1476" y="60"/>
      </p:cViewPr>
      <p:guideLst/>
    </p:cSldViewPr>
  </p:slideViewPr>
  <p:outlineViewPr>
    <p:cViewPr>
      <p:scale>
        <a:sx n="33" d="100"/>
        <a:sy n="33" d="100"/>
      </p:scale>
      <p:origin x="0" y="-13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 dirty="0"/>
              <a:t>https://courses.cs.washington.edu/courses/cse403/13au/lectures/git.ppt.pdf</a:t>
            </a:r>
            <a:endParaRPr dirty="0"/>
          </a:p>
          <a:p>
            <a:pPr marL="0" indent="0"/>
            <a:r>
              <a:rPr lang="en-US" dirty="0"/>
              <a:t>http://enos.itcollege.ee/~jpoial/allalaadimised/git/getting-started-with-git.pdf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There are several ways to find and open services that you need. 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On the homepage you can:</a:t>
            </a:r>
          </a:p>
          <a:p>
            <a:pPr lvl="1">
              <a:buAutoNum type="alphaUcParenBoth"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Search for what you need, </a:t>
            </a:r>
          </a:p>
          <a:p>
            <a:pPr lvl="1">
              <a:buAutoNum type="alphaUcParenBoth"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 recently visited services, or</a:t>
            </a:r>
          </a:p>
          <a:p>
            <a:pPr lvl="1">
              <a:buAutoNum type="alphaUcParenBoth"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Expand the All services section to browse through all of the AWS services. </a:t>
            </a:r>
          </a:p>
          <a:p>
            <a:pPr lvl="1">
              <a:buAutoNum type="alphaUcParenBoth"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Services option is always displayed in the top navigation bar, allowing you to search for what you need at any time, list services by groups, or arrange alphabetically.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11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?all-free-tier.sort-by=item.additionalFields.SortRank&amp;all-free-tier.sort-order=as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WSEC2/latest/UserGuide/using-regions-availability-zon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co-calculator/" TargetMode="External"/><Relationship Id="rId2" Type="http://schemas.openxmlformats.org/officeDocument/2006/relationships/hyperlink" Target="https://calculator.aw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 smtClean="0"/>
              <a:t>Cloud Computing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Characteristics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040" y="595767"/>
            <a:ext cx="11918731" cy="5879250"/>
          </a:xfrm>
        </p:spPr>
        <p:txBody>
          <a:bodyPr/>
          <a:lstStyle/>
          <a:p>
            <a:r>
              <a:rPr lang="en-GB" dirty="0"/>
              <a:t>Massive Scale</a:t>
            </a:r>
          </a:p>
          <a:p>
            <a:r>
              <a:rPr lang="en-GB" dirty="0" smtClean="0"/>
              <a:t>Resilient </a:t>
            </a:r>
            <a:r>
              <a:rPr lang="en-GB" dirty="0"/>
              <a:t>Computing</a:t>
            </a:r>
          </a:p>
          <a:p>
            <a:r>
              <a:rPr lang="en-GB" dirty="0" smtClean="0"/>
              <a:t>Geographic </a:t>
            </a:r>
            <a:r>
              <a:rPr lang="en-GB" dirty="0"/>
              <a:t>Distribution</a:t>
            </a:r>
          </a:p>
          <a:p>
            <a:r>
              <a:rPr lang="en-GB" dirty="0" smtClean="0"/>
              <a:t>Virtualization</a:t>
            </a:r>
            <a:endParaRPr lang="en-GB" dirty="0"/>
          </a:p>
          <a:p>
            <a:r>
              <a:rPr lang="en-GB" dirty="0" smtClean="0"/>
              <a:t>Service </a:t>
            </a:r>
            <a:r>
              <a:rPr lang="en-GB" dirty="0"/>
              <a:t>Orientation</a:t>
            </a:r>
          </a:p>
          <a:p>
            <a:r>
              <a:rPr lang="en-GB" dirty="0" smtClean="0"/>
              <a:t>Low </a:t>
            </a:r>
            <a:r>
              <a:rPr lang="en-GB" dirty="0"/>
              <a:t>Cost Software</a:t>
            </a:r>
          </a:p>
          <a:p>
            <a:r>
              <a:rPr lang="en-GB" dirty="0" smtClean="0"/>
              <a:t>Advanced </a:t>
            </a:r>
            <a:r>
              <a:rPr lang="en-GB" dirty="0"/>
              <a:t>Security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Services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98471"/>
            <a:ext cx="11918731" cy="5879250"/>
          </a:xfrm>
        </p:spPr>
        <p:txBody>
          <a:bodyPr/>
          <a:lstStyle/>
          <a:p>
            <a:r>
              <a:rPr lang="en-GB" dirty="0"/>
              <a:t>Software as a Service (SaaS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: Google Spread Sheet</a:t>
            </a:r>
            <a:endParaRPr lang="en-GB" dirty="0" smtClean="0"/>
          </a:p>
          <a:p>
            <a:r>
              <a:rPr lang="en-IN" dirty="0"/>
              <a:t>Cloud Infrastructure as a Service (IaaS</a:t>
            </a:r>
            <a:r>
              <a:rPr lang="en-IN" dirty="0" smtClean="0"/>
              <a:t>)</a:t>
            </a:r>
          </a:p>
          <a:p>
            <a:pPr lvl="1"/>
            <a:r>
              <a:rPr lang="en-GB" dirty="0" err="1" smtClean="0"/>
              <a:t>DigitalOcean</a:t>
            </a:r>
            <a:endParaRPr lang="en-GB" dirty="0" smtClean="0"/>
          </a:p>
          <a:p>
            <a:pPr lvl="1"/>
            <a:r>
              <a:rPr lang="en-GB" dirty="0" smtClean="0"/>
              <a:t>Azure</a:t>
            </a:r>
          </a:p>
          <a:p>
            <a:pPr lvl="1"/>
            <a:r>
              <a:rPr lang="en-GB" dirty="0" smtClean="0"/>
              <a:t>AWS</a:t>
            </a:r>
          </a:p>
          <a:p>
            <a:r>
              <a:rPr lang="en-IN" dirty="0"/>
              <a:t>Platform as a Service (PaaS</a:t>
            </a:r>
            <a:r>
              <a:rPr lang="en-IN" dirty="0" smtClean="0"/>
              <a:t>)</a:t>
            </a:r>
          </a:p>
          <a:p>
            <a:pPr lvl="1"/>
            <a:r>
              <a:rPr lang="en-GB" dirty="0"/>
              <a:t>The consumer does not manage or control the underlying cloud </a:t>
            </a:r>
            <a:r>
              <a:rPr lang="en-GB" dirty="0" smtClean="0"/>
              <a:t>infrastructure:</a:t>
            </a:r>
          </a:p>
          <a:p>
            <a:pPr lvl="2"/>
            <a:r>
              <a:rPr lang="en-GB" dirty="0" smtClean="0"/>
              <a:t>network</a:t>
            </a:r>
            <a:r>
              <a:rPr lang="en-GB" dirty="0"/>
              <a:t>, servers,</a:t>
            </a:r>
          </a:p>
          <a:p>
            <a:pPr lvl="2"/>
            <a:r>
              <a:rPr lang="en-GB" dirty="0"/>
              <a:t>operating systems, or </a:t>
            </a:r>
            <a:r>
              <a:rPr lang="en-GB" dirty="0" smtClean="0"/>
              <a:t>storage</a:t>
            </a:r>
          </a:p>
          <a:p>
            <a:pPr lvl="1"/>
            <a:r>
              <a:rPr lang="en-GB" dirty="0" smtClean="0"/>
              <a:t>Has </a:t>
            </a:r>
            <a:r>
              <a:rPr lang="en-GB" dirty="0"/>
              <a:t>control over the deployed applications and </a:t>
            </a:r>
            <a:endParaRPr lang="en-GB" dirty="0" smtClean="0"/>
          </a:p>
          <a:p>
            <a:pPr lvl="1"/>
            <a:r>
              <a:rPr lang="en-GB" dirty="0" smtClean="0"/>
              <a:t>Configuration settings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Services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https://www.uniprint.net/wp-content/uploads/2017/05/Cloud-service-model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89" y="951046"/>
            <a:ext cx="8471590" cy="514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Services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 descr="https://dachou.github.io/assets/20110326-cloud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" y="624371"/>
            <a:ext cx="10778837" cy="586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VM technology allows multiple virtual machines to run on a </a:t>
            </a:r>
            <a:r>
              <a:rPr lang="en-GB" dirty="0" smtClean="0"/>
              <a:t>single physical </a:t>
            </a:r>
            <a:r>
              <a:rPr lang="en-GB" dirty="0"/>
              <a:t>machine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 descr="https://i1.wp.com/www.docker.com/blog/wp-content/uploads/Are-containers-..-vms-image-2-1024x759.png?ss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8623" r="5105" b="8737"/>
          <a:stretch/>
        </p:blipFill>
        <p:spPr bwMode="auto">
          <a:xfrm>
            <a:off x="4079840" y="1375031"/>
            <a:ext cx="7255566" cy="50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cloud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</p:spPr>
        <p:txBody>
          <a:bodyPr/>
          <a:lstStyle/>
          <a:p>
            <a:r>
              <a:rPr lang="en-GB" dirty="0"/>
              <a:t>Mail and Messaging</a:t>
            </a:r>
          </a:p>
          <a:p>
            <a:r>
              <a:rPr lang="en-GB" dirty="0" smtClean="0"/>
              <a:t>Archiving</a:t>
            </a:r>
            <a:endParaRPr lang="en-GB" dirty="0"/>
          </a:p>
          <a:p>
            <a:r>
              <a:rPr lang="en-GB" dirty="0" smtClean="0"/>
              <a:t>Backup</a:t>
            </a:r>
            <a:endParaRPr lang="en-GB" dirty="0"/>
          </a:p>
          <a:p>
            <a:r>
              <a:rPr lang="en-GB" dirty="0" smtClean="0"/>
              <a:t>Storage</a:t>
            </a:r>
            <a:endParaRPr lang="en-GB" dirty="0"/>
          </a:p>
          <a:p>
            <a:r>
              <a:rPr lang="en-GB" dirty="0" smtClean="0"/>
              <a:t>Security</a:t>
            </a:r>
            <a:endParaRPr lang="en-GB" dirty="0"/>
          </a:p>
          <a:p>
            <a:r>
              <a:rPr lang="en-GB" dirty="0" smtClean="0"/>
              <a:t>Virtual </a:t>
            </a:r>
            <a:r>
              <a:rPr lang="en-GB" dirty="0"/>
              <a:t>Servers</a:t>
            </a:r>
          </a:p>
          <a:p>
            <a:r>
              <a:rPr lang="en-GB" dirty="0" smtClean="0"/>
              <a:t>CRM </a:t>
            </a:r>
            <a:r>
              <a:rPr lang="en-GB" dirty="0"/>
              <a:t>(Customer Relationship Management)</a:t>
            </a:r>
          </a:p>
          <a:p>
            <a:r>
              <a:rPr lang="en-GB" dirty="0" smtClean="0"/>
              <a:t>Collaboration </a:t>
            </a:r>
            <a:r>
              <a:rPr lang="en-GB" dirty="0"/>
              <a:t>across enterprises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Services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Amazon Web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(Amazon Web Services) is a Cloud </a:t>
            </a:r>
            <a:r>
              <a:rPr lang="en-US" dirty="0" smtClean="0"/>
              <a:t>Provider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2006, Amazon Web Services (AWS) began offering IT infrastructure services to businesses as web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commonly known as cloud computing. </a:t>
            </a:r>
            <a:endParaRPr lang="en-US" dirty="0" smtClean="0"/>
          </a:p>
          <a:p>
            <a:r>
              <a:rPr lang="en-US" dirty="0" smtClean="0"/>
              <a:t>Today</a:t>
            </a:r>
            <a:r>
              <a:rPr lang="en-US" dirty="0"/>
              <a:t>, AWS provides a highly reliable, scalable, low-cost infrastructure platform in the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AWS powers </a:t>
            </a:r>
            <a:r>
              <a:rPr lang="en-US" dirty="0"/>
              <a:t>hundreds of thousands of businesses in 190 countries around the world</a:t>
            </a:r>
            <a:r>
              <a:rPr lang="en-US" dirty="0" smtClean="0"/>
              <a:t>.</a:t>
            </a:r>
          </a:p>
          <a:p>
            <a:r>
              <a:rPr lang="en-US" dirty="0"/>
              <a:t>AWS powers some of the biggest websites in the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Amazon.com</a:t>
            </a:r>
          </a:p>
          <a:p>
            <a:pPr lvl="1"/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https://begin4learn.gitbooks.io/note-cloud/content/assets/AWS%20services%20-%20the%20most%20used%20and%20popular%20services%20on%20AWS%20of%20201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 t="11353" r="4047" b="6766"/>
          <a:stretch/>
        </p:blipFill>
        <p:spPr bwMode="auto">
          <a:xfrm>
            <a:off x="141888" y="0"/>
            <a:ext cx="11955463" cy="61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AWS </a:t>
            </a:r>
            <a:r>
              <a:rPr lang="en-US" dirty="0"/>
              <a:t>Account Registration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 – Visiting the Signup Page: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https://aws.amazon.com/free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Step 2 – Entering User </a:t>
            </a:r>
            <a:r>
              <a:rPr lang="en-US" dirty="0" smtClean="0"/>
              <a:t>Details</a:t>
            </a:r>
          </a:p>
          <a:p>
            <a:r>
              <a:rPr lang="en-US" dirty="0"/>
              <a:t>Step 3 – Filling up the </a:t>
            </a:r>
            <a:r>
              <a:rPr lang="en-US" dirty="0" smtClean="0"/>
              <a:t>Debit Card / Credit </a:t>
            </a:r>
            <a:r>
              <a:rPr lang="en-US" dirty="0"/>
              <a:t>Card </a:t>
            </a:r>
            <a:r>
              <a:rPr lang="en-US" dirty="0" smtClean="0"/>
              <a:t>details</a:t>
            </a:r>
          </a:p>
          <a:p>
            <a:pPr lvl="1"/>
            <a:r>
              <a:rPr lang="en-US" dirty="0"/>
              <a:t>This will not charge anything from your account (except for a verification amount that will be refunded back)</a:t>
            </a:r>
            <a:endParaRPr lang="en-US" dirty="0" smtClean="0"/>
          </a:p>
          <a:p>
            <a:r>
              <a:rPr lang="en-US" dirty="0"/>
              <a:t>Step 4 – Identity </a:t>
            </a:r>
            <a:r>
              <a:rPr lang="en-US" dirty="0" smtClean="0"/>
              <a:t>Confirmation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select a mode to confirm your </a:t>
            </a:r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could be a Text Message or a Voice call to your valid phone number.</a:t>
            </a:r>
            <a:endParaRPr lang="en-US" dirty="0" smtClean="0"/>
          </a:p>
          <a:p>
            <a:r>
              <a:rPr lang="en-US" dirty="0"/>
              <a:t>Step 5 – Selecting a Support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Select Basic plan for free tier</a:t>
            </a:r>
          </a:p>
          <a:p>
            <a:r>
              <a:rPr lang="en-US" dirty="0" smtClean="0"/>
              <a:t>Wait 10-15 minutes before the account can be activated. You will get e-mail</a:t>
            </a:r>
          </a:p>
          <a:p>
            <a:r>
              <a:rPr lang="en-US" dirty="0" smtClean="0"/>
              <a:t>Login to the account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Cloud?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https://s3.amazonaws.com/files.dezyre.com/images/blog/Cloud+Computing+vs.+Distributed+Computing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4"/>
          <a:stretch/>
        </p:blipFill>
        <p:spPr bwMode="auto">
          <a:xfrm>
            <a:off x="1962072" y="1072554"/>
            <a:ext cx="7813096" cy="48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Understand the AWS Free Tier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below URL to understand what all services are free:</a:t>
            </a:r>
          </a:p>
          <a:p>
            <a:pPr lvl="1"/>
            <a:r>
              <a:rPr lang="en-US" dirty="0">
                <a:hlinkClick r:id="rId2"/>
              </a:rPr>
              <a:t>https://aws.amazon.com/free/?</a:t>
            </a:r>
            <a:r>
              <a:rPr lang="en-US" dirty="0" smtClean="0">
                <a:hlinkClick r:id="rId2"/>
              </a:rPr>
              <a:t>all-free-tier.sort-by=item.additionalFields.SortRank&amp;all-free-tier.sort-order=asc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AWS Management Console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graphical interface used to interact with AWS services and </a:t>
            </a:r>
            <a:r>
              <a:rPr lang="en-US" dirty="0" smtClean="0"/>
              <a:t>features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manage all aspects of AWS services, as well as </a:t>
            </a:r>
            <a:r>
              <a:rPr lang="en-US" dirty="0" smtClean="0"/>
              <a:t>AWS account.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37" y="1747427"/>
            <a:ext cx="8657311" cy="45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4042281" cy="5879250"/>
          </a:xfrm>
        </p:spPr>
        <p:txBody>
          <a:bodyPr/>
          <a:lstStyle/>
          <a:p>
            <a:r>
              <a:rPr lang="en-US" dirty="0"/>
              <a:t>AWS has Regions all around the world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geographical location with a collection of availability </a:t>
            </a:r>
            <a:r>
              <a:rPr lang="en-US" dirty="0" smtClean="0"/>
              <a:t>zones</a:t>
            </a:r>
          </a:p>
          <a:p>
            <a:r>
              <a:rPr lang="en-US" dirty="0" smtClean="0"/>
              <a:t>Mapped </a:t>
            </a:r>
            <a:r>
              <a:rPr lang="en-US" dirty="0"/>
              <a:t>to physical data centers in that region.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region is physically isolated </a:t>
            </a:r>
            <a:r>
              <a:rPr lang="en-US" dirty="0" smtClean="0"/>
              <a:t>and independent</a:t>
            </a:r>
          </a:p>
          <a:p>
            <a:r>
              <a:rPr lang="en-US" dirty="0"/>
              <a:t>A region is a cluster of data 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3078" name="Picture 6" descr="What is AWS Networking - Virtual Personal Cloud - DataFla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70" y="0"/>
            <a:ext cx="8007830" cy="512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7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and Availability Zones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AWS Regions and Availability Zo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5" b="10347"/>
          <a:stretch/>
        </p:blipFill>
        <p:spPr bwMode="auto">
          <a:xfrm>
            <a:off x="602432" y="834887"/>
            <a:ext cx="10732974" cy="56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Zones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5675815" cy="5879250"/>
          </a:xfrm>
        </p:spPr>
        <p:txBody>
          <a:bodyPr/>
          <a:lstStyle/>
          <a:p>
            <a:r>
              <a:rPr lang="en-US" dirty="0"/>
              <a:t>Each region has many availability zones</a:t>
            </a:r>
          </a:p>
          <a:p>
            <a:pPr lvl="1"/>
            <a:r>
              <a:rPr lang="en-US" dirty="0"/>
              <a:t>(usually 3, min is 2, max is 6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ap-southeast-2a</a:t>
            </a:r>
            <a:endParaRPr lang="en-US" dirty="0"/>
          </a:p>
          <a:p>
            <a:pPr lvl="1"/>
            <a:r>
              <a:rPr lang="en-US" dirty="0" smtClean="0"/>
              <a:t>ap-southeast-2b</a:t>
            </a:r>
            <a:endParaRPr lang="en-US" dirty="0"/>
          </a:p>
          <a:p>
            <a:pPr lvl="1"/>
            <a:r>
              <a:rPr lang="en-US" dirty="0" smtClean="0"/>
              <a:t>ap-southeast-2c</a:t>
            </a:r>
            <a:endParaRPr lang="en-US" dirty="0"/>
          </a:p>
          <a:p>
            <a:r>
              <a:rPr lang="en-US" dirty="0" smtClean="0"/>
              <a:t>Inside </a:t>
            </a:r>
            <a:r>
              <a:rPr lang="en-US" dirty="0"/>
              <a:t>each region, you will find two or more availability </a:t>
            </a:r>
            <a:r>
              <a:rPr lang="en-US" dirty="0" smtClean="0"/>
              <a:t>zones</a:t>
            </a:r>
          </a:p>
          <a:p>
            <a:r>
              <a:rPr lang="en-US" dirty="0" smtClean="0"/>
              <a:t>Each </a:t>
            </a:r>
            <a:r>
              <a:rPr lang="en-US" dirty="0"/>
              <a:t>zone hosted in separate data centers from another zone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/>
              <a:t>two zones share a data center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4100" name="Picture 4" descr="Availability Zones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77110">
            <a:off x="5136100" y="-136879"/>
            <a:ext cx="7745579" cy="551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01255" y="5527982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A2A2A"/>
                </a:solidFill>
                <a:latin typeface="Fira Sans"/>
              </a:rPr>
              <a:t>Underutilizing an AWS region with two availability zones.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45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146" name="Picture 2" descr="Two Availability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0" y="584615"/>
            <a:ext cx="9882327" cy="564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23498" y="4883714"/>
            <a:ext cx="48761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highly available application leveraging two Availability Zones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2A2A2A"/>
                </a:solidFill>
                <a:latin typeface="Fira Sans"/>
              </a:rPr>
              <a:t>This </a:t>
            </a:r>
            <a:r>
              <a:rPr lang="en-US" sz="1800" dirty="0">
                <a:solidFill>
                  <a:srgbClr val="2A2A2A"/>
                </a:solidFill>
                <a:latin typeface="Fira Sans"/>
              </a:rPr>
              <a:t>ability to leverage multiple zones is foundational for building a highly available, fault-tolerant application using AWS.</a:t>
            </a:r>
          </a:p>
        </p:txBody>
      </p:sp>
    </p:spTree>
    <p:extLst>
      <p:ext uri="{BB962C8B-B14F-4D97-AF65-F5344CB8AC3E}">
        <p14:creationId xmlns:p14="http://schemas.microsoft.com/office/powerpoint/2010/main" val="22650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– Regions and Zones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://docs.aws.amazon.com/AWSEC2/latest/UserGuide/using-regions-availability-zones.html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Pricing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/>
              <a:t>Pricing offers the most amazing </a:t>
            </a:r>
            <a:r>
              <a:rPr lang="en-US" dirty="0" smtClean="0"/>
              <a:t>options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rent a server for as low as 5$ a month</a:t>
            </a:r>
            <a:r>
              <a:rPr lang="en-US" dirty="0" smtClean="0"/>
              <a:t>!</a:t>
            </a:r>
          </a:p>
          <a:p>
            <a:r>
              <a:rPr lang="en-US" dirty="0" smtClean="0"/>
              <a:t>AWS offers incredible </a:t>
            </a:r>
            <a:r>
              <a:rPr lang="en-US" dirty="0"/>
              <a:t>free tier </a:t>
            </a:r>
            <a:r>
              <a:rPr lang="en-US" dirty="0" smtClean="0"/>
              <a:t>option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AWS pricing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 as you </a:t>
            </a:r>
            <a:r>
              <a:rPr lang="en-US" dirty="0" smtClean="0"/>
              <a:t>Go</a:t>
            </a:r>
          </a:p>
          <a:p>
            <a:pPr lvl="1"/>
            <a:r>
              <a:rPr lang="en-US" dirty="0"/>
              <a:t>AWS offers, pay as you go model, that is you only pay what you use</a:t>
            </a:r>
            <a:r>
              <a:rPr lang="en-US" dirty="0" smtClean="0"/>
              <a:t>.</a:t>
            </a:r>
          </a:p>
          <a:p>
            <a:r>
              <a:rPr lang="en-US" dirty="0"/>
              <a:t>Payless by using </a:t>
            </a:r>
            <a:r>
              <a:rPr lang="en-US" dirty="0" smtClean="0"/>
              <a:t>more</a:t>
            </a:r>
          </a:p>
          <a:p>
            <a:pPr lvl="1"/>
            <a:r>
              <a:rPr lang="en-US" dirty="0"/>
              <a:t>AWS bills you for the hour. The more AWS resources you use, the less the hourly rates become</a:t>
            </a:r>
            <a:r>
              <a:rPr lang="en-US" dirty="0" smtClean="0"/>
              <a:t>.</a:t>
            </a:r>
          </a:p>
          <a:p>
            <a:r>
              <a:rPr lang="en-US" dirty="0"/>
              <a:t>Save when you </a:t>
            </a:r>
            <a:r>
              <a:rPr lang="en-US" dirty="0" smtClean="0"/>
              <a:t>reserve</a:t>
            </a:r>
          </a:p>
          <a:p>
            <a:pPr lvl="1"/>
            <a:r>
              <a:rPr lang="en-US" dirty="0"/>
              <a:t>You can reduce your costs up to 75 percent when you use reserved instances compared to On Demand instances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7170" name="Picture 2" descr="Pay-Go - AWS Pricing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57" y="216645"/>
            <a:ext cx="1911764" cy="208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y-Less - AWS Pricing -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833" y="2073965"/>
            <a:ext cx="1743213" cy="19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8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Pricing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Upfront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pay anything before you reserve the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since there is no advance payment, the costs are higher than the other two options.</a:t>
            </a:r>
          </a:p>
          <a:p>
            <a:r>
              <a:rPr lang="en-US" dirty="0"/>
              <a:t>Partial </a:t>
            </a:r>
            <a:r>
              <a:rPr lang="en-US" dirty="0" smtClean="0"/>
              <a:t>Upfront</a:t>
            </a:r>
          </a:p>
          <a:p>
            <a:pPr lvl="1"/>
            <a:r>
              <a:rPr lang="en-US" dirty="0" smtClean="0"/>
              <a:t>Pay </a:t>
            </a:r>
            <a:r>
              <a:rPr lang="en-US" dirty="0"/>
              <a:t>a partial amount when you are reserving the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costs in this model are lesser as compared to No </a:t>
            </a:r>
            <a:r>
              <a:rPr lang="en-US" dirty="0" smtClean="0"/>
              <a:t>upfront</a:t>
            </a:r>
          </a:p>
          <a:p>
            <a:pPr lvl="1"/>
            <a:r>
              <a:rPr lang="en-US" dirty="0" smtClean="0"/>
              <a:t>Nut </a:t>
            </a:r>
            <a:r>
              <a:rPr lang="en-US" dirty="0"/>
              <a:t>is still more expensive than full </a:t>
            </a:r>
            <a:r>
              <a:rPr lang="en-US" dirty="0" smtClean="0"/>
              <a:t>upfront</a:t>
            </a:r>
            <a:endParaRPr lang="en-US" dirty="0"/>
          </a:p>
          <a:p>
            <a:r>
              <a:rPr lang="en-US" dirty="0"/>
              <a:t>Full </a:t>
            </a:r>
            <a:r>
              <a:rPr lang="en-US" dirty="0" smtClean="0"/>
              <a:t>Upfront</a:t>
            </a:r>
          </a:p>
          <a:p>
            <a:pPr lvl="1"/>
            <a:r>
              <a:rPr lang="en-US" dirty="0" smtClean="0"/>
              <a:t>Pay </a:t>
            </a:r>
            <a:r>
              <a:rPr lang="en-US" dirty="0"/>
              <a:t>the whole amount when you are reserving the </a:t>
            </a:r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pricing is least in this case, since you are paying the full payment.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3074" name="Picture 2" descr="https://s3.amazonaws.com/files.dezyre.com/images/blog/Cloud+Computing+vs.+Distributed+Computing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1" y="584615"/>
            <a:ext cx="8857145" cy="56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1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Calculate your savings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offers two types of calculators for you to foresee what will be your expenses:</a:t>
            </a:r>
          </a:p>
          <a:p>
            <a:pPr lvl="1"/>
            <a:r>
              <a:rPr lang="en-US" dirty="0" smtClean="0"/>
              <a:t>AWS Calculator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calculate your monthly </a:t>
            </a:r>
            <a:r>
              <a:rPr lang="en-US" dirty="0" smtClean="0"/>
              <a:t>expenses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foresee, what will be your expenditure if you use a certain set of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Provides templates</a:t>
            </a:r>
          </a:p>
          <a:p>
            <a:pPr lvl="2"/>
            <a:r>
              <a:rPr lang="en-US" dirty="0">
                <a:hlinkClick r:id="rId2"/>
              </a:rPr>
              <a:t>https://calculator.aws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TCO (</a:t>
            </a:r>
            <a:r>
              <a:rPr lang="en-US" dirty="0"/>
              <a:t>Total Cost of Ownership</a:t>
            </a:r>
            <a:r>
              <a:rPr lang="en-US" dirty="0" smtClean="0"/>
              <a:t>) Calculator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compare one service’s price to another, or one infrastructure solution 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matches your current infrastructure to the most cost-efficient AWS offerings</a:t>
            </a:r>
            <a:r>
              <a:rPr lang="en-US" dirty="0" smtClean="0"/>
              <a:t>.</a:t>
            </a:r>
          </a:p>
          <a:p>
            <a:pPr lvl="2"/>
            <a:r>
              <a:rPr lang="en-US" dirty="0">
                <a:hlinkClick r:id="rId3"/>
              </a:rPr>
              <a:t>https://aws.amazon.com/tco-calculator/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IAM (Identity and Access </a:t>
            </a:r>
            <a:r>
              <a:rPr lang="en-US" dirty="0" smtClean="0"/>
              <a:t>Management)</a:t>
            </a:r>
          </a:p>
          <a:p>
            <a:r>
              <a:rPr lang="en-US" dirty="0" smtClean="0"/>
              <a:t>Your </a:t>
            </a:r>
            <a:r>
              <a:rPr lang="en-US" dirty="0"/>
              <a:t>whole AWS security is </a:t>
            </a:r>
            <a:r>
              <a:rPr lang="en-US" dirty="0" smtClean="0"/>
              <a:t>there: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Roles</a:t>
            </a:r>
          </a:p>
          <a:p>
            <a:r>
              <a:rPr lang="en-US" dirty="0" smtClean="0"/>
              <a:t>Root </a:t>
            </a:r>
            <a:r>
              <a:rPr lang="en-US" dirty="0"/>
              <a:t>account should never be used (and </a:t>
            </a:r>
            <a:r>
              <a:rPr lang="en-US" dirty="0" smtClean="0"/>
              <a:t>shared)</a:t>
            </a:r>
          </a:p>
          <a:p>
            <a:r>
              <a:rPr lang="en-US" dirty="0" smtClean="0"/>
              <a:t>Users </a:t>
            </a:r>
            <a:r>
              <a:rPr lang="en-US" dirty="0"/>
              <a:t>must be created with proper </a:t>
            </a:r>
            <a:r>
              <a:rPr lang="en-US" dirty="0" smtClean="0"/>
              <a:t>permissions</a:t>
            </a:r>
          </a:p>
          <a:p>
            <a:r>
              <a:rPr lang="en-US" dirty="0" smtClean="0"/>
              <a:t>IAM </a:t>
            </a:r>
            <a:r>
              <a:rPr lang="en-US" dirty="0"/>
              <a:t>is at the center of </a:t>
            </a:r>
            <a:r>
              <a:rPr lang="en-US" dirty="0" smtClean="0"/>
              <a:t>AWS</a:t>
            </a:r>
          </a:p>
          <a:p>
            <a:r>
              <a:rPr lang="en-US" dirty="0" smtClean="0"/>
              <a:t>Policies </a:t>
            </a:r>
            <a:r>
              <a:rPr lang="en-US" dirty="0"/>
              <a:t>are written in JSON (JavaScript Object Notation)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390650"/>
            <a:ext cx="9363075" cy="4076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Trends in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95767"/>
            <a:ext cx="11918731" cy="5879250"/>
          </a:xfrm>
        </p:spPr>
        <p:txBody>
          <a:bodyPr/>
          <a:lstStyle/>
          <a:p>
            <a:r>
              <a:rPr lang="en-GB" dirty="0" smtClean="0"/>
              <a:t>Centralized</a:t>
            </a:r>
          </a:p>
          <a:p>
            <a:r>
              <a:rPr lang="en-GB" dirty="0" smtClean="0"/>
              <a:t>Distributed Computing</a:t>
            </a:r>
          </a:p>
          <a:p>
            <a:r>
              <a:rPr lang="en-GB" dirty="0" smtClean="0"/>
              <a:t>Cloud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613E37-E6D1-46B0-BF57-1C2E10705361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Ubiquitous Compu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2"/>
          <a:stretch/>
        </p:blipFill>
        <p:spPr bwMode="auto">
          <a:xfrm>
            <a:off x="5095566" y="1639228"/>
            <a:ext cx="6699080" cy="429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Cloud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US" dirty="0"/>
              <a:t>first came in the </a:t>
            </a:r>
            <a:r>
              <a:rPr lang="en-US" dirty="0" smtClean="0"/>
              <a:t>1950s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The Evolution of Cloud Computing – Where's It Going Next? | The Cloud  Report | News, articles, interviews and te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89" y="1134192"/>
            <a:ext cx="10466088" cy="52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Centralized vs. Distributed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469BFB-CEBB-47C2-B1B8-BF84174ACD2D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636" t="10209" r="4509" b="11224"/>
          <a:stretch/>
        </p:blipFill>
        <p:spPr>
          <a:xfrm>
            <a:off x="423746" y="1193180"/>
            <a:ext cx="4493942" cy="4683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467" y="882215"/>
            <a:ext cx="4333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Centralized vs. Distributed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 centralized system, there is a </a:t>
            </a:r>
            <a:endParaRPr lang="en-GB" dirty="0" smtClean="0"/>
          </a:p>
          <a:p>
            <a:pPr lvl="1"/>
            <a:r>
              <a:rPr lang="en-GB" dirty="0" smtClean="0"/>
              <a:t>Single component</a:t>
            </a:r>
          </a:p>
          <a:p>
            <a:pPr lvl="1"/>
            <a:r>
              <a:rPr lang="en-IN" dirty="0"/>
              <a:t>Single point of </a:t>
            </a:r>
            <a:r>
              <a:rPr lang="en-IN" dirty="0" smtClean="0"/>
              <a:t>control</a:t>
            </a:r>
          </a:p>
          <a:p>
            <a:pPr lvl="1"/>
            <a:r>
              <a:rPr lang="en-IN" dirty="0"/>
              <a:t>Single point of </a:t>
            </a:r>
            <a:r>
              <a:rPr lang="en-IN" dirty="0" smtClean="0"/>
              <a:t>failure</a:t>
            </a:r>
          </a:p>
          <a:p>
            <a:endParaRPr lang="en-GB" dirty="0" smtClean="0"/>
          </a:p>
          <a:p>
            <a:r>
              <a:rPr lang="en-GB" dirty="0"/>
              <a:t>A distributed system is </a:t>
            </a:r>
            <a:endParaRPr lang="en-GB" dirty="0" smtClean="0"/>
          </a:p>
          <a:p>
            <a:pPr lvl="1"/>
            <a:r>
              <a:rPr lang="en-GB" dirty="0" smtClean="0"/>
              <a:t>A </a:t>
            </a:r>
            <a:r>
              <a:rPr lang="en-GB" dirty="0"/>
              <a:t>collection </a:t>
            </a:r>
            <a:r>
              <a:rPr lang="en-GB" dirty="0" smtClean="0"/>
              <a:t>of independent </a:t>
            </a:r>
            <a:r>
              <a:rPr lang="en-GB" dirty="0"/>
              <a:t>computers, </a:t>
            </a:r>
            <a:r>
              <a:rPr lang="en-GB" dirty="0" smtClean="0"/>
              <a:t>interconnected via </a:t>
            </a:r>
            <a:r>
              <a:rPr lang="en-GB" dirty="0"/>
              <a:t>a network, </a:t>
            </a:r>
            <a:endParaRPr lang="en-GB" dirty="0" smtClean="0"/>
          </a:p>
          <a:p>
            <a:pPr lvl="1"/>
            <a:r>
              <a:rPr lang="en-GB" dirty="0" smtClean="0"/>
              <a:t>Capable </a:t>
            </a:r>
            <a:r>
              <a:rPr lang="en-GB" dirty="0"/>
              <a:t>of </a:t>
            </a:r>
            <a:r>
              <a:rPr lang="en-GB" dirty="0" smtClean="0"/>
              <a:t>collaborating on </a:t>
            </a:r>
            <a:r>
              <a:rPr lang="en-GB" dirty="0"/>
              <a:t>a </a:t>
            </a:r>
            <a:r>
              <a:rPr lang="en-GB" dirty="0" smtClean="0"/>
              <a:t>tasks</a:t>
            </a:r>
          </a:p>
          <a:p>
            <a:pPr lvl="1"/>
            <a:r>
              <a:rPr lang="en-GB" dirty="0" smtClean="0"/>
              <a:t>Examples:</a:t>
            </a:r>
          </a:p>
          <a:p>
            <a:pPr lvl="2"/>
            <a:r>
              <a:rPr lang="en-IN" dirty="0" smtClean="0"/>
              <a:t>client-server</a:t>
            </a:r>
          </a:p>
          <a:p>
            <a:pPr lvl="2"/>
            <a:r>
              <a:rPr lang="en-IN" dirty="0"/>
              <a:t>Peer to Peer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dirty="0"/>
              <a:t>for enabling </a:t>
            </a:r>
            <a:r>
              <a:rPr lang="en-GB" dirty="0" smtClean="0"/>
              <a:t>convenient and on-demand </a:t>
            </a:r>
            <a:r>
              <a:rPr lang="en-GB" dirty="0"/>
              <a:t>network access to a shared pool </a:t>
            </a:r>
            <a:r>
              <a:rPr lang="en-GB" dirty="0" smtClean="0"/>
              <a:t>of computing </a:t>
            </a:r>
            <a:r>
              <a:rPr lang="en-GB" dirty="0"/>
              <a:t>resources </a:t>
            </a:r>
            <a:r>
              <a:rPr lang="en-GB" dirty="0" smtClean="0"/>
              <a:t>e.g.</a:t>
            </a:r>
          </a:p>
          <a:p>
            <a:pPr lvl="1"/>
            <a:r>
              <a:rPr lang="en-GB" dirty="0" smtClean="0"/>
              <a:t>networks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servers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storage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Services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smtClean="0"/>
              <a:t>These resources can be rapidly </a:t>
            </a:r>
            <a:r>
              <a:rPr lang="en-GB" dirty="0"/>
              <a:t>provisioned and released with minimal management effort or service provider interaction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s://miro.medium.com/max/469/1*24oTbi-r9SXkkJjtV2_B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87" y="1364592"/>
            <a:ext cx="44672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Essential Characteristics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On-demand self-service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consumer can </a:t>
            </a:r>
            <a:r>
              <a:rPr lang="en-GB" dirty="0" smtClean="0"/>
              <a:t>provision </a:t>
            </a:r>
            <a:r>
              <a:rPr lang="en-GB" dirty="0"/>
              <a:t>computing capabilities, such as server </a:t>
            </a:r>
            <a:r>
              <a:rPr lang="en-GB" dirty="0" smtClean="0"/>
              <a:t>and </a:t>
            </a:r>
            <a:r>
              <a:rPr lang="en-GB" dirty="0"/>
              <a:t>network storage, </a:t>
            </a:r>
            <a:r>
              <a:rPr lang="en-GB" dirty="0" smtClean="0"/>
              <a:t>as needed </a:t>
            </a:r>
            <a:r>
              <a:rPr lang="en-GB" dirty="0"/>
              <a:t>automatically without requiring human </a:t>
            </a:r>
            <a:r>
              <a:rPr lang="en-GB" dirty="0" smtClean="0"/>
              <a:t>interaction.</a:t>
            </a:r>
            <a:endParaRPr lang="en-GB" dirty="0"/>
          </a:p>
          <a:p>
            <a:r>
              <a:rPr lang="en-GB" dirty="0" smtClean="0"/>
              <a:t>Broad </a:t>
            </a:r>
            <a:r>
              <a:rPr lang="en-GB" dirty="0"/>
              <a:t>network </a:t>
            </a:r>
            <a:r>
              <a:rPr lang="en-GB" dirty="0" smtClean="0"/>
              <a:t>access</a:t>
            </a:r>
          </a:p>
          <a:p>
            <a:pPr lvl="1"/>
            <a:r>
              <a:rPr lang="en-GB" dirty="0" smtClean="0"/>
              <a:t>Capabilities </a:t>
            </a:r>
            <a:r>
              <a:rPr lang="en-GB" dirty="0"/>
              <a:t>are available over the </a:t>
            </a:r>
            <a:r>
              <a:rPr lang="en-GB" dirty="0" smtClean="0"/>
              <a:t>network</a:t>
            </a:r>
            <a:endParaRPr lang="en-GB" dirty="0"/>
          </a:p>
          <a:p>
            <a:r>
              <a:rPr lang="en-GB" dirty="0" smtClean="0"/>
              <a:t>Resource </a:t>
            </a:r>
            <a:r>
              <a:rPr lang="en-GB" dirty="0"/>
              <a:t>pooling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provider’s computing resources are pooled to serve multiple </a:t>
            </a:r>
            <a:r>
              <a:rPr lang="en-GB" dirty="0" smtClean="0"/>
              <a:t>consumers</a:t>
            </a:r>
          </a:p>
          <a:p>
            <a:r>
              <a:rPr lang="en-IN" dirty="0"/>
              <a:t>Measured </a:t>
            </a:r>
            <a:r>
              <a:rPr lang="en-IN" dirty="0" smtClean="0"/>
              <a:t>Service</a:t>
            </a:r>
          </a:p>
          <a:p>
            <a:pPr lvl="1"/>
            <a:r>
              <a:rPr lang="en-GB" dirty="0"/>
              <a:t>Resource usage can </a:t>
            </a:r>
            <a:r>
              <a:rPr lang="en-GB" dirty="0" smtClean="0"/>
              <a:t>be monitored and controlled providing transparency.</a:t>
            </a:r>
          </a:p>
          <a:p>
            <a:pPr lvl="1"/>
            <a:r>
              <a:rPr lang="en-GB" dirty="0" smtClean="0"/>
              <a:t>Used for billing</a:t>
            </a:r>
          </a:p>
          <a:p>
            <a:r>
              <a:rPr lang="en-IN" dirty="0"/>
              <a:t>Rapid </a:t>
            </a:r>
            <a:r>
              <a:rPr lang="en-IN" dirty="0" smtClean="0"/>
              <a:t>elasticity</a:t>
            </a:r>
          </a:p>
          <a:p>
            <a:pPr lvl="1"/>
            <a:r>
              <a:rPr lang="en-GB" dirty="0" smtClean="0"/>
              <a:t>Scale </a:t>
            </a:r>
            <a:r>
              <a:rPr lang="en-GB" dirty="0"/>
              <a:t>rapidly outward and inward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1279</Words>
  <Application>Microsoft Office PowerPoint</Application>
  <PresentationFormat>Widescreen</PresentationFormat>
  <Paragraphs>281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Bernard MT Condensed</vt:lpstr>
      <vt:lpstr>Calibri</vt:lpstr>
      <vt:lpstr>Fira Sans</vt:lpstr>
      <vt:lpstr>Office Theme</vt:lpstr>
      <vt:lpstr>Cloud Computing</vt:lpstr>
      <vt:lpstr>What is Cloud?</vt:lpstr>
      <vt:lpstr>Pros and Cons</vt:lpstr>
      <vt:lpstr>Trends in Computing</vt:lpstr>
      <vt:lpstr>Evolution of Cloud Computing</vt:lpstr>
      <vt:lpstr>Centralized vs. Distributed Computing</vt:lpstr>
      <vt:lpstr>Centralized vs. Distributed Computing</vt:lpstr>
      <vt:lpstr>Cloud Computing</vt:lpstr>
      <vt:lpstr>Essential Characteristics</vt:lpstr>
      <vt:lpstr>Common Characteristics</vt:lpstr>
      <vt:lpstr>Cloud Services Models</vt:lpstr>
      <vt:lpstr>Cloud Services Models</vt:lpstr>
      <vt:lpstr>Cloud Services Models</vt:lpstr>
      <vt:lpstr>Virtual Machines</vt:lpstr>
      <vt:lpstr>Top cloud applications</vt:lpstr>
      <vt:lpstr>AWS Services</vt:lpstr>
      <vt:lpstr>Overview of Amazon Web Services</vt:lpstr>
      <vt:lpstr>PowerPoint Presentation</vt:lpstr>
      <vt:lpstr>Hands-on: AWS Account Registration</vt:lpstr>
      <vt:lpstr>Hands-on: Understand the AWS Free Tier</vt:lpstr>
      <vt:lpstr>Hands-on: AWS Management Console Overview</vt:lpstr>
      <vt:lpstr>AWS Regions</vt:lpstr>
      <vt:lpstr>Region and Availability Zones</vt:lpstr>
      <vt:lpstr>Availability Zones</vt:lpstr>
      <vt:lpstr>Availability Zones</vt:lpstr>
      <vt:lpstr>Reference – Regions and Zones</vt:lpstr>
      <vt:lpstr>AWS Pricing</vt:lpstr>
      <vt:lpstr>How does AWS pricing work?</vt:lpstr>
      <vt:lpstr>AWS Pricing Models</vt:lpstr>
      <vt:lpstr>Hands-on: Calculate your savings</vt:lpstr>
      <vt:lpstr>IAM Introduction</vt:lpstr>
      <vt:lpstr>IAM Introduction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206</cp:revision>
  <cp:lastPrinted>2020-02-26T04:04:03Z</cp:lastPrinted>
  <dcterms:modified xsi:type="dcterms:W3CDTF">2020-09-01T12:54:35Z</dcterms:modified>
</cp:coreProperties>
</file>