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47"/>
  </p:notesMasterIdLst>
  <p:sldIdLst>
    <p:sldId id="256" r:id="rId2"/>
    <p:sldId id="382" r:id="rId3"/>
    <p:sldId id="404" r:id="rId4"/>
    <p:sldId id="405" r:id="rId5"/>
    <p:sldId id="383" r:id="rId6"/>
    <p:sldId id="416" r:id="rId7"/>
    <p:sldId id="414" r:id="rId8"/>
    <p:sldId id="384" r:id="rId9"/>
    <p:sldId id="385" r:id="rId10"/>
    <p:sldId id="386" r:id="rId11"/>
    <p:sldId id="392" r:id="rId12"/>
    <p:sldId id="430" r:id="rId13"/>
    <p:sldId id="388" r:id="rId14"/>
    <p:sldId id="411" r:id="rId15"/>
    <p:sldId id="406" r:id="rId16"/>
    <p:sldId id="407" r:id="rId17"/>
    <p:sldId id="408" r:id="rId18"/>
    <p:sldId id="409" r:id="rId19"/>
    <p:sldId id="415" r:id="rId20"/>
    <p:sldId id="410" r:id="rId21"/>
    <p:sldId id="412" r:id="rId22"/>
    <p:sldId id="413" r:id="rId23"/>
    <p:sldId id="431" r:id="rId24"/>
    <p:sldId id="390" r:id="rId25"/>
    <p:sldId id="391" r:id="rId26"/>
    <p:sldId id="393" r:id="rId27"/>
    <p:sldId id="394" r:id="rId28"/>
    <p:sldId id="395" r:id="rId29"/>
    <p:sldId id="402" r:id="rId30"/>
    <p:sldId id="403" r:id="rId31"/>
    <p:sldId id="396" r:id="rId32"/>
    <p:sldId id="397" r:id="rId33"/>
    <p:sldId id="398" r:id="rId34"/>
    <p:sldId id="399" r:id="rId35"/>
    <p:sldId id="420" r:id="rId36"/>
    <p:sldId id="422" r:id="rId37"/>
    <p:sldId id="421" r:id="rId38"/>
    <p:sldId id="418" r:id="rId39"/>
    <p:sldId id="423" r:id="rId40"/>
    <p:sldId id="424" r:id="rId41"/>
    <p:sldId id="428" r:id="rId42"/>
    <p:sldId id="426" r:id="rId43"/>
    <p:sldId id="427" r:id="rId44"/>
    <p:sldId id="429" r:id="rId45"/>
    <p:sldId id="367" r:id="rId46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33" autoAdjust="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12015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https://courses.cs.washington.edu/courses/cse403/13au/lectures/git.ppt.pdf</a:t>
            </a:r>
            <a:endParaRPr/>
          </a:p>
          <a:p>
            <a:pPr marL="0" indent="0"/>
            <a:r>
              <a:rPr lang="en-US"/>
              <a:t>http://enos.itcollege.ee/~jpoial/allalaadimised/git/getting-started-with-git.pdf</a:t>
            </a:r>
            <a:endParaRPr/>
          </a:p>
          <a:p>
            <a:pPr marL="0" indent="0"/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837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24C8696-F352-4483-B024-265AAB727281}" type="datetime3">
              <a:rPr lang="en-US" smtClean="0"/>
              <a:t>2 September 2020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28B73CA-7B25-45F2-8FDD-B6ED7CFAC09C}" type="datetime3">
              <a:rPr lang="en-US" smtClean="0"/>
              <a:t>2 September 2020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775BA6D-DEC1-483E-A5BC-A316BCCA2D3F}" type="datetime3">
              <a:rPr lang="en-US" smtClean="0"/>
              <a:t>2 September 2020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A1485F3-FB6F-4A96-AC64-96A54679E47D}" type="datetime3">
              <a:rPr lang="en-US" smtClean="0"/>
              <a:t>2 September 2020</a:t>
            </a:fld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25F89A0-C27F-4F99-A2E3-4E2C4607CBF6}" type="datetime3">
              <a:rPr lang="en-US" smtClean="0"/>
              <a:t>2 September 2020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897524-A71B-4436-A1A0-3C8D53D3B95A}" type="datetime3">
              <a:rPr lang="en-US" smtClean="0"/>
              <a:t>2 September 2020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E1BBF16-5AB2-40F4-B0AD-BDA2AB216BAB}" type="datetime3">
              <a:rPr lang="en-US" smtClean="0"/>
              <a:t>2 September 2020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675D049-EB29-470C-A573-981FCB3BB8FC}" type="datetime3">
              <a:rPr lang="en-US" smtClean="0"/>
              <a:t>2 September 2020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796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634AEC4-75D2-4299-A8FC-4783B30A98B0}" type="datetime3">
              <a:rPr lang="en-US" smtClean="0"/>
              <a:t>2 September 2020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9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AmazonCloudWatch/latest/logs/QuickStartEC2Instance.html" TargetMode="Externa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US" dirty="0"/>
              <a:t>Cloud Compute with AWS</a:t>
            </a:r>
            <a:endParaRPr dirty="0"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EC2 </a:t>
            </a:r>
            <a:r>
              <a:rPr lang="en-US" dirty="0" smtClean="0"/>
              <a:t>AWS 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access the features of </a:t>
            </a:r>
            <a:r>
              <a:rPr lang="en-US" dirty="0" smtClean="0"/>
              <a:t>Amazon EC2 </a:t>
            </a:r>
            <a:r>
              <a:rPr lang="en-US" dirty="0"/>
              <a:t>using </a:t>
            </a:r>
            <a:r>
              <a:rPr lang="en-US" dirty="0" smtClean="0"/>
              <a:t>AWS CLI</a:t>
            </a:r>
          </a:p>
          <a:p>
            <a:r>
              <a:rPr lang="en-US" dirty="0" smtClean="0"/>
              <a:t>To </a:t>
            </a:r>
            <a:r>
              <a:rPr lang="en-US" dirty="0"/>
              <a:t>list the AWS CLI commands for Amazon </a:t>
            </a:r>
            <a:r>
              <a:rPr lang="en-US" dirty="0" smtClean="0"/>
              <a:t>EC2:</a:t>
            </a:r>
          </a:p>
          <a:p>
            <a:pPr lvl="1"/>
            <a:r>
              <a:rPr lang="en-US" dirty="0" err="1"/>
              <a:t>aws</a:t>
            </a:r>
            <a:r>
              <a:rPr lang="en-US" dirty="0"/>
              <a:t> ec2 </a:t>
            </a:r>
            <a:r>
              <a:rPr lang="en-US" dirty="0" smtClean="0"/>
              <a:t>help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1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Install AWS Command Line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command line tool for managing and administering your Amazon Web </a:t>
            </a:r>
            <a:r>
              <a:rPr lang="en-US" dirty="0" smtClean="0"/>
              <a:t>Services</a:t>
            </a:r>
          </a:p>
          <a:p>
            <a:r>
              <a:rPr lang="en-US" dirty="0"/>
              <a:t>Can use it to create scripts for automating your Amazon Web Services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Installation:</a:t>
            </a:r>
            <a:endParaRPr lang="en-US" dirty="0"/>
          </a:p>
          <a:p>
            <a:pPr lvl="1"/>
            <a:r>
              <a:rPr lang="en-US" dirty="0" err="1"/>
              <a:t>sudo</a:t>
            </a:r>
            <a:r>
              <a:rPr lang="en-US" dirty="0"/>
              <a:t> apt-get </a:t>
            </a:r>
            <a:r>
              <a:rPr lang="en-US" dirty="0" smtClean="0"/>
              <a:t>update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 smtClean="0"/>
              <a:t>awscli</a:t>
            </a:r>
            <a:endParaRPr lang="en-US" dirty="0" smtClean="0"/>
          </a:p>
          <a:p>
            <a:pPr lvl="1"/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smtClean="0"/>
              <a:t>–version</a:t>
            </a:r>
          </a:p>
          <a:p>
            <a:r>
              <a:rPr lang="en-US" dirty="0"/>
              <a:t>Login to AWS Account Using AWS CLI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smtClean="0"/>
              <a:t>configure</a:t>
            </a:r>
          </a:p>
          <a:p>
            <a:pPr lvl="1"/>
            <a:r>
              <a:rPr lang="en-US" dirty="0" smtClean="0"/>
              <a:t>cat </a:t>
            </a:r>
            <a:r>
              <a:rPr lang="en-US" dirty="0"/>
              <a:t>~/.</a:t>
            </a:r>
            <a:r>
              <a:rPr lang="en-US" dirty="0" err="1"/>
              <a:t>aws</a:t>
            </a:r>
            <a:r>
              <a:rPr lang="en-US" dirty="0"/>
              <a:t>/</a:t>
            </a:r>
            <a:r>
              <a:rPr lang="en-US" dirty="0" err="1"/>
              <a:t>config</a:t>
            </a:r>
            <a:endParaRPr lang="en-US" dirty="0" smtClean="0"/>
          </a:p>
          <a:p>
            <a:pPr lvl="1"/>
            <a:r>
              <a:rPr lang="en-US" dirty="0"/>
              <a:t>cat ~/.</a:t>
            </a:r>
            <a:r>
              <a:rPr lang="en-US" dirty="0" err="1" smtClean="0"/>
              <a:t>aws</a:t>
            </a:r>
            <a:r>
              <a:rPr lang="en-US" dirty="0" smtClean="0"/>
              <a:t>/credentials</a:t>
            </a:r>
          </a:p>
          <a:p>
            <a:r>
              <a:rPr lang="en-US" dirty="0" smtClean="0"/>
              <a:t>Delete to use different login credentials</a:t>
            </a:r>
          </a:p>
          <a:p>
            <a:pPr lvl="1"/>
            <a:r>
              <a:rPr lang="en-US" dirty="0"/>
              <a:t>rm -v ~/.</a:t>
            </a:r>
            <a:r>
              <a:rPr lang="en-US" dirty="0" err="1"/>
              <a:t>aws</a:t>
            </a:r>
            <a:r>
              <a:rPr lang="en-US" dirty="0"/>
              <a:t>/</a:t>
            </a:r>
            <a:r>
              <a:rPr lang="en-US" dirty="0" err="1"/>
              <a:t>config</a:t>
            </a:r>
            <a:r>
              <a:rPr lang="en-US" dirty="0"/>
              <a:t> ~/.</a:t>
            </a:r>
            <a:r>
              <a:rPr lang="en-US" dirty="0" err="1" smtClean="0"/>
              <a:t>aws</a:t>
            </a:r>
            <a:r>
              <a:rPr lang="en-US" dirty="0" smtClean="0"/>
              <a:t>/credentials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17542" y="2506486"/>
            <a:ext cx="36178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>
                <a:latin typeface="Monaco"/>
              </a:rPr>
              <a:t>Help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Monaco"/>
              </a:rPr>
              <a:t>aws</a:t>
            </a:r>
            <a:r>
              <a:rPr lang="en-US" sz="2400" dirty="0">
                <a:latin typeface="Monaco"/>
              </a:rPr>
              <a:t> </a:t>
            </a:r>
            <a:r>
              <a:rPr lang="en-US" sz="2400" dirty="0" smtClean="0">
                <a:solidFill>
                  <a:srgbClr val="2060A0"/>
                </a:solidFill>
                <a:latin typeface="Monaco"/>
              </a:rPr>
              <a:t>help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aws</a:t>
            </a:r>
            <a:r>
              <a:rPr lang="en-US" sz="2400" dirty="0" smtClean="0"/>
              <a:t> </a:t>
            </a:r>
            <a:r>
              <a:rPr lang="en-US" sz="2400" dirty="0"/>
              <a:t>ec2 help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aws</a:t>
            </a:r>
            <a:r>
              <a:rPr lang="en-US" sz="2400" dirty="0" smtClean="0"/>
              <a:t> </a:t>
            </a:r>
            <a:r>
              <a:rPr lang="en-US" sz="2400" dirty="0"/>
              <a:t>s3 help</a:t>
            </a:r>
          </a:p>
        </p:txBody>
      </p:sp>
    </p:spTree>
    <p:extLst>
      <p:ext uri="{BB962C8B-B14F-4D97-AF65-F5344CB8AC3E}">
        <p14:creationId xmlns:p14="http://schemas.microsoft.com/office/powerpoint/2010/main" val="126935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</a:t>
            </a:r>
            <a:r>
              <a:rPr lang="en-US" dirty="0" smtClean="0"/>
              <a:t>AWS </a:t>
            </a:r>
            <a:r>
              <a:rPr lang="en-US" dirty="0"/>
              <a:t>Command Line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aws</a:t>
            </a:r>
            <a:r>
              <a:rPr lang="en-US" dirty="0"/>
              <a:t> ec2 describe-instances</a:t>
            </a:r>
          </a:p>
          <a:p>
            <a:r>
              <a:rPr lang="en-US" dirty="0" err="1" smtClean="0"/>
              <a:t>aws</a:t>
            </a:r>
            <a:r>
              <a:rPr lang="en-US" dirty="0" smtClean="0"/>
              <a:t> </a:t>
            </a:r>
            <a:r>
              <a:rPr lang="en-US" dirty="0"/>
              <a:t>ec2 describe-volumes</a:t>
            </a:r>
          </a:p>
          <a:p>
            <a:r>
              <a:rPr lang="en-US" dirty="0" err="1" smtClean="0"/>
              <a:t>aws</a:t>
            </a:r>
            <a:r>
              <a:rPr lang="en-US" dirty="0" smtClean="0"/>
              <a:t> </a:t>
            </a:r>
            <a:r>
              <a:rPr lang="en-US" dirty="0"/>
              <a:t>s3 ls</a:t>
            </a:r>
          </a:p>
          <a:p>
            <a:r>
              <a:rPr lang="en-US" dirty="0" err="1" smtClean="0"/>
              <a:t>aws</a:t>
            </a:r>
            <a:r>
              <a:rPr lang="en-US" dirty="0" smtClean="0"/>
              <a:t> </a:t>
            </a:r>
            <a:r>
              <a:rPr lang="en-US" dirty="0" err="1"/>
              <a:t>iam</a:t>
            </a:r>
            <a:r>
              <a:rPr lang="en-US" dirty="0"/>
              <a:t> list-users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IPs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stop and then start an EC2 instance, it can change its public IP</a:t>
            </a:r>
          </a:p>
          <a:p>
            <a:r>
              <a:rPr lang="en-US" dirty="0"/>
              <a:t>If you need to have a fixed public IP for your instance, you need </a:t>
            </a:r>
            <a:r>
              <a:rPr lang="en-US" dirty="0" smtClean="0"/>
              <a:t>an Elastic IP</a:t>
            </a:r>
          </a:p>
          <a:p>
            <a:r>
              <a:rPr lang="en-US" dirty="0" smtClean="0"/>
              <a:t>Can be associated with </a:t>
            </a:r>
            <a:r>
              <a:rPr lang="en-US" dirty="0"/>
              <a:t>an EC2 </a:t>
            </a:r>
            <a:r>
              <a:rPr lang="en-US" dirty="0" smtClean="0"/>
              <a:t>instance</a:t>
            </a:r>
          </a:p>
          <a:p>
            <a:r>
              <a:rPr lang="en-US" dirty="0" smtClean="0"/>
              <a:t>The Elastic IP address remains in place even if EC2 is stopped or restarted.</a:t>
            </a:r>
          </a:p>
          <a:p>
            <a:r>
              <a:rPr lang="en-US" dirty="0"/>
              <a:t>You can attach it to one instance at a time</a:t>
            </a:r>
            <a:endParaRPr lang="en-US" dirty="0" smtClean="0"/>
          </a:p>
          <a:p>
            <a:r>
              <a:rPr lang="en-US" dirty="0"/>
              <a:t>You can only have 5 Elastic IP in your account (you can ask AWS </a:t>
            </a:r>
            <a:r>
              <a:rPr lang="en-US"/>
              <a:t>to </a:t>
            </a:r>
            <a:r>
              <a:rPr lang="en-US" smtClean="0"/>
              <a:t>increase that</a:t>
            </a:r>
            <a:r>
              <a:rPr lang="en-US" dirty="0"/>
              <a:t>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5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Private vs Public IP (</a:t>
            </a:r>
            <a:r>
              <a:rPr lang="en-US" dirty="0" smtClean="0"/>
              <a:t>IPv4) In </a:t>
            </a:r>
            <a:r>
              <a:rPr lang="en-US" dirty="0"/>
              <a:t>AWS </a:t>
            </a:r>
            <a:r>
              <a:rPr lang="en-US" dirty="0" smtClean="0"/>
              <a:t>EC2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default, your EC2 machine comes with: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private IP for the internal AWS Network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public IP, for the WWW.</a:t>
            </a:r>
          </a:p>
          <a:p>
            <a:r>
              <a:rPr lang="en-US" dirty="0" smtClean="0"/>
              <a:t>When </a:t>
            </a:r>
            <a:r>
              <a:rPr lang="en-US" dirty="0"/>
              <a:t>we are doing SSH into our EC2 machines: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can’t use a private IP, because we are not in the same network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can only use the public IP.</a:t>
            </a:r>
          </a:p>
          <a:p>
            <a:r>
              <a:rPr lang="en-US" dirty="0" smtClean="0"/>
              <a:t>If </a:t>
            </a:r>
            <a:r>
              <a:rPr lang="en-US" dirty="0"/>
              <a:t>your machine is stopped and then started</a:t>
            </a:r>
            <a:r>
              <a:rPr lang="en-US" dirty="0" smtClean="0"/>
              <a:t>, the </a:t>
            </a:r>
            <a:r>
              <a:rPr lang="en-US" dirty="0"/>
              <a:t>public IP can change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6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Security Groups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Security Groups are the fundamental of network security in AWS</a:t>
            </a:r>
          </a:p>
          <a:p>
            <a:r>
              <a:rPr lang="en-US" dirty="0" smtClean="0"/>
              <a:t>They </a:t>
            </a:r>
            <a:r>
              <a:rPr lang="en-US" dirty="0"/>
              <a:t>control how traffic is allowed into or out of our EC2 </a:t>
            </a:r>
            <a:r>
              <a:rPr lang="en-US" dirty="0" smtClean="0"/>
              <a:t>Machines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Acts as a virtual firewall for your EC2 instances to control incoming and outgoing traffic</a:t>
            </a:r>
          </a:p>
          <a:p>
            <a:r>
              <a:rPr lang="en-US" dirty="0"/>
              <a:t>Inbound rules control the incoming traffic to your instance, and</a:t>
            </a:r>
          </a:p>
          <a:p>
            <a:r>
              <a:rPr lang="en-US" dirty="0"/>
              <a:t>Outbound rules control the outgoing traffic from your instance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785" y="2027997"/>
            <a:ext cx="7164029" cy="153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4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</a:t>
            </a:r>
            <a:r>
              <a:rPr lang="en-US" dirty="0" smtClean="0"/>
              <a:t>Groups Deeper </a:t>
            </a:r>
            <a:r>
              <a:rPr lang="en-US" dirty="0"/>
              <a:t>Dive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regulate:</a:t>
            </a:r>
          </a:p>
          <a:p>
            <a:pPr lvl="1"/>
            <a:r>
              <a:rPr lang="en-US" dirty="0" smtClean="0"/>
              <a:t>Access </a:t>
            </a:r>
            <a:r>
              <a:rPr lang="en-US" dirty="0"/>
              <a:t>to Ports</a:t>
            </a:r>
          </a:p>
          <a:p>
            <a:pPr lvl="1"/>
            <a:r>
              <a:rPr lang="en-US" dirty="0" err="1" smtClean="0"/>
              <a:t>Authorised</a:t>
            </a:r>
            <a:r>
              <a:rPr lang="en-US" dirty="0" smtClean="0"/>
              <a:t> </a:t>
            </a:r>
            <a:r>
              <a:rPr lang="en-US" dirty="0"/>
              <a:t>IP ranges – IPv4 and IPv6</a:t>
            </a:r>
          </a:p>
          <a:p>
            <a:pPr lvl="1"/>
            <a:r>
              <a:rPr lang="en-US" dirty="0" smtClean="0"/>
              <a:t>Control </a:t>
            </a:r>
            <a:r>
              <a:rPr lang="en-US" dirty="0"/>
              <a:t>of inbound network (from other to the instance)</a:t>
            </a:r>
          </a:p>
          <a:p>
            <a:pPr lvl="1"/>
            <a:r>
              <a:rPr lang="en-US" dirty="0" smtClean="0"/>
              <a:t>Control </a:t>
            </a:r>
            <a:r>
              <a:rPr lang="en-US" dirty="0"/>
              <a:t>of outbound network (from the instance to other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75" y="2838440"/>
            <a:ext cx="11427785" cy="170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4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 Diagram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1628775"/>
            <a:ext cx="9248775" cy="36004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0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</a:t>
            </a:r>
            <a:r>
              <a:rPr lang="en-US" dirty="0" smtClean="0"/>
              <a:t>Groups Good </a:t>
            </a:r>
            <a:r>
              <a:rPr lang="en-US" dirty="0"/>
              <a:t>to know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attached to multiple instances</a:t>
            </a:r>
          </a:p>
          <a:p>
            <a:r>
              <a:rPr lang="en-US" dirty="0" smtClean="0"/>
              <a:t>Does </a:t>
            </a:r>
            <a:r>
              <a:rPr lang="en-US" dirty="0"/>
              <a:t>live “outside” the EC2 – if traffic is blocked the EC2 instance won’t </a:t>
            </a:r>
            <a:r>
              <a:rPr lang="en-US" dirty="0" smtClean="0"/>
              <a:t>see it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your application is not accessible (time out), then it’s a security group issue</a:t>
            </a:r>
          </a:p>
          <a:p>
            <a:r>
              <a:rPr lang="en-US" dirty="0" smtClean="0"/>
              <a:t>All </a:t>
            </a:r>
            <a:r>
              <a:rPr lang="en-US" dirty="0"/>
              <a:t>inbound traffic is blocked by default</a:t>
            </a:r>
          </a:p>
          <a:p>
            <a:r>
              <a:rPr lang="en-US" dirty="0" smtClean="0"/>
              <a:t>All </a:t>
            </a:r>
            <a:r>
              <a:rPr lang="en-US" dirty="0"/>
              <a:t>outbound traffic is </a:t>
            </a:r>
            <a:r>
              <a:rPr lang="en-US" dirty="0" err="1"/>
              <a:t>authorised</a:t>
            </a:r>
            <a:r>
              <a:rPr lang="en-US" dirty="0"/>
              <a:t> by default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4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Security Group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EC2 (Elastic Cloud Compute) Overview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89" y="584616"/>
            <a:ext cx="7610633" cy="5879250"/>
          </a:xfrm>
        </p:spPr>
        <p:txBody>
          <a:bodyPr/>
          <a:lstStyle/>
          <a:p>
            <a:r>
              <a:rPr lang="en-US" dirty="0" smtClean="0"/>
              <a:t>Provides compute </a:t>
            </a:r>
            <a:r>
              <a:rPr lang="en-US" dirty="0"/>
              <a:t>capacity in the AWS </a:t>
            </a:r>
            <a:r>
              <a:rPr lang="en-US" dirty="0" smtClean="0"/>
              <a:t>cloud</a:t>
            </a:r>
          </a:p>
          <a:p>
            <a:r>
              <a:rPr lang="en-US" dirty="0" smtClean="0"/>
              <a:t>EC2 </a:t>
            </a:r>
            <a:r>
              <a:rPr lang="en-US" dirty="0"/>
              <a:t>instances can be resized and the number of instances scaled up or down as per our </a:t>
            </a:r>
            <a:r>
              <a:rPr lang="en-US" dirty="0" smtClean="0"/>
              <a:t>requirement</a:t>
            </a:r>
          </a:p>
          <a:p>
            <a:r>
              <a:rPr lang="en-US" dirty="0" smtClean="0"/>
              <a:t>Eliminates </a:t>
            </a:r>
            <a:r>
              <a:rPr lang="en-US" dirty="0"/>
              <a:t>your need to invest in hardware up front, so you can develop and deploy applications faster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Amazon EC2 (Elastic Compute Cloud) - Just the Facts - Cloud Rus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4" t="12340" r="30386" b="15458"/>
          <a:stretch/>
        </p:blipFill>
        <p:spPr bwMode="auto">
          <a:xfrm>
            <a:off x="8547652" y="1020417"/>
            <a:ext cx="2478156" cy="29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6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vs Public IP (</a:t>
            </a:r>
            <a:r>
              <a:rPr lang="en-US" dirty="0" smtClean="0"/>
              <a:t>IPv4) Example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29" y="523460"/>
            <a:ext cx="10706942" cy="581108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5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User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It is possible to bootstrap our instances using an EC2 User data script.</a:t>
            </a:r>
          </a:p>
          <a:p>
            <a:r>
              <a:rPr lang="en-US" dirty="0"/>
              <a:t>B</a:t>
            </a:r>
            <a:r>
              <a:rPr lang="en-US" dirty="0" smtClean="0"/>
              <a:t>ootstrapping </a:t>
            </a:r>
            <a:r>
              <a:rPr lang="en-US" dirty="0"/>
              <a:t>means launching commands when a machine starts</a:t>
            </a:r>
          </a:p>
          <a:p>
            <a:r>
              <a:rPr lang="en-US" dirty="0" smtClean="0"/>
              <a:t>That </a:t>
            </a:r>
            <a:r>
              <a:rPr lang="en-US" dirty="0"/>
              <a:t>script is only run once at the instance first start</a:t>
            </a:r>
          </a:p>
          <a:p>
            <a:r>
              <a:rPr lang="en-US" dirty="0" smtClean="0"/>
              <a:t>EC2 </a:t>
            </a:r>
            <a:r>
              <a:rPr lang="en-US" dirty="0"/>
              <a:t>user data is used to automate boot tasks such as:</a:t>
            </a:r>
          </a:p>
          <a:p>
            <a:pPr lvl="1"/>
            <a:r>
              <a:rPr lang="en-US" dirty="0" smtClean="0"/>
              <a:t>Installing </a:t>
            </a:r>
            <a:r>
              <a:rPr lang="en-US" dirty="0"/>
              <a:t>updates</a:t>
            </a:r>
          </a:p>
          <a:p>
            <a:pPr lvl="1"/>
            <a:r>
              <a:rPr lang="en-US" dirty="0" smtClean="0"/>
              <a:t>Installing </a:t>
            </a:r>
            <a:r>
              <a:rPr lang="en-US" dirty="0"/>
              <a:t>software</a:t>
            </a:r>
          </a:p>
          <a:p>
            <a:pPr lvl="1"/>
            <a:r>
              <a:rPr lang="en-US" dirty="0" smtClean="0"/>
              <a:t>Downloading </a:t>
            </a:r>
            <a:r>
              <a:rPr lang="en-US" dirty="0"/>
              <a:t>common files from the internet</a:t>
            </a:r>
          </a:p>
          <a:p>
            <a:pPr lvl="1"/>
            <a:r>
              <a:rPr lang="en-US" dirty="0" smtClean="0"/>
              <a:t>Anything </a:t>
            </a:r>
            <a:r>
              <a:rPr lang="en-US" dirty="0"/>
              <a:t>you can think of</a:t>
            </a:r>
          </a:p>
          <a:p>
            <a:r>
              <a:rPr lang="en-US" dirty="0" smtClean="0"/>
              <a:t>The </a:t>
            </a:r>
            <a:r>
              <a:rPr lang="en-US" dirty="0"/>
              <a:t>EC2 User Data Script runs with the root user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4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r>
              <a:rPr lang="en-US" dirty="0"/>
              <a:t>: EC2 User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make sure that this EC2 instance has an Apache </a:t>
            </a:r>
            <a:r>
              <a:rPr lang="en-US" dirty="0" smtClean="0"/>
              <a:t>HTTP server </a:t>
            </a:r>
            <a:r>
              <a:rPr lang="en-US" dirty="0"/>
              <a:t>installed on it – to display a simple web page</a:t>
            </a:r>
          </a:p>
          <a:p>
            <a:r>
              <a:rPr lang="en-US" dirty="0" smtClean="0"/>
              <a:t>For </a:t>
            </a:r>
            <a:r>
              <a:rPr lang="en-US" dirty="0"/>
              <a:t>it, we are going to write a user-data script.</a:t>
            </a:r>
          </a:p>
          <a:p>
            <a:r>
              <a:rPr lang="en-US" dirty="0" smtClean="0"/>
              <a:t>This </a:t>
            </a:r>
            <a:r>
              <a:rPr lang="en-US" dirty="0"/>
              <a:t>script will be executed at the first boot of the instance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script refer:</a:t>
            </a:r>
          </a:p>
          <a:p>
            <a:pPr lvl="1"/>
            <a:r>
              <a:rPr lang="en-US" dirty="0"/>
              <a:t>ec2-basics.sh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3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Install Apache Server on Ubuntu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install apache server on Ubuntu using User Data script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Key </a:t>
            </a:r>
            <a:r>
              <a:rPr lang="en-US" dirty="0"/>
              <a:t>Pairs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89" y="584616"/>
            <a:ext cx="7605059" cy="5879250"/>
          </a:xfrm>
        </p:spPr>
        <p:txBody>
          <a:bodyPr/>
          <a:lstStyle/>
          <a:p>
            <a:r>
              <a:rPr lang="en-US" dirty="0"/>
              <a:t>A key </a:t>
            </a:r>
            <a:r>
              <a:rPr lang="en-US" dirty="0" smtClean="0"/>
              <a:t>pair consists </a:t>
            </a:r>
            <a:r>
              <a:rPr lang="en-US" dirty="0"/>
              <a:t>of a private key and a public </a:t>
            </a:r>
            <a:r>
              <a:rPr lang="en-US" dirty="0" smtClean="0"/>
              <a:t>key</a:t>
            </a:r>
          </a:p>
          <a:p>
            <a:r>
              <a:rPr lang="en-US" dirty="0" smtClean="0"/>
              <a:t>It </a:t>
            </a:r>
            <a:r>
              <a:rPr lang="en-US" dirty="0"/>
              <a:t>is a set of security </a:t>
            </a:r>
            <a:r>
              <a:rPr lang="en-US" dirty="0" smtClean="0"/>
              <a:t>credentials</a:t>
            </a:r>
          </a:p>
          <a:p>
            <a:r>
              <a:rPr lang="en-US" dirty="0" smtClean="0"/>
              <a:t>Amazon </a:t>
            </a:r>
            <a:r>
              <a:rPr lang="en-US" dirty="0"/>
              <a:t>EC2 stores the public key, and you store the private </a:t>
            </a:r>
            <a:r>
              <a:rPr lang="en-US" dirty="0" smtClean="0"/>
              <a:t>key</a:t>
            </a:r>
          </a:p>
          <a:p>
            <a:r>
              <a:rPr lang="en-US" dirty="0" smtClean="0"/>
              <a:t>You </a:t>
            </a:r>
            <a:r>
              <a:rPr lang="en-US" dirty="0"/>
              <a:t>use the private key, instead of a password, to securely access your </a:t>
            </a:r>
            <a:r>
              <a:rPr lang="en-US" dirty="0" smtClean="0"/>
              <a:t>instances</a:t>
            </a:r>
          </a:p>
          <a:p>
            <a:r>
              <a:rPr lang="en-US" dirty="0" smtClean="0"/>
              <a:t>Anyone </a:t>
            </a:r>
            <a:r>
              <a:rPr lang="en-US" dirty="0"/>
              <a:t>who possesses your private keys can connect to your instances, so it's important that you store your private keys in a secure place.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pic>
        <p:nvPicPr>
          <p:cNvPr id="3074" name="Picture 2" descr="Public-key cryptography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950" y="584615"/>
            <a:ext cx="4313669" cy="421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8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Placement Groups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89" y="597868"/>
            <a:ext cx="11918731" cy="5879250"/>
          </a:xfrm>
        </p:spPr>
        <p:txBody>
          <a:bodyPr/>
          <a:lstStyle/>
          <a:p>
            <a:r>
              <a:rPr lang="en-US" dirty="0" smtClean="0"/>
              <a:t>When launching </a:t>
            </a:r>
            <a:r>
              <a:rPr lang="en-US" dirty="0"/>
              <a:t>a new EC2 instance, the EC2 service attempts to place the instance in such a way that all of your instances are spread out across underlying hardware to minimize correlated </a:t>
            </a:r>
            <a:r>
              <a:rPr lang="en-US" dirty="0" smtClean="0"/>
              <a:t>failures</a:t>
            </a:r>
          </a:p>
          <a:p>
            <a:r>
              <a:rPr lang="en-US" dirty="0" smtClean="0"/>
              <a:t>You </a:t>
            </a:r>
            <a:r>
              <a:rPr lang="en-US" dirty="0"/>
              <a:t>can use placement groups to influence the placement of a group of interdependent instances to meet the needs of your </a:t>
            </a:r>
            <a:r>
              <a:rPr lang="en-US" dirty="0" smtClean="0"/>
              <a:t>workload</a:t>
            </a:r>
          </a:p>
          <a:p>
            <a:r>
              <a:rPr lang="en-US" dirty="0" smtClean="0"/>
              <a:t>Depending </a:t>
            </a:r>
            <a:r>
              <a:rPr lang="en-US" dirty="0"/>
              <a:t>on the type of workload, you can create a placement group using one of the following placement strategies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Cluster</a:t>
            </a:r>
          </a:p>
          <a:p>
            <a:pPr lvl="2"/>
            <a:r>
              <a:rPr lang="en-US" dirty="0" smtClean="0"/>
              <a:t>Packs </a:t>
            </a:r>
            <a:r>
              <a:rPr lang="en-US" dirty="0"/>
              <a:t>instances close together inside an Availability Zone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achieve the low-latency network performance</a:t>
            </a:r>
            <a:endParaRPr lang="en-US" dirty="0" smtClean="0"/>
          </a:p>
          <a:p>
            <a:pPr lvl="1"/>
            <a:r>
              <a:rPr lang="en-US" dirty="0" smtClean="0"/>
              <a:t>Partition</a:t>
            </a:r>
          </a:p>
          <a:p>
            <a:pPr lvl="2"/>
            <a:r>
              <a:rPr lang="en-US" dirty="0" smtClean="0"/>
              <a:t>Spreads instances </a:t>
            </a:r>
            <a:r>
              <a:rPr lang="en-US" dirty="0"/>
              <a:t>across logical </a:t>
            </a:r>
            <a:r>
              <a:rPr lang="en-US" dirty="0" smtClean="0"/>
              <a:t>partition</a:t>
            </a:r>
          </a:p>
          <a:p>
            <a:pPr lvl="1"/>
            <a:r>
              <a:rPr lang="en-US" dirty="0" smtClean="0"/>
              <a:t>Spread</a:t>
            </a:r>
          </a:p>
          <a:p>
            <a:pPr lvl="2"/>
            <a:r>
              <a:rPr lang="en-US" dirty="0" smtClean="0"/>
              <a:t>Strictly </a:t>
            </a:r>
            <a:r>
              <a:rPr lang="en-US" dirty="0"/>
              <a:t>places a small group of instances across distinct underlying hardware to reduce correlated failures.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placement groups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pic>
        <p:nvPicPr>
          <p:cNvPr id="4098" name="Picture 2" descr="&#10;                A cluster placement group&#10;          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8" y="1375316"/>
            <a:ext cx="4522848" cy="410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78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placement groups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pic>
        <p:nvPicPr>
          <p:cNvPr id="5122" name="Picture 2" descr="&#10;                A partition placement group with three partitions&#10;          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150" y="1490032"/>
            <a:ext cx="6307221" cy="378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5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placement groups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pic>
        <p:nvPicPr>
          <p:cNvPr id="6146" name="Picture 2" descr="&#10;                A spread placement group&#10;          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759" y="1758536"/>
            <a:ext cx="9001484" cy="276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70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(Virtual Private Cloud)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90" y="584616"/>
            <a:ext cx="4045798" cy="5879250"/>
          </a:xfrm>
        </p:spPr>
        <p:txBody>
          <a:bodyPr/>
          <a:lstStyle/>
          <a:p>
            <a:r>
              <a:rPr lang="en-US" dirty="0" smtClean="0"/>
              <a:t>Enables to </a:t>
            </a:r>
            <a:r>
              <a:rPr lang="en-US" dirty="0"/>
              <a:t>launch AWS resources into a virtual network that you've </a:t>
            </a:r>
            <a:r>
              <a:rPr lang="en-US" dirty="0" smtClean="0"/>
              <a:t>defined</a:t>
            </a:r>
          </a:p>
          <a:p>
            <a:r>
              <a:rPr lang="en-US" dirty="0" smtClean="0"/>
              <a:t>This </a:t>
            </a:r>
            <a:r>
              <a:rPr lang="en-US" dirty="0"/>
              <a:t>virtual network closely resembles a traditional network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pic>
        <p:nvPicPr>
          <p:cNvPr id="7170" name="Picture 2" descr="How Amazon VPC works - Amazon Virtual Private 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740" y="640386"/>
            <a:ext cx="7981260" cy="576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40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Launching an EC2 Instance running </a:t>
            </a:r>
            <a:r>
              <a:rPr lang="en-US" dirty="0" smtClean="0"/>
              <a:t>Linux</a:t>
            </a:r>
          </a:p>
          <a:p>
            <a:pPr lvl="1"/>
            <a:r>
              <a:rPr lang="en-US" dirty="0"/>
              <a:t>We’ll be launching our first virtual server using the AWS Console</a:t>
            </a:r>
          </a:p>
          <a:p>
            <a:pPr lvl="1"/>
            <a:r>
              <a:rPr lang="en-US" dirty="0" smtClean="0"/>
              <a:t>We’ll </a:t>
            </a:r>
            <a:r>
              <a:rPr lang="en-US" dirty="0"/>
              <a:t>get a first high level approach to the various parameters</a:t>
            </a:r>
          </a:p>
          <a:p>
            <a:pPr lvl="1"/>
            <a:r>
              <a:rPr lang="en-US" dirty="0" smtClean="0"/>
              <a:t>We’ll </a:t>
            </a:r>
            <a:r>
              <a:rPr lang="en-US" dirty="0"/>
              <a:t>learn how to start / stop / terminate our instance.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(Virtual Private Cloud)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4" descr="How Amazon VPC works - Amazon Virtual Private 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64" y="584615"/>
            <a:ext cx="6987782" cy="60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01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Launching </a:t>
            </a:r>
            <a:r>
              <a:rPr lang="en-US" dirty="0"/>
              <a:t>EC2 </a:t>
            </a:r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/>
              <a:t>Windows and </a:t>
            </a:r>
            <a:endParaRPr lang="en-US" dirty="0" smtClean="0"/>
          </a:p>
          <a:p>
            <a:r>
              <a:rPr lang="en-US" dirty="0" smtClean="0"/>
              <a:t>Linux OS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Attaching EBS </a:t>
            </a:r>
            <a:r>
              <a:rPr lang="en-US" dirty="0" smtClean="0"/>
              <a:t>volume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1: </a:t>
            </a:r>
            <a:r>
              <a:rPr lang="en-US" dirty="0" smtClean="0"/>
              <a:t>Create </a:t>
            </a:r>
            <a:r>
              <a:rPr lang="en-US" dirty="0"/>
              <a:t>a new volume of your preferred size and type</a:t>
            </a:r>
            <a:r>
              <a:rPr lang="en-US" dirty="0" smtClean="0"/>
              <a:t>.</a:t>
            </a:r>
          </a:p>
          <a:p>
            <a:r>
              <a:rPr lang="en-US" dirty="0"/>
              <a:t>Step 2: Select the created volume, right-click and select the “attach volume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Step 3: Login </a:t>
            </a:r>
            <a:r>
              <a:rPr lang="en-US" dirty="0"/>
              <a:t>to </a:t>
            </a:r>
            <a:r>
              <a:rPr lang="en-US" dirty="0" smtClean="0"/>
              <a:t>ec2 </a:t>
            </a:r>
            <a:r>
              <a:rPr lang="en-US" dirty="0"/>
              <a:t>instance and list </a:t>
            </a:r>
            <a:r>
              <a:rPr lang="en-US" dirty="0" smtClean="0"/>
              <a:t>available </a:t>
            </a:r>
            <a:r>
              <a:rPr lang="en-US" dirty="0"/>
              <a:t>disks </a:t>
            </a:r>
            <a:r>
              <a:rPr lang="en-US" dirty="0" smtClean="0"/>
              <a:t>using:</a:t>
            </a:r>
          </a:p>
          <a:p>
            <a:pPr lvl="1"/>
            <a:r>
              <a:rPr lang="en-US" dirty="0" err="1" smtClean="0"/>
              <a:t>lsblk</a:t>
            </a:r>
            <a:endParaRPr lang="en-US" dirty="0" smtClean="0"/>
          </a:p>
          <a:p>
            <a:r>
              <a:rPr lang="en-US" dirty="0"/>
              <a:t>Step </a:t>
            </a:r>
            <a:r>
              <a:rPr lang="en-US" dirty="0" smtClean="0"/>
              <a:t>4: </a:t>
            </a:r>
            <a:r>
              <a:rPr lang="en-US" dirty="0"/>
              <a:t>Check if the volume has any data using the following </a:t>
            </a:r>
            <a:r>
              <a:rPr lang="en-US" dirty="0" smtClean="0"/>
              <a:t>command:</a:t>
            </a:r>
            <a:endParaRPr lang="en-US" dirty="0"/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file -s /</a:t>
            </a:r>
            <a:r>
              <a:rPr lang="en-US" dirty="0" smtClean="0"/>
              <a:t>dev/</a:t>
            </a:r>
            <a:r>
              <a:rPr lang="en-US" dirty="0" err="1" smtClean="0"/>
              <a:t>sdb</a:t>
            </a:r>
            <a:endParaRPr lang="en-US" dirty="0" smtClean="0"/>
          </a:p>
          <a:p>
            <a:r>
              <a:rPr lang="en-US" dirty="0"/>
              <a:t>Step </a:t>
            </a:r>
            <a:r>
              <a:rPr lang="en-US" dirty="0" smtClean="0"/>
              <a:t>5: </a:t>
            </a:r>
            <a:r>
              <a:rPr lang="en-US" dirty="0"/>
              <a:t>Format </a:t>
            </a:r>
            <a:r>
              <a:rPr lang="en-US" dirty="0" smtClean="0"/>
              <a:t>volume </a:t>
            </a:r>
            <a:r>
              <a:rPr lang="en-US" dirty="0"/>
              <a:t>to </a:t>
            </a:r>
            <a:r>
              <a:rPr lang="en-US" dirty="0" smtClean="0"/>
              <a:t>ext4 </a:t>
            </a:r>
            <a:r>
              <a:rPr lang="en-US" dirty="0"/>
              <a:t>filesystem using the following </a:t>
            </a:r>
            <a:r>
              <a:rPr lang="en-US" dirty="0" smtClean="0"/>
              <a:t>command:</a:t>
            </a:r>
            <a:endParaRPr lang="en-US" dirty="0"/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mkfs</a:t>
            </a:r>
            <a:r>
              <a:rPr lang="en-US" dirty="0"/>
              <a:t> -t ext4 /</a:t>
            </a:r>
            <a:r>
              <a:rPr lang="en-US" dirty="0" smtClean="0"/>
              <a:t>dev/</a:t>
            </a:r>
            <a:r>
              <a:rPr lang="en-US" dirty="0" err="1" smtClean="0"/>
              <a:t>sdb</a:t>
            </a:r>
            <a:endParaRPr lang="en-US" dirty="0" smtClean="0"/>
          </a:p>
          <a:p>
            <a:r>
              <a:rPr lang="en-US" dirty="0"/>
              <a:t>Step 6</a:t>
            </a:r>
            <a:r>
              <a:rPr lang="en-US" dirty="0" smtClean="0"/>
              <a:t>: </a:t>
            </a:r>
            <a:r>
              <a:rPr lang="en-US" dirty="0"/>
              <a:t>Mount the </a:t>
            </a:r>
            <a:r>
              <a:rPr lang="en-US" dirty="0" smtClean="0"/>
              <a:t>volume: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mkdir</a:t>
            </a:r>
            <a:r>
              <a:rPr lang="en-US" dirty="0"/>
              <a:t> /</a:t>
            </a:r>
            <a:r>
              <a:rPr lang="en-US" dirty="0" err="1"/>
              <a:t>newvolume</a:t>
            </a:r>
            <a:endParaRPr lang="en-US" dirty="0" smtClean="0"/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mount /dev/</a:t>
            </a:r>
            <a:r>
              <a:rPr lang="en-US" dirty="0" err="1"/>
              <a:t>xvdf</a:t>
            </a:r>
            <a:r>
              <a:rPr lang="en-US" dirty="0"/>
              <a:t> /</a:t>
            </a:r>
            <a:r>
              <a:rPr lang="en-US" dirty="0" err="1"/>
              <a:t>newvolume</a:t>
            </a:r>
            <a:r>
              <a:rPr lang="en-US" dirty="0" smtClean="0"/>
              <a:t>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9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Configuring Security Groups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2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</a:t>
            </a:r>
            <a:r>
              <a:rPr lang="en-US" dirty="0" smtClean="0"/>
              <a:t>Upgrade/downgrade </a:t>
            </a:r>
            <a:r>
              <a:rPr lang="en-US" dirty="0"/>
              <a:t>EC2 instance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Monitoring EC2 instance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3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in AWS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CloudWatch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Metrics</a:t>
            </a:r>
            <a:r>
              <a:rPr lang="en-US" dirty="0"/>
              <a:t>: Collect and track key metrics</a:t>
            </a:r>
          </a:p>
          <a:p>
            <a:pPr lvl="1"/>
            <a:r>
              <a:rPr lang="en-US" dirty="0" smtClean="0"/>
              <a:t>Logs</a:t>
            </a:r>
            <a:r>
              <a:rPr lang="en-US" dirty="0"/>
              <a:t>: Collect, monitor, analyze and store log files</a:t>
            </a:r>
          </a:p>
          <a:p>
            <a:pPr lvl="1"/>
            <a:r>
              <a:rPr lang="en-US" dirty="0" smtClean="0"/>
              <a:t>Events</a:t>
            </a:r>
            <a:r>
              <a:rPr lang="en-US" dirty="0"/>
              <a:t>: Send notifications when certain events happen in your AWS</a:t>
            </a:r>
          </a:p>
          <a:p>
            <a:pPr lvl="1"/>
            <a:r>
              <a:rPr lang="en-US" dirty="0" smtClean="0"/>
              <a:t>Alarms</a:t>
            </a:r>
            <a:r>
              <a:rPr lang="en-US" dirty="0"/>
              <a:t>: React in real-time to metrics / events</a:t>
            </a:r>
          </a:p>
          <a:p>
            <a:r>
              <a:rPr lang="en-US" dirty="0" smtClean="0"/>
              <a:t>AWS </a:t>
            </a:r>
            <a:r>
              <a:rPr lang="en-US" dirty="0"/>
              <a:t>X-Ray:</a:t>
            </a:r>
          </a:p>
          <a:p>
            <a:pPr lvl="1"/>
            <a:r>
              <a:rPr lang="en-US" dirty="0" smtClean="0"/>
              <a:t>Troubleshooting </a:t>
            </a:r>
            <a:r>
              <a:rPr lang="en-US" dirty="0"/>
              <a:t>application performance and errors</a:t>
            </a:r>
          </a:p>
          <a:p>
            <a:pPr lvl="1"/>
            <a:r>
              <a:rPr lang="en-US" dirty="0" smtClean="0"/>
              <a:t>Distributed </a:t>
            </a:r>
            <a:r>
              <a:rPr lang="en-US" dirty="0"/>
              <a:t>tracing of </a:t>
            </a:r>
            <a:r>
              <a:rPr lang="en-US" dirty="0" err="1"/>
              <a:t>microservices</a:t>
            </a:r>
            <a:endParaRPr lang="en-US" dirty="0"/>
          </a:p>
          <a:p>
            <a:r>
              <a:rPr lang="en-US" dirty="0" smtClean="0"/>
              <a:t>AWS </a:t>
            </a:r>
            <a:r>
              <a:rPr lang="en-US" dirty="0" err="1"/>
              <a:t>CloudTrail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Internal </a:t>
            </a:r>
            <a:r>
              <a:rPr lang="en-US" dirty="0"/>
              <a:t>monitoring of API calls being made</a:t>
            </a:r>
          </a:p>
          <a:p>
            <a:pPr lvl="1"/>
            <a:r>
              <a:rPr lang="en-US" dirty="0" smtClean="0"/>
              <a:t>Audit </a:t>
            </a:r>
            <a:r>
              <a:rPr lang="en-US" dirty="0"/>
              <a:t>changes to AWS Resources by your users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9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EC2 instance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important part of maintaining the Amazon EC2 instances</a:t>
            </a:r>
          </a:p>
          <a:p>
            <a:r>
              <a:rPr lang="en-US" dirty="0"/>
              <a:t>Should collect monitoring data from all of the parts in your AWS solutions to easily debug a multi-point failure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CloudWatch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monitoring service for AWS </a:t>
            </a:r>
            <a:r>
              <a:rPr lang="en-US" dirty="0" smtClean="0"/>
              <a:t>cloud.</a:t>
            </a:r>
          </a:p>
          <a:p>
            <a:r>
              <a:rPr lang="en-US" dirty="0" smtClean="0"/>
              <a:t>To </a:t>
            </a:r>
            <a:r>
              <a:rPr lang="en-US" dirty="0"/>
              <a:t>collect and track metrics, collect and monitor log files, set alarms, and automatically react to changes in your AWS </a:t>
            </a:r>
            <a:r>
              <a:rPr lang="en-US" dirty="0" smtClean="0"/>
              <a:t>resources</a:t>
            </a:r>
          </a:p>
          <a:p>
            <a:r>
              <a:rPr lang="en-US" dirty="0" smtClean="0"/>
              <a:t>Can </a:t>
            </a:r>
            <a:r>
              <a:rPr lang="en-US" dirty="0"/>
              <a:t>monitor AWS resources such as </a:t>
            </a:r>
            <a:endParaRPr lang="en-US" dirty="0" smtClean="0"/>
          </a:p>
          <a:p>
            <a:pPr lvl="1"/>
            <a:r>
              <a:rPr lang="en-US" dirty="0" smtClean="0"/>
              <a:t>Amazon </a:t>
            </a:r>
            <a:r>
              <a:rPr lang="en-US" dirty="0"/>
              <a:t>EC2 </a:t>
            </a:r>
            <a:r>
              <a:rPr lang="en-US" dirty="0" smtClean="0"/>
              <a:t>instances</a:t>
            </a:r>
          </a:p>
          <a:p>
            <a:pPr lvl="1"/>
            <a:r>
              <a:rPr lang="en-US" dirty="0" smtClean="0"/>
              <a:t>Amazon </a:t>
            </a:r>
            <a:r>
              <a:rPr lang="en-US" dirty="0" err="1"/>
              <a:t>DynamoDB</a:t>
            </a:r>
            <a:r>
              <a:rPr lang="en-US" dirty="0"/>
              <a:t> tables, and </a:t>
            </a:r>
            <a:endParaRPr lang="en-US" dirty="0" smtClean="0"/>
          </a:p>
          <a:p>
            <a:pPr lvl="1"/>
            <a:r>
              <a:rPr lang="en-US" dirty="0" smtClean="0"/>
              <a:t>Amazon </a:t>
            </a:r>
            <a:r>
              <a:rPr lang="en-US" dirty="0"/>
              <a:t>RDS DB </a:t>
            </a:r>
            <a:r>
              <a:rPr lang="en-US" dirty="0" smtClean="0"/>
              <a:t>instances</a:t>
            </a:r>
          </a:p>
          <a:p>
            <a:pPr lvl="1"/>
            <a:r>
              <a:rPr lang="en-US" dirty="0" smtClean="0"/>
              <a:t>Etc.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0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CloudWatch</a:t>
            </a:r>
            <a:r>
              <a:rPr lang="en-US" dirty="0"/>
              <a:t> Metrics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CloudWatch</a:t>
            </a:r>
            <a:r>
              <a:rPr lang="en-US" dirty="0" smtClean="0"/>
              <a:t> </a:t>
            </a:r>
            <a:r>
              <a:rPr lang="en-US" dirty="0"/>
              <a:t>provides metrics for every services in AWS</a:t>
            </a:r>
          </a:p>
          <a:p>
            <a:r>
              <a:rPr lang="en-US" dirty="0" smtClean="0"/>
              <a:t>Metric </a:t>
            </a:r>
            <a:r>
              <a:rPr lang="en-US" dirty="0"/>
              <a:t>is a variable to monitor (</a:t>
            </a:r>
            <a:r>
              <a:rPr lang="en-US" dirty="0" err="1"/>
              <a:t>CPUUtilization</a:t>
            </a:r>
            <a:r>
              <a:rPr lang="en-US" dirty="0"/>
              <a:t>, </a:t>
            </a:r>
            <a:r>
              <a:rPr lang="en-US" dirty="0" err="1" smtClean="0"/>
              <a:t>NetworkIng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Metrics </a:t>
            </a:r>
            <a:r>
              <a:rPr lang="en-US" dirty="0"/>
              <a:t>have timestamps</a:t>
            </a:r>
          </a:p>
          <a:p>
            <a:r>
              <a:rPr lang="en-US" dirty="0" smtClean="0"/>
              <a:t>Can </a:t>
            </a:r>
            <a:r>
              <a:rPr lang="en-US" dirty="0"/>
              <a:t>create </a:t>
            </a:r>
            <a:r>
              <a:rPr lang="en-US" dirty="0" err="1"/>
              <a:t>CloudWatch</a:t>
            </a:r>
            <a:r>
              <a:rPr lang="en-US" dirty="0"/>
              <a:t> dashboards of metrics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7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How to SSH into your EC2 Instance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Putty</a:t>
            </a:r>
          </a:p>
          <a:p>
            <a:pPr lvl="1"/>
            <a:r>
              <a:rPr lang="en-US" dirty="0"/>
              <a:t>https://winscp.net/download/putty.exe</a:t>
            </a:r>
            <a:endParaRPr lang="en-US" dirty="0" smtClean="0"/>
          </a:p>
          <a:p>
            <a:r>
              <a:rPr lang="en-US" dirty="0" err="1" smtClean="0"/>
              <a:t>Mobaxterm</a:t>
            </a:r>
            <a:endParaRPr lang="en-US" dirty="0" smtClean="0"/>
          </a:p>
          <a:p>
            <a:pPr lvl="1"/>
            <a:r>
              <a:rPr lang="en-US" dirty="0"/>
              <a:t>https://download.mobatek.net/2032020060430358/MobaXterm_Portable_v20.3.zip</a:t>
            </a:r>
            <a:endParaRPr lang="en-US" dirty="0" smtClean="0"/>
          </a:p>
          <a:p>
            <a:r>
              <a:rPr lang="en-US" dirty="0"/>
              <a:t>EC2 Instance Connect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CloudWatch</a:t>
            </a:r>
            <a:r>
              <a:rPr lang="en-US" dirty="0"/>
              <a:t> EC2 Detailed monitoring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EC2 </a:t>
            </a:r>
            <a:r>
              <a:rPr lang="en-US" dirty="0"/>
              <a:t>instance metrics have metrics “every 5 minutes”</a:t>
            </a:r>
          </a:p>
          <a:p>
            <a:r>
              <a:rPr lang="en-US" dirty="0" smtClean="0"/>
              <a:t>With </a:t>
            </a:r>
            <a:r>
              <a:rPr lang="en-US" dirty="0"/>
              <a:t>detailed monitoring (for a cost), you get data “every 1 minute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</a:t>
            </a:r>
            <a:r>
              <a:rPr lang="en-US" dirty="0" err="1" smtClean="0"/>
              <a:t>CloudWatch</a:t>
            </a:r>
            <a:r>
              <a:rPr lang="en-US" dirty="0" smtClean="0"/>
              <a:t> Metrics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3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CloudWatch</a:t>
            </a:r>
            <a:r>
              <a:rPr lang="en-US" dirty="0"/>
              <a:t> Logs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Applications </a:t>
            </a:r>
            <a:r>
              <a:rPr lang="en-US" dirty="0"/>
              <a:t>can send logs to </a:t>
            </a:r>
            <a:r>
              <a:rPr lang="en-US" dirty="0" err="1"/>
              <a:t>CloudWatch</a:t>
            </a:r>
            <a:r>
              <a:rPr lang="en-US" dirty="0"/>
              <a:t> using the SDK</a:t>
            </a:r>
          </a:p>
          <a:p>
            <a:r>
              <a:rPr lang="en-US" dirty="0" err="1" smtClean="0"/>
              <a:t>CloudWatch</a:t>
            </a:r>
            <a:r>
              <a:rPr lang="en-US" dirty="0" smtClean="0"/>
              <a:t> </a:t>
            </a:r>
            <a:r>
              <a:rPr lang="en-US" dirty="0"/>
              <a:t>can collect log from:</a:t>
            </a:r>
          </a:p>
          <a:p>
            <a:pPr lvl="1"/>
            <a:r>
              <a:rPr lang="en-US" dirty="0" smtClean="0"/>
              <a:t>Elastic </a:t>
            </a:r>
            <a:r>
              <a:rPr lang="en-US" dirty="0"/>
              <a:t>Beanstalk: collection of logs from application</a:t>
            </a:r>
          </a:p>
          <a:p>
            <a:pPr lvl="1"/>
            <a:r>
              <a:rPr lang="en-US" dirty="0" smtClean="0"/>
              <a:t>ECS</a:t>
            </a:r>
            <a:r>
              <a:rPr lang="en-US" dirty="0"/>
              <a:t>: collection from containers</a:t>
            </a:r>
          </a:p>
          <a:p>
            <a:pPr lvl="1"/>
            <a:r>
              <a:rPr lang="en-US" dirty="0" smtClean="0"/>
              <a:t>AWS </a:t>
            </a:r>
            <a:r>
              <a:rPr lang="en-US" dirty="0"/>
              <a:t>Lambda: collection from function logs</a:t>
            </a:r>
          </a:p>
          <a:p>
            <a:pPr lvl="1"/>
            <a:r>
              <a:rPr lang="en-US" dirty="0" smtClean="0"/>
              <a:t>VPC </a:t>
            </a:r>
            <a:r>
              <a:rPr lang="en-US" dirty="0"/>
              <a:t>Flow Logs: VPC specific logs</a:t>
            </a:r>
          </a:p>
          <a:p>
            <a:pPr lvl="1"/>
            <a:r>
              <a:rPr lang="en-US" dirty="0" smtClean="0"/>
              <a:t>API </a:t>
            </a:r>
            <a:r>
              <a:rPr lang="en-US" dirty="0"/>
              <a:t>Gateway</a:t>
            </a:r>
          </a:p>
          <a:p>
            <a:pPr lvl="1"/>
            <a:r>
              <a:rPr lang="en-US" dirty="0" err="1" smtClean="0"/>
              <a:t>CloudTrail</a:t>
            </a:r>
            <a:r>
              <a:rPr lang="en-US" dirty="0" smtClean="0"/>
              <a:t> </a:t>
            </a:r>
            <a:r>
              <a:rPr lang="en-US" dirty="0"/>
              <a:t>based on filter</a:t>
            </a:r>
          </a:p>
          <a:p>
            <a:pPr lvl="1"/>
            <a:r>
              <a:rPr lang="en-US" dirty="0" err="1" smtClean="0"/>
              <a:t>CloudWatch</a:t>
            </a:r>
            <a:r>
              <a:rPr lang="en-US" dirty="0" smtClean="0"/>
              <a:t> </a:t>
            </a:r>
            <a:r>
              <a:rPr lang="en-US" dirty="0"/>
              <a:t>log agents: for example on EC2 machines</a:t>
            </a:r>
          </a:p>
          <a:p>
            <a:pPr lvl="1"/>
            <a:r>
              <a:rPr lang="en-US" dirty="0" smtClean="0"/>
              <a:t>Route53</a:t>
            </a:r>
            <a:r>
              <a:rPr lang="en-US" dirty="0"/>
              <a:t>: Log DNS queries</a:t>
            </a:r>
          </a:p>
          <a:p>
            <a:r>
              <a:rPr lang="en-US" dirty="0" err="1" smtClean="0"/>
              <a:t>CloudWatch</a:t>
            </a:r>
            <a:r>
              <a:rPr lang="en-US" dirty="0" smtClean="0"/>
              <a:t> </a:t>
            </a:r>
            <a:r>
              <a:rPr lang="en-US" dirty="0"/>
              <a:t>Logs can go to:</a:t>
            </a:r>
          </a:p>
          <a:p>
            <a:pPr lvl="1"/>
            <a:r>
              <a:rPr lang="en-US" dirty="0" smtClean="0"/>
              <a:t>Batch </a:t>
            </a:r>
            <a:r>
              <a:rPr lang="en-US" dirty="0"/>
              <a:t>exporter to S3 for archival</a:t>
            </a:r>
          </a:p>
          <a:p>
            <a:pPr lvl="1"/>
            <a:r>
              <a:rPr lang="en-US" dirty="0" smtClean="0"/>
              <a:t>Stream </a:t>
            </a:r>
            <a:r>
              <a:rPr lang="en-US" dirty="0"/>
              <a:t>to </a:t>
            </a:r>
            <a:r>
              <a:rPr lang="en-US" dirty="0" err="1"/>
              <a:t>ElasticSearch</a:t>
            </a:r>
            <a:r>
              <a:rPr lang="en-US" dirty="0"/>
              <a:t> cluster for further analytics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9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CloudWatch</a:t>
            </a:r>
            <a:r>
              <a:rPr lang="en-US" dirty="0"/>
              <a:t> Logs for EC2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89" y="584616"/>
            <a:ext cx="7201585" cy="5879250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/>
              <a:t>default, no logs from your </a:t>
            </a:r>
            <a:r>
              <a:rPr lang="en-US" dirty="0" smtClean="0"/>
              <a:t>EC2 machine </a:t>
            </a:r>
            <a:r>
              <a:rPr lang="en-US" dirty="0"/>
              <a:t>will go to </a:t>
            </a:r>
            <a:r>
              <a:rPr lang="en-US" dirty="0" err="1"/>
              <a:t>CloudWatch</a:t>
            </a:r>
            <a:endParaRPr lang="en-US" dirty="0"/>
          </a:p>
          <a:p>
            <a:r>
              <a:rPr lang="en-US" dirty="0" smtClean="0"/>
              <a:t>You </a:t>
            </a:r>
            <a:r>
              <a:rPr lang="en-US" dirty="0"/>
              <a:t>need to run a </a:t>
            </a:r>
            <a:r>
              <a:rPr lang="en-US" dirty="0" err="1" smtClean="0"/>
              <a:t>CloudWatch</a:t>
            </a:r>
            <a:r>
              <a:rPr lang="en-US" dirty="0" smtClean="0"/>
              <a:t> agent </a:t>
            </a:r>
            <a:r>
              <a:rPr lang="en-US" dirty="0"/>
              <a:t>on EC2 to push the log </a:t>
            </a:r>
            <a:r>
              <a:rPr lang="en-US" dirty="0" smtClean="0"/>
              <a:t>files you </a:t>
            </a:r>
            <a:r>
              <a:rPr lang="en-US" dirty="0"/>
              <a:t>want</a:t>
            </a:r>
          </a:p>
          <a:p>
            <a:r>
              <a:rPr lang="en-US" dirty="0" smtClean="0"/>
              <a:t>The </a:t>
            </a:r>
            <a:r>
              <a:rPr lang="en-US" dirty="0" err="1"/>
              <a:t>CloudWatch</a:t>
            </a:r>
            <a:r>
              <a:rPr lang="en-US" dirty="0"/>
              <a:t> log agent can </a:t>
            </a:r>
            <a:r>
              <a:rPr lang="en-US" dirty="0" smtClean="0"/>
              <a:t>be setup </a:t>
            </a:r>
            <a:r>
              <a:rPr lang="en-US" dirty="0"/>
              <a:t>on-premises </a:t>
            </a:r>
            <a:r>
              <a:rPr lang="en-US" dirty="0" smtClean="0"/>
              <a:t>too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474" y="822462"/>
            <a:ext cx="4848526" cy="496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1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Implement AWS </a:t>
            </a:r>
            <a:r>
              <a:rPr lang="en-US" dirty="0" err="1"/>
              <a:t>CloudWatch</a:t>
            </a:r>
            <a:r>
              <a:rPr lang="en-US" dirty="0"/>
              <a:t> Logs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Refer: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docs.aws.amazon.com/AmazonCloudWatch/latest/logs/QuickStartEC2Instance.html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632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600" dirty="0" smtClean="0">
                <a:latin typeface="Bernard MT Condensed" panose="02050806060905020404" pitchFamily="18" charset="0"/>
              </a:rPr>
              <a:t>Thanks</a:t>
            </a:r>
            <a:endParaRPr lang="en-US" sz="166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7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AMI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89" y="584616"/>
            <a:ext cx="8869589" cy="5879250"/>
          </a:xfrm>
        </p:spPr>
        <p:txBody>
          <a:bodyPr/>
          <a:lstStyle/>
          <a:p>
            <a:r>
              <a:rPr lang="en-US" dirty="0"/>
              <a:t>As we saw, AWS comes with base images such as:</a:t>
            </a:r>
          </a:p>
          <a:p>
            <a:pPr lvl="1"/>
            <a:r>
              <a:rPr lang="en-US" dirty="0" smtClean="0"/>
              <a:t>Ubuntu</a:t>
            </a:r>
            <a:endParaRPr lang="en-US" dirty="0"/>
          </a:p>
          <a:p>
            <a:pPr lvl="1"/>
            <a:r>
              <a:rPr lang="en-US" dirty="0" smtClean="0"/>
              <a:t>Fedora</a:t>
            </a:r>
            <a:endParaRPr lang="en-US" dirty="0"/>
          </a:p>
          <a:p>
            <a:pPr lvl="1"/>
            <a:r>
              <a:rPr lang="en-US" dirty="0" err="1" smtClean="0"/>
              <a:t>RedHat</a:t>
            </a:r>
            <a:endParaRPr lang="en-US" dirty="0"/>
          </a:p>
          <a:p>
            <a:pPr lvl="1"/>
            <a:r>
              <a:rPr lang="en-US" dirty="0" smtClean="0"/>
              <a:t>Windows</a:t>
            </a:r>
            <a:endParaRPr lang="en-US" dirty="0"/>
          </a:p>
          <a:p>
            <a:pPr lvl="1"/>
            <a:r>
              <a:rPr lang="en-US" dirty="0" smtClean="0"/>
              <a:t>Etc.…</a:t>
            </a:r>
            <a:endParaRPr lang="en-US" dirty="0"/>
          </a:p>
          <a:p>
            <a:r>
              <a:rPr lang="en-US" dirty="0"/>
              <a:t>These images can be </a:t>
            </a:r>
            <a:r>
              <a:rPr lang="en-US" dirty="0" smtClean="0"/>
              <a:t>customized </a:t>
            </a:r>
            <a:r>
              <a:rPr lang="en-US" dirty="0"/>
              <a:t>at runtime using EC2 User </a:t>
            </a:r>
            <a:r>
              <a:rPr lang="en-US" dirty="0" smtClean="0"/>
              <a:t>data</a:t>
            </a:r>
          </a:p>
          <a:p>
            <a:r>
              <a:rPr lang="en-US" dirty="0"/>
              <a:t>But what if we could create our own image, ready to go</a:t>
            </a:r>
            <a:r>
              <a:rPr lang="en-US" dirty="0" smtClean="0"/>
              <a:t>?</a:t>
            </a:r>
          </a:p>
          <a:p>
            <a:r>
              <a:rPr lang="en-US" dirty="0"/>
              <a:t>That’s an AMI – an image to use to create our </a:t>
            </a:r>
            <a:r>
              <a:rPr lang="en-US" dirty="0" smtClean="0"/>
              <a:t>instances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Amazon Machine Images (AMI). An Amazon Machine Image (AMI) provides… | by  Madhu Cynix | Med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5" t="20232" r="21940" b="21072"/>
          <a:stretch/>
        </p:blipFill>
        <p:spPr bwMode="auto">
          <a:xfrm>
            <a:off x="9184328" y="584615"/>
            <a:ext cx="2703443" cy="286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53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AMI Lifecycle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&#10;    The AMI lifecycle (create, register, launch, copy, deregister).&#10; 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67" y="1523162"/>
            <a:ext cx="8281374" cy="334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11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AMI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user must specify a source AMI when setting up an instance.</a:t>
            </a:r>
          </a:p>
          <a:p>
            <a:r>
              <a:rPr lang="en-US" dirty="0"/>
              <a:t>Types of Machine Images</a:t>
            </a:r>
          </a:p>
          <a:p>
            <a:pPr lvl="1"/>
            <a:r>
              <a:rPr lang="en-US" dirty="0"/>
              <a:t>Public images</a:t>
            </a:r>
          </a:p>
          <a:p>
            <a:pPr lvl="1"/>
            <a:r>
              <a:rPr lang="en-US" dirty="0"/>
              <a:t>Paid images</a:t>
            </a:r>
          </a:p>
          <a:p>
            <a:pPr lvl="2"/>
            <a:r>
              <a:rPr lang="en-US" dirty="0"/>
              <a:t>https://aws.amazon.com/marketplace</a:t>
            </a:r>
          </a:p>
          <a:p>
            <a:pPr lvl="1"/>
            <a:r>
              <a:rPr lang="en-US" dirty="0"/>
              <a:t>Private </a:t>
            </a:r>
            <a:r>
              <a:rPr lang="en-US" dirty="0" smtClean="0"/>
              <a:t>images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3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Creating an Amazon Machine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user can set up an instance using an existing Amazon Machine Image, customize it then save the updated configuration as a custom machine image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7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How to Use Amazon Machine </a:t>
            </a:r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creating and registering an Amazon Machine Image, the developer can use it to set up new </a:t>
            </a:r>
            <a:r>
              <a:rPr lang="en-US" dirty="0" smtClean="0"/>
              <a:t>instances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2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2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2855</TotalTime>
  <Words>1795</Words>
  <Application>Microsoft Office PowerPoint</Application>
  <PresentationFormat>Widescreen</PresentationFormat>
  <Paragraphs>351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Bernard MT Condensed</vt:lpstr>
      <vt:lpstr>Calibri</vt:lpstr>
      <vt:lpstr>Monaco</vt:lpstr>
      <vt:lpstr>Office Theme</vt:lpstr>
      <vt:lpstr>Cloud Compute with AWS</vt:lpstr>
      <vt:lpstr>Amazon EC2 (Elastic Cloud Compute) Overview </vt:lpstr>
      <vt:lpstr>Hands-On:</vt:lpstr>
      <vt:lpstr>Hands-on: How to SSH into your EC2 Instance</vt:lpstr>
      <vt:lpstr>Amazon AMI</vt:lpstr>
      <vt:lpstr>AMI Lifecycle</vt:lpstr>
      <vt:lpstr>Amazon AMI</vt:lpstr>
      <vt:lpstr>Hands-on: Creating an Amazon Machine Image</vt:lpstr>
      <vt:lpstr>Hands-on: How to Use Amazon Machine Images</vt:lpstr>
      <vt:lpstr>Hands-on: EC2 AWS CLI</vt:lpstr>
      <vt:lpstr>Hands-on: Install AWS Command Line Interface</vt:lpstr>
      <vt:lpstr>Hands-on: AWS Command Line Interface</vt:lpstr>
      <vt:lpstr>Elastic IPs</vt:lpstr>
      <vt:lpstr>Hands-on: Private vs Public IP (IPv4) In AWS EC2</vt:lpstr>
      <vt:lpstr>Introduction to Security Groups</vt:lpstr>
      <vt:lpstr>Security Groups Deeper Dive</vt:lpstr>
      <vt:lpstr>Security Group Diagram</vt:lpstr>
      <vt:lpstr>Security Groups Good to know</vt:lpstr>
      <vt:lpstr>Hands-on: Security Group</vt:lpstr>
      <vt:lpstr>Private vs Public IP (IPv4) Example</vt:lpstr>
      <vt:lpstr>EC2 User Data</vt:lpstr>
      <vt:lpstr>Hands-On: EC2 User Data</vt:lpstr>
      <vt:lpstr>Assignment: Install Apache Server on Ubuntu</vt:lpstr>
      <vt:lpstr>EC2 Key Pairs</vt:lpstr>
      <vt:lpstr>Placement Groups </vt:lpstr>
      <vt:lpstr>Cluster placement groups</vt:lpstr>
      <vt:lpstr>Partition placement groups</vt:lpstr>
      <vt:lpstr>Spread placement groups</vt:lpstr>
      <vt:lpstr>VPC (Virtual Private Cloud)</vt:lpstr>
      <vt:lpstr>VPC (Virtual Private Cloud)</vt:lpstr>
      <vt:lpstr>Hands-on: Launching EC2 instance</vt:lpstr>
      <vt:lpstr>Hands-on: Attaching EBS volume</vt:lpstr>
      <vt:lpstr>Hands-on: Configuring Security Groups</vt:lpstr>
      <vt:lpstr>Hands-on: Upgrade/downgrade EC2 instance types</vt:lpstr>
      <vt:lpstr>Monitoring EC2 instance</vt:lpstr>
      <vt:lpstr>Monitoring in AWS</vt:lpstr>
      <vt:lpstr>Monitoring EC2 instance</vt:lpstr>
      <vt:lpstr>Amazon CloudWatch</vt:lpstr>
      <vt:lpstr>AWS CloudWatch Metrics</vt:lpstr>
      <vt:lpstr>AWS CloudWatch EC2 Detailed monitoring</vt:lpstr>
      <vt:lpstr>Hands-On: CloudWatch Metrics</vt:lpstr>
      <vt:lpstr>AWS CloudWatch Logs</vt:lpstr>
      <vt:lpstr>CloudWatch Logs for EC2</vt:lpstr>
      <vt:lpstr>Assignment: Implement AWS CloudWatch Logs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with Docker</dc:title>
  <dc:creator>Priya PC</dc:creator>
  <cp:lastModifiedBy>User</cp:lastModifiedBy>
  <cp:revision>311</cp:revision>
  <cp:lastPrinted>2020-02-26T04:04:03Z</cp:lastPrinted>
  <dcterms:modified xsi:type="dcterms:W3CDTF">2020-09-02T00:44:30Z</dcterms:modified>
</cp:coreProperties>
</file>