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1" r:id="rId12"/>
    <p:sldId id="416" r:id="rId13"/>
    <p:sldId id="410" r:id="rId14"/>
    <p:sldId id="412" r:id="rId15"/>
    <p:sldId id="417" r:id="rId16"/>
    <p:sldId id="413" r:id="rId17"/>
    <p:sldId id="414" r:id="rId18"/>
    <p:sldId id="415" r:id="rId19"/>
    <p:sldId id="418" r:id="rId20"/>
    <p:sldId id="419" r:id="rId21"/>
    <p:sldId id="420" r:id="rId22"/>
    <p:sldId id="367" r:id="rId23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2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2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2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2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2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2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2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2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2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 smtClean="0"/>
              <a:t>Load </a:t>
            </a:r>
            <a:r>
              <a:rPr lang="en-US" dirty="0"/>
              <a:t>Balancing and Auto Scaling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Security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43" y="792056"/>
            <a:ext cx="9811578" cy="18214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0" y="2569163"/>
            <a:ext cx="11871570" cy="1951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27" y="4827984"/>
            <a:ext cx="10423875" cy="12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Load Balancer (v2)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load balancers is Layer 7 (HTTP)</a:t>
            </a:r>
          </a:p>
          <a:p>
            <a:r>
              <a:rPr lang="en-US" dirty="0" smtClean="0"/>
              <a:t>Load </a:t>
            </a:r>
            <a:r>
              <a:rPr lang="en-US" dirty="0"/>
              <a:t>balancing to multiple HTTP applications across </a:t>
            </a:r>
            <a:r>
              <a:rPr lang="en-US" dirty="0" smtClean="0"/>
              <a:t>machines (</a:t>
            </a:r>
            <a:r>
              <a:rPr lang="en-US" dirty="0"/>
              <a:t>target groups)</a:t>
            </a:r>
          </a:p>
          <a:p>
            <a:r>
              <a:rPr lang="en-US" dirty="0" smtClean="0"/>
              <a:t>Load </a:t>
            </a:r>
            <a:r>
              <a:rPr lang="en-US" dirty="0"/>
              <a:t>balancing to multiple applications on the same </a:t>
            </a:r>
            <a:r>
              <a:rPr lang="en-US" dirty="0" smtClean="0"/>
              <a:t>machine (</a:t>
            </a:r>
            <a:r>
              <a:rPr lang="en-US" dirty="0"/>
              <a:t>ex: containers</a:t>
            </a:r>
            <a:r>
              <a:rPr lang="en-US" dirty="0" smtClean="0"/>
              <a:t>)</a:t>
            </a:r>
          </a:p>
          <a:p>
            <a:r>
              <a:rPr lang="en-US" dirty="0"/>
              <a:t>Routing tables to different target groups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Routing based on path in URL (example.com/users &amp; example.com/posts)</a:t>
            </a:r>
          </a:p>
          <a:p>
            <a:pPr lvl="1"/>
            <a:r>
              <a:rPr lang="en-US" dirty="0" smtClean="0"/>
              <a:t>Routing </a:t>
            </a:r>
            <a:r>
              <a:rPr lang="en-US" dirty="0"/>
              <a:t>based on hostname in URL (one.example.com &amp; other.example.com)</a:t>
            </a:r>
          </a:p>
          <a:p>
            <a:pPr lvl="1"/>
            <a:r>
              <a:rPr lang="en-US" dirty="0" smtClean="0"/>
              <a:t>Routing </a:t>
            </a:r>
            <a:r>
              <a:rPr lang="en-US" dirty="0"/>
              <a:t>based on Query String, </a:t>
            </a:r>
            <a:r>
              <a:rPr lang="en-US" dirty="0" smtClean="0"/>
              <a:t>Headers (example.com/</a:t>
            </a:r>
            <a:r>
              <a:rPr lang="en-US" dirty="0" err="1" smtClean="0"/>
              <a:t>users?id</a:t>
            </a:r>
            <a:r>
              <a:rPr lang="en-US" dirty="0" smtClean="0"/>
              <a:t>=123&amp;order=false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7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  <a:r>
              <a:rPr lang="en-US" dirty="0" smtClean="0"/>
              <a:t>: Load Balancer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Load Balancer (v2)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1" y="788711"/>
            <a:ext cx="11319285" cy="45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Stickiness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7410016" cy="5879250"/>
          </a:xfrm>
        </p:spPr>
        <p:txBody>
          <a:bodyPr/>
          <a:lstStyle/>
          <a:p>
            <a:r>
              <a:rPr lang="en-US" dirty="0"/>
              <a:t>It is possible to implement stickiness </a:t>
            </a:r>
            <a:r>
              <a:rPr lang="en-US" dirty="0" smtClean="0"/>
              <a:t>so that </a:t>
            </a:r>
            <a:r>
              <a:rPr lang="en-US" dirty="0"/>
              <a:t>the same client is always </a:t>
            </a:r>
            <a:r>
              <a:rPr lang="en-US" dirty="0" smtClean="0"/>
              <a:t>redirected to </a:t>
            </a:r>
            <a:r>
              <a:rPr lang="en-US" dirty="0"/>
              <a:t>the same instance behind a </a:t>
            </a:r>
            <a:r>
              <a:rPr lang="en-US" dirty="0" smtClean="0"/>
              <a:t>load Balancer</a:t>
            </a:r>
          </a:p>
          <a:p>
            <a:r>
              <a:rPr lang="en-US" dirty="0"/>
              <a:t>The “cookie” used for stickiness has </a:t>
            </a:r>
            <a:r>
              <a:rPr lang="en-US" dirty="0" smtClean="0"/>
              <a:t>an expiration </a:t>
            </a:r>
            <a:r>
              <a:rPr lang="en-US" dirty="0"/>
              <a:t>date you </a:t>
            </a:r>
            <a:r>
              <a:rPr lang="en-US" dirty="0" smtClean="0"/>
              <a:t>control</a:t>
            </a:r>
          </a:p>
          <a:p>
            <a:r>
              <a:rPr lang="en-US" dirty="0"/>
              <a:t>Enabling stickiness may bring imbalance </a:t>
            </a:r>
            <a:r>
              <a:rPr lang="en-US" dirty="0" smtClean="0"/>
              <a:t>to the </a:t>
            </a:r>
            <a:r>
              <a:rPr lang="en-US" dirty="0"/>
              <a:t>load over the backend EC2 instances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69" y="584615"/>
            <a:ext cx="4445650" cy="44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Load </a:t>
            </a:r>
            <a:r>
              <a:rPr lang="en-US" dirty="0" smtClean="0"/>
              <a:t>Balancer Stickiness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real-life, the load on your websites and application can change</a:t>
            </a:r>
          </a:p>
          <a:p>
            <a:r>
              <a:rPr lang="en-US" dirty="0" smtClean="0"/>
              <a:t>In </a:t>
            </a:r>
            <a:r>
              <a:rPr lang="en-US" dirty="0"/>
              <a:t>the cloud, you can create and get rid of servers very quickly</a:t>
            </a:r>
          </a:p>
          <a:p>
            <a:r>
              <a:rPr lang="en-US" dirty="0" smtClean="0"/>
              <a:t>The </a:t>
            </a:r>
            <a:r>
              <a:rPr lang="en-US" dirty="0"/>
              <a:t>goal of an Auto Scaling Group (ASG) is to:</a:t>
            </a:r>
          </a:p>
          <a:p>
            <a:pPr lvl="1"/>
            <a:r>
              <a:rPr lang="en-US" dirty="0" smtClean="0"/>
              <a:t>Scale </a:t>
            </a:r>
            <a:r>
              <a:rPr lang="en-US" dirty="0"/>
              <a:t>out (add EC2 instances) to match an increased load</a:t>
            </a:r>
          </a:p>
          <a:p>
            <a:pPr lvl="1"/>
            <a:r>
              <a:rPr lang="en-US" dirty="0" smtClean="0"/>
              <a:t>Scale </a:t>
            </a:r>
            <a:r>
              <a:rPr lang="en-US" dirty="0"/>
              <a:t>in (remove EC2 instances) to match a decreased load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we have a minimum and a maximum number of machines running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Register new instances to a load balancer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 Group in AWS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87" y="1133060"/>
            <a:ext cx="11521226" cy="45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 Group in </a:t>
            </a:r>
            <a:r>
              <a:rPr lang="en-US" dirty="0" smtClean="0"/>
              <a:t>AWS With </a:t>
            </a:r>
            <a:r>
              <a:rPr lang="en-US" dirty="0"/>
              <a:t>Load Balancer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3" y="1172817"/>
            <a:ext cx="11064414" cy="45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</a:t>
            </a:r>
            <a:r>
              <a:rPr lang="en-US" dirty="0" smtClean="0"/>
              <a:t>Auto </a:t>
            </a:r>
            <a:r>
              <a:rPr lang="en-US" smtClean="0"/>
              <a:t>Scaling Group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&amp; High Availability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Scalability means that an application / system can handle greater </a:t>
            </a:r>
            <a:r>
              <a:rPr lang="en-US" dirty="0" smtClean="0"/>
              <a:t>loads by </a:t>
            </a:r>
            <a:r>
              <a:rPr lang="en-US" dirty="0"/>
              <a:t>adapting.</a:t>
            </a:r>
          </a:p>
          <a:p>
            <a:r>
              <a:rPr lang="en-US" dirty="0" smtClean="0"/>
              <a:t>There </a:t>
            </a:r>
            <a:r>
              <a:rPr lang="en-US" dirty="0"/>
              <a:t>are two kinds of scalability:</a:t>
            </a:r>
          </a:p>
          <a:p>
            <a:pPr lvl="1"/>
            <a:r>
              <a:rPr lang="en-US" dirty="0" smtClean="0"/>
              <a:t>Vertical </a:t>
            </a:r>
            <a:r>
              <a:rPr lang="en-US" dirty="0"/>
              <a:t>Scalability</a:t>
            </a:r>
          </a:p>
          <a:p>
            <a:pPr lvl="1"/>
            <a:r>
              <a:rPr lang="en-US" dirty="0" smtClean="0"/>
              <a:t>Horizontal </a:t>
            </a:r>
            <a:r>
              <a:rPr lang="en-US" dirty="0"/>
              <a:t>Scalability (= elasticity)</a:t>
            </a:r>
          </a:p>
          <a:p>
            <a:r>
              <a:rPr lang="en-US" dirty="0" smtClean="0"/>
              <a:t>Scalability </a:t>
            </a:r>
            <a:r>
              <a:rPr lang="en-US" dirty="0"/>
              <a:t>is linked but different to High </a:t>
            </a:r>
            <a:r>
              <a:rPr lang="en-US" dirty="0" smtClean="0"/>
              <a:t>Availability</a:t>
            </a:r>
          </a:p>
          <a:p>
            <a:r>
              <a:rPr lang="en-US" dirty="0"/>
              <a:t>Let’s deep dive into the distinction, using a call center as an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and configuring Elastic Load Balancer to load balance the EC2 instances with sample </a:t>
            </a:r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and configuring Auto Scaling Groups to scale EC2 instances based on configured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Scalability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7994946" cy="5879250"/>
          </a:xfrm>
        </p:spPr>
        <p:txBody>
          <a:bodyPr/>
          <a:lstStyle/>
          <a:p>
            <a:r>
              <a:rPr lang="en-US" dirty="0" smtClean="0"/>
              <a:t>Means </a:t>
            </a:r>
            <a:r>
              <a:rPr lang="en-US" dirty="0"/>
              <a:t>increasing the </a:t>
            </a:r>
            <a:r>
              <a:rPr lang="en-US" dirty="0" smtClean="0"/>
              <a:t>size of </a:t>
            </a:r>
            <a:r>
              <a:rPr lang="en-US" dirty="0"/>
              <a:t>the instance</a:t>
            </a:r>
          </a:p>
          <a:p>
            <a:r>
              <a:rPr lang="en-US" dirty="0" smtClean="0"/>
              <a:t>For </a:t>
            </a:r>
            <a:r>
              <a:rPr lang="en-US" dirty="0"/>
              <a:t>example, your application runs on </a:t>
            </a:r>
            <a:r>
              <a:rPr lang="en-US" dirty="0" smtClean="0"/>
              <a:t>a t2.micro</a:t>
            </a:r>
            <a:endParaRPr lang="en-US" dirty="0"/>
          </a:p>
          <a:p>
            <a:r>
              <a:rPr lang="en-US" dirty="0" smtClean="0"/>
              <a:t>Scaling </a:t>
            </a:r>
            <a:r>
              <a:rPr lang="en-US" dirty="0"/>
              <a:t>that application vertically </a:t>
            </a:r>
            <a:r>
              <a:rPr lang="en-US" dirty="0" smtClean="0"/>
              <a:t>means running </a:t>
            </a:r>
            <a:r>
              <a:rPr lang="en-US" dirty="0"/>
              <a:t>it on a t2.large</a:t>
            </a:r>
          </a:p>
          <a:p>
            <a:r>
              <a:rPr lang="en-US" dirty="0" smtClean="0"/>
              <a:t>Vertical </a:t>
            </a:r>
            <a:r>
              <a:rPr lang="en-US" dirty="0"/>
              <a:t>scalability is very common for </a:t>
            </a:r>
            <a:r>
              <a:rPr lang="en-US" dirty="0" smtClean="0"/>
              <a:t>non distributed </a:t>
            </a:r>
            <a:r>
              <a:rPr lang="en-US" dirty="0"/>
              <a:t>systems, such as a database.</a:t>
            </a:r>
          </a:p>
          <a:p>
            <a:r>
              <a:rPr lang="en-US" dirty="0" smtClean="0"/>
              <a:t>RDS</a:t>
            </a:r>
            <a:r>
              <a:rPr lang="en-US" dirty="0"/>
              <a:t>, </a:t>
            </a:r>
            <a:r>
              <a:rPr lang="en-US" dirty="0" err="1"/>
              <a:t>ElastiCache</a:t>
            </a:r>
            <a:r>
              <a:rPr lang="en-US" dirty="0"/>
              <a:t> are services that can </a:t>
            </a:r>
            <a:r>
              <a:rPr lang="en-US" dirty="0" smtClean="0"/>
              <a:t>scale vertically</a:t>
            </a:r>
            <a:r>
              <a:rPr lang="en-US" dirty="0"/>
              <a:t>.</a:t>
            </a:r>
          </a:p>
          <a:p>
            <a:r>
              <a:rPr lang="en-US" dirty="0" smtClean="0"/>
              <a:t>There’s </a:t>
            </a:r>
            <a:r>
              <a:rPr lang="en-US" dirty="0"/>
              <a:t>usually a limit to how much you </a:t>
            </a:r>
            <a:r>
              <a:rPr lang="en-US" dirty="0" smtClean="0"/>
              <a:t>can vertically </a:t>
            </a:r>
            <a:r>
              <a:rPr lang="en-US" dirty="0"/>
              <a:t>scale (hardware limit)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077" t="3195"/>
          <a:stretch/>
        </p:blipFill>
        <p:spPr>
          <a:xfrm>
            <a:off x="8098155" y="808382"/>
            <a:ext cx="3874763" cy="51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6219154" cy="5879250"/>
          </a:xfrm>
        </p:spPr>
        <p:txBody>
          <a:bodyPr/>
          <a:lstStyle/>
          <a:p>
            <a:r>
              <a:rPr lang="en-US" dirty="0"/>
              <a:t>Horizontal Scalability means increasing </a:t>
            </a:r>
            <a:r>
              <a:rPr lang="en-US" dirty="0" smtClean="0"/>
              <a:t>the number </a:t>
            </a:r>
            <a:r>
              <a:rPr lang="en-US" dirty="0"/>
              <a:t>of instances / systems for </a:t>
            </a:r>
            <a:r>
              <a:rPr lang="en-US" dirty="0" smtClean="0"/>
              <a:t>your application</a:t>
            </a:r>
            <a:endParaRPr lang="en-US" dirty="0"/>
          </a:p>
          <a:p>
            <a:r>
              <a:rPr lang="en-US" dirty="0" smtClean="0"/>
              <a:t>Horizontal </a:t>
            </a:r>
            <a:r>
              <a:rPr lang="en-US" dirty="0"/>
              <a:t>scaling implies distributed systems.</a:t>
            </a:r>
          </a:p>
          <a:p>
            <a:r>
              <a:rPr lang="en-US" dirty="0" smtClean="0"/>
              <a:t>This </a:t>
            </a:r>
            <a:r>
              <a:rPr lang="en-US" dirty="0"/>
              <a:t>is very common for web applications </a:t>
            </a:r>
            <a:r>
              <a:rPr lang="en-US" dirty="0" smtClean="0"/>
              <a:t>/ modern </a:t>
            </a:r>
            <a:r>
              <a:rPr lang="en-US" dirty="0"/>
              <a:t>applications</a:t>
            </a:r>
          </a:p>
          <a:p>
            <a:r>
              <a:rPr lang="en-US" dirty="0" smtClean="0"/>
              <a:t>It’s </a:t>
            </a:r>
            <a:r>
              <a:rPr lang="en-US" dirty="0"/>
              <a:t>easy to horizontally </a:t>
            </a:r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604" y="584615"/>
            <a:ext cx="3445408" cy="564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040789" cy="5879250"/>
          </a:xfrm>
        </p:spPr>
        <p:txBody>
          <a:bodyPr/>
          <a:lstStyle/>
          <a:p>
            <a:r>
              <a:rPr lang="en-US" dirty="0" smtClean="0"/>
              <a:t>Running your application </a:t>
            </a:r>
            <a:r>
              <a:rPr lang="en-US" dirty="0"/>
              <a:t>/ system in at least 2 </a:t>
            </a:r>
            <a:r>
              <a:rPr lang="en-US" dirty="0" smtClean="0"/>
              <a:t>data centers </a:t>
            </a:r>
            <a:r>
              <a:rPr lang="en-US" dirty="0"/>
              <a:t>(== Availability Zones)</a:t>
            </a:r>
          </a:p>
          <a:p>
            <a:r>
              <a:rPr lang="en-US" dirty="0" smtClean="0"/>
              <a:t>The </a:t>
            </a:r>
            <a:r>
              <a:rPr lang="en-US" dirty="0"/>
              <a:t>goal of high availability is to </a:t>
            </a:r>
            <a:r>
              <a:rPr lang="en-US" dirty="0" smtClean="0"/>
              <a:t>survive a </a:t>
            </a:r>
            <a:r>
              <a:rPr lang="en-US" dirty="0"/>
              <a:t>data center </a:t>
            </a:r>
            <a:r>
              <a:rPr lang="en-US" dirty="0" smtClean="0"/>
              <a:t>loss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875" y="584615"/>
            <a:ext cx="4596611" cy="54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 &amp; Scalability For EC2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 Scaling: Increase instance size (= scale up / down)</a:t>
            </a:r>
          </a:p>
          <a:p>
            <a:pPr lvl="1"/>
            <a:r>
              <a:rPr lang="en-US" dirty="0" smtClean="0"/>
              <a:t>From</a:t>
            </a:r>
            <a:r>
              <a:rPr lang="en-US" dirty="0"/>
              <a:t>: t2.nano - 0.5G of RAM, 1 vCPU</a:t>
            </a:r>
          </a:p>
          <a:p>
            <a:pPr lvl="1"/>
            <a:r>
              <a:rPr lang="en-US" dirty="0" smtClean="0"/>
              <a:t>To</a:t>
            </a:r>
            <a:r>
              <a:rPr lang="en-US" dirty="0"/>
              <a:t>: u-12tb1.metal – 12.3 TB of RAM, 448 vCPUs</a:t>
            </a:r>
          </a:p>
          <a:p>
            <a:r>
              <a:rPr lang="en-US" dirty="0" smtClean="0"/>
              <a:t>Horizontal </a:t>
            </a:r>
            <a:r>
              <a:rPr lang="en-US" dirty="0"/>
              <a:t>Scaling: Increase number of instances (= scale out / in)</a:t>
            </a:r>
          </a:p>
          <a:p>
            <a:pPr lvl="1"/>
            <a:r>
              <a:rPr lang="en-US" dirty="0" smtClean="0"/>
              <a:t>Auto </a:t>
            </a:r>
            <a:r>
              <a:rPr lang="en-US" dirty="0"/>
              <a:t>Scaling Group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Balancer</a:t>
            </a:r>
          </a:p>
          <a:p>
            <a:r>
              <a:rPr lang="en-US" dirty="0" smtClean="0"/>
              <a:t>High </a:t>
            </a:r>
            <a:r>
              <a:rPr lang="en-US" dirty="0"/>
              <a:t>Availability: Run instances for the same application across multi AZ</a:t>
            </a:r>
          </a:p>
          <a:p>
            <a:pPr lvl="1"/>
            <a:r>
              <a:rPr lang="en-US" dirty="0" smtClean="0"/>
              <a:t>Auto </a:t>
            </a:r>
            <a:r>
              <a:rPr lang="en-US" dirty="0"/>
              <a:t>Scaling Group multi AZ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Balancer multi 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load balancing?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balancers are servers that forward internet traffic to </a:t>
            </a:r>
            <a:r>
              <a:rPr lang="en-US" dirty="0" smtClean="0"/>
              <a:t>multiple servers </a:t>
            </a:r>
            <a:r>
              <a:rPr lang="en-US" dirty="0"/>
              <a:t>(EC2 Instances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13" y="1689651"/>
            <a:ext cx="9209682" cy="40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Health Checks are crucial for Load Balancers</a:t>
            </a:r>
          </a:p>
          <a:p>
            <a:r>
              <a:rPr lang="en-US" dirty="0" smtClean="0"/>
              <a:t>They </a:t>
            </a:r>
            <a:r>
              <a:rPr lang="en-US" dirty="0"/>
              <a:t>enable the load balancer to know if instances it forwards traffic </a:t>
            </a:r>
            <a:r>
              <a:rPr lang="en-US" dirty="0" smtClean="0"/>
              <a:t>to are </a:t>
            </a:r>
            <a:r>
              <a:rPr lang="en-US" dirty="0"/>
              <a:t>available to reply to requests</a:t>
            </a:r>
          </a:p>
          <a:p>
            <a:r>
              <a:rPr lang="en-US" dirty="0" smtClean="0"/>
              <a:t>The </a:t>
            </a:r>
            <a:r>
              <a:rPr lang="en-US" dirty="0"/>
              <a:t>health check is done on a port and a route (/health is common)</a:t>
            </a:r>
          </a:p>
          <a:p>
            <a:r>
              <a:rPr lang="en-US" dirty="0" smtClean="0"/>
              <a:t>If </a:t>
            </a:r>
            <a:r>
              <a:rPr lang="en-US" dirty="0"/>
              <a:t>the response is not 200 (OK), then the instance is unhealthy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67" y="3452190"/>
            <a:ext cx="6301622" cy="17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load balancer on AWS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has 3 kinds of managed Load Balancers</a:t>
            </a:r>
          </a:p>
          <a:p>
            <a:pPr lvl="1"/>
            <a:r>
              <a:rPr lang="en-US" dirty="0" smtClean="0"/>
              <a:t>Classic </a:t>
            </a:r>
            <a:r>
              <a:rPr lang="en-US" dirty="0"/>
              <a:t>Load Balancer (v1 - old generation) – 2009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, HTTPS, TCP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Load Balancer (v2 - new generation) – 2016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, HTTPS, </a:t>
            </a:r>
            <a:r>
              <a:rPr lang="en-US" dirty="0" err="1"/>
              <a:t>WebSocket</a:t>
            </a:r>
            <a:endParaRPr lang="en-US" dirty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Load Balancer (v2 - new generation) – 2017</a:t>
            </a:r>
          </a:p>
          <a:p>
            <a:pPr lvl="2"/>
            <a:r>
              <a:rPr lang="en-US" dirty="0" smtClean="0"/>
              <a:t>TCP</a:t>
            </a:r>
            <a:r>
              <a:rPr lang="en-US" dirty="0"/>
              <a:t>, TLS (secure TCP) &amp; UDP</a:t>
            </a:r>
          </a:p>
          <a:p>
            <a:r>
              <a:rPr lang="en-US" dirty="0" smtClean="0"/>
              <a:t>Overall</a:t>
            </a:r>
            <a:r>
              <a:rPr lang="en-US" dirty="0"/>
              <a:t>, it is recommended to use the newer / v2 generation load balancers as </a:t>
            </a:r>
            <a:r>
              <a:rPr lang="en-US" dirty="0" smtClean="0"/>
              <a:t>they provide </a:t>
            </a:r>
            <a:r>
              <a:rPr lang="en-US" dirty="0"/>
              <a:t>more 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812</Words>
  <Application>Microsoft Office PowerPoint</Application>
  <PresentationFormat>Widescreen</PresentationFormat>
  <Paragraphs>144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Bernard MT Condensed</vt:lpstr>
      <vt:lpstr>Calibri</vt:lpstr>
      <vt:lpstr>Office Theme</vt:lpstr>
      <vt:lpstr>Load Balancing and Auto Scaling</vt:lpstr>
      <vt:lpstr>Scalability &amp; High Availability</vt:lpstr>
      <vt:lpstr>Vertical Scalability</vt:lpstr>
      <vt:lpstr>Horizontal Scalability</vt:lpstr>
      <vt:lpstr>High Availability</vt:lpstr>
      <vt:lpstr>High Availability &amp; Scalability For EC2</vt:lpstr>
      <vt:lpstr>What is load balancing?</vt:lpstr>
      <vt:lpstr>Health Checks</vt:lpstr>
      <vt:lpstr>Types of load balancer on AWS</vt:lpstr>
      <vt:lpstr>Load Balancer Security Groups</vt:lpstr>
      <vt:lpstr>Application Load Balancer (v2)</vt:lpstr>
      <vt:lpstr>Hands-On: Load Balancer</vt:lpstr>
      <vt:lpstr>Application Load Balancer (v2)</vt:lpstr>
      <vt:lpstr>Load Balancer Stickiness</vt:lpstr>
      <vt:lpstr>Hands-On: Load Balancer Stickiness</vt:lpstr>
      <vt:lpstr>Auto Scaling Group</vt:lpstr>
      <vt:lpstr>Auto Scaling Group in AWS</vt:lpstr>
      <vt:lpstr>Auto Scaling Group in AWS With Load Balancer</vt:lpstr>
      <vt:lpstr>Hands-On: Auto Scaling Group</vt:lpstr>
      <vt:lpstr>Hands-On: Assignment</vt:lpstr>
      <vt:lpstr>Hands-On: Assignment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299</cp:revision>
  <cp:lastPrinted>2020-02-26T04:04:03Z</cp:lastPrinted>
  <dcterms:modified xsi:type="dcterms:W3CDTF">2020-09-02T07:23:56Z</dcterms:modified>
</cp:coreProperties>
</file>