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3"/>
  </p:notesMasterIdLst>
  <p:sldIdLst>
    <p:sldId id="256" r:id="rId2"/>
    <p:sldId id="418" r:id="rId3"/>
    <p:sldId id="419" r:id="rId4"/>
    <p:sldId id="454" r:id="rId5"/>
    <p:sldId id="420" r:id="rId6"/>
    <p:sldId id="455" r:id="rId7"/>
    <p:sldId id="421" r:id="rId8"/>
    <p:sldId id="422" r:id="rId9"/>
    <p:sldId id="456" r:id="rId10"/>
    <p:sldId id="423" r:id="rId11"/>
    <p:sldId id="457" r:id="rId12"/>
    <p:sldId id="424" r:id="rId13"/>
    <p:sldId id="458" r:id="rId14"/>
    <p:sldId id="448" r:id="rId15"/>
    <p:sldId id="449" r:id="rId16"/>
    <p:sldId id="425" r:id="rId17"/>
    <p:sldId id="426" r:id="rId18"/>
    <p:sldId id="427" r:id="rId19"/>
    <p:sldId id="428" r:id="rId20"/>
    <p:sldId id="459" r:id="rId21"/>
    <p:sldId id="429" r:id="rId22"/>
    <p:sldId id="460" r:id="rId23"/>
    <p:sldId id="430" r:id="rId24"/>
    <p:sldId id="431" r:id="rId25"/>
    <p:sldId id="432" r:id="rId26"/>
    <p:sldId id="461" r:id="rId27"/>
    <p:sldId id="433" r:id="rId28"/>
    <p:sldId id="434" r:id="rId29"/>
    <p:sldId id="435" r:id="rId30"/>
    <p:sldId id="436" r:id="rId31"/>
    <p:sldId id="462" r:id="rId32"/>
    <p:sldId id="437" r:id="rId33"/>
    <p:sldId id="438" r:id="rId34"/>
    <p:sldId id="439" r:id="rId35"/>
    <p:sldId id="463" r:id="rId36"/>
    <p:sldId id="440" r:id="rId37"/>
    <p:sldId id="450" r:id="rId38"/>
    <p:sldId id="451" r:id="rId39"/>
    <p:sldId id="452" r:id="rId40"/>
    <p:sldId id="453" r:id="rId41"/>
    <p:sldId id="367" r:id="rId4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10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10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10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10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10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10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10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10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10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Cloud Storage with AWS 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settings for Block Public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public access to buckets </a:t>
            </a:r>
            <a:r>
              <a:rPr lang="en-US"/>
              <a:t>and </a:t>
            </a:r>
            <a:r>
              <a:rPr lang="en-US" smtClean="0"/>
              <a:t>objects granted</a:t>
            </a:r>
            <a:endParaRPr lang="en-US" dirty="0"/>
          </a:p>
          <a:p>
            <a:r>
              <a:rPr lang="en-US" smtClean="0"/>
              <a:t>Block </a:t>
            </a:r>
            <a:r>
              <a:rPr lang="en-US" dirty="0"/>
              <a:t>public and cross-account access to buckets and </a:t>
            </a:r>
            <a:r>
              <a:rPr lang="en-US" dirty="0" smtClean="0"/>
              <a:t>objects through </a:t>
            </a:r>
            <a:r>
              <a:rPr lang="en-US" dirty="0"/>
              <a:t>any public bucket or access point policies</a:t>
            </a:r>
          </a:p>
          <a:p>
            <a:r>
              <a:rPr lang="en-US" dirty="0" smtClean="0"/>
              <a:t>These </a:t>
            </a:r>
            <a:r>
              <a:rPr lang="en-US" dirty="0"/>
              <a:t>settings were created to prevent company data leaks</a:t>
            </a:r>
          </a:p>
          <a:p>
            <a:r>
              <a:rPr lang="en-US" dirty="0" smtClean="0"/>
              <a:t>If </a:t>
            </a:r>
            <a:r>
              <a:rPr lang="en-US" dirty="0"/>
              <a:t>you know your bucket should never be public, leave these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Can </a:t>
            </a:r>
            <a:r>
              <a:rPr lang="en-US" dirty="0"/>
              <a:t>be set at the account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Block Public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Also set at  the account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Websites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S3 can host static websites and have them accessible on the www</a:t>
            </a:r>
          </a:p>
          <a:p>
            <a:r>
              <a:rPr lang="en-US" dirty="0" smtClean="0"/>
              <a:t>The </a:t>
            </a:r>
            <a:r>
              <a:rPr lang="en-US" dirty="0"/>
              <a:t>website URL will be: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bucket-name&gt;.s3-website-&lt;AWS-region&gt;.amazonaws.com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bucket-name&gt;.s3-website.&lt;AWS-region&gt;.amazonaws.com</a:t>
            </a:r>
          </a:p>
          <a:p>
            <a:r>
              <a:rPr lang="en-US" dirty="0" smtClean="0"/>
              <a:t>If </a:t>
            </a:r>
            <a:r>
              <a:rPr lang="en-US" dirty="0"/>
              <a:t>you get a 403 (Forbidden) error, make sure the bucket policy </a:t>
            </a:r>
            <a:r>
              <a:rPr lang="en-US" dirty="0" smtClean="0"/>
              <a:t>allows public </a:t>
            </a:r>
            <a:r>
              <a:rPr lang="en-US" dirty="0"/>
              <a:t>reads!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Static website hosting using 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Glacier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cost object storage meant for archiving / backup</a:t>
            </a:r>
          </a:p>
          <a:p>
            <a:r>
              <a:rPr lang="en-US" dirty="0" smtClean="0"/>
              <a:t>Data </a:t>
            </a:r>
            <a:r>
              <a:rPr lang="en-US" dirty="0"/>
              <a:t>is retained for the longer term (10s of years)</a:t>
            </a:r>
          </a:p>
          <a:p>
            <a:r>
              <a:rPr lang="en-US" dirty="0" smtClean="0"/>
              <a:t>Alternative </a:t>
            </a:r>
            <a:r>
              <a:rPr lang="en-US" dirty="0"/>
              <a:t>to </a:t>
            </a:r>
            <a:r>
              <a:rPr lang="en-US" dirty="0" err="1"/>
              <a:t>on-premise</a:t>
            </a:r>
            <a:r>
              <a:rPr lang="en-US" dirty="0"/>
              <a:t> magnetic tape storage</a:t>
            </a:r>
          </a:p>
          <a:p>
            <a:r>
              <a:rPr lang="en-US" dirty="0" smtClean="0"/>
              <a:t>Average </a:t>
            </a:r>
            <a:r>
              <a:rPr lang="en-US" dirty="0"/>
              <a:t>annual durability is 99.999999999%</a:t>
            </a:r>
          </a:p>
          <a:p>
            <a:r>
              <a:rPr lang="en-US" dirty="0" smtClean="0"/>
              <a:t>Cost </a:t>
            </a:r>
            <a:r>
              <a:rPr lang="en-US" dirty="0"/>
              <a:t>per storage per month ($0.004 / GB) + retrieval cost</a:t>
            </a:r>
          </a:p>
          <a:p>
            <a:r>
              <a:rPr lang="en-US" dirty="0" smtClean="0"/>
              <a:t>Each </a:t>
            </a:r>
            <a:r>
              <a:rPr lang="en-US" dirty="0"/>
              <a:t>item in Glacier is called “Archive” (up to 40TB)</a:t>
            </a:r>
          </a:p>
          <a:p>
            <a:r>
              <a:rPr lang="en-US" dirty="0" smtClean="0"/>
              <a:t>Archives </a:t>
            </a:r>
            <a:r>
              <a:rPr lang="en-US" dirty="0"/>
              <a:t>are stored in ”</a:t>
            </a:r>
            <a:r>
              <a:rPr lang="en-US" dirty="0" smtClean="0"/>
              <a:t>Vaults”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Glacier – 3 retrieval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 Glacier – 3 retrieval options:</a:t>
            </a:r>
          </a:p>
          <a:p>
            <a:pPr lvl="1"/>
            <a:r>
              <a:rPr lang="en-US" dirty="0" smtClean="0"/>
              <a:t>Expedited </a:t>
            </a:r>
            <a:r>
              <a:rPr lang="en-US" dirty="0"/>
              <a:t>(1 to 5 minutes)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(3 to 5 hours)</a:t>
            </a:r>
          </a:p>
          <a:p>
            <a:pPr lvl="1"/>
            <a:r>
              <a:rPr lang="en-US" dirty="0" smtClean="0"/>
              <a:t>Bulk </a:t>
            </a:r>
            <a:r>
              <a:rPr lang="en-US" dirty="0"/>
              <a:t>(5 to 12 hours)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storage duration of 90 days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Storage Classes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6" y="907774"/>
            <a:ext cx="11671868" cy="50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Moving between storage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6562125" cy="5879250"/>
          </a:xfrm>
        </p:spPr>
        <p:txBody>
          <a:bodyPr/>
          <a:lstStyle/>
          <a:p>
            <a:r>
              <a:rPr lang="en-US" dirty="0"/>
              <a:t>You can transition </a:t>
            </a:r>
            <a:r>
              <a:rPr lang="en-US" dirty="0" smtClean="0"/>
              <a:t>objects between </a:t>
            </a:r>
            <a:r>
              <a:rPr lang="en-US" dirty="0"/>
              <a:t>storage classes</a:t>
            </a:r>
          </a:p>
          <a:p>
            <a:r>
              <a:rPr lang="en-US" dirty="0" smtClean="0"/>
              <a:t>For </a:t>
            </a:r>
            <a:r>
              <a:rPr lang="en-US" dirty="0"/>
              <a:t>infrequently accessed object</a:t>
            </a:r>
            <a:r>
              <a:rPr lang="en-US" dirty="0" smtClean="0"/>
              <a:t>, move </a:t>
            </a:r>
            <a:r>
              <a:rPr lang="en-US" dirty="0"/>
              <a:t>them to STANDARD_IA</a:t>
            </a:r>
          </a:p>
          <a:p>
            <a:r>
              <a:rPr lang="en-US" dirty="0" smtClean="0"/>
              <a:t>For </a:t>
            </a:r>
            <a:r>
              <a:rPr lang="en-US" dirty="0"/>
              <a:t>archive objects you </a:t>
            </a:r>
            <a:r>
              <a:rPr lang="en-US" dirty="0" smtClean="0"/>
              <a:t>don’t need </a:t>
            </a:r>
            <a:r>
              <a:rPr lang="en-US" dirty="0"/>
              <a:t>in real-time, GLACIER </a:t>
            </a:r>
            <a:r>
              <a:rPr lang="en-US" dirty="0" smtClean="0"/>
              <a:t>or DEEP_ARCHIVE</a:t>
            </a:r>
            <a:endParaRPr lang="en-US" dirty="0"/>
          </a:p>
          <a:p>
            <a:r>
              <a:rPr lang="en-US" dirty="0" smtClean="0"/>
              <a:t>Moving </a:t>
            </a:r>
            <a:r>
              <a:rPr lang="en-US" dirty="0"/>
              <a:t>objects can </a:t>
            </a:r>
            <a:r>
              <a:rPr lang="en-US" dirty="0" smtClean="0"/>
              <a:t>be automated </a:t>
            </a:r>
            <a:r>
              <a:rPr lang="en-US" dirty="0"/>
              <a:t>using a </a:t>
            </a:r>
            <a:r>
              <a:rPr lang="en-US" dirty="0" smtClean="0"/>
              <a:t>lifecycle configuration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3" y="902668"/>
            <a:ext cx="5356605" cy="488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Lifecycle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actions: It defines when objects are transitioned to another storage</a:t>
            </a:r>
          </a:p>
          <a:p>
            <a:r>
              <a:rPr lang="en-US" dirty="0"/>
              <a:t>class.</a:t>
            </a:r>
          </a:p>
          <a:p>
            <a:pPr lvl="1"/>
            <a:r>
              <a:rPr lang="en-US" dirty="0" smtClean="0"/>
              <a:t>Move </a:t>
            </a:r>
            <a:r>
              <a:rPr lang="en-US" dirty="0"/>
              <a:t>objects to Standard IA class 60 days after creation</a:t>
            </a:r>
          </a:p>
          <a:p>
            <a:pPr lvl="1"/>
            <a:r>
              <a:rPr lang="en-US" dirty="0" smtClean="0"/>
              <a:t>Move </a:t>
            </a:r>
            <a:r>
              <a:rPr lang="en-US" dirty="0"/>
              <a:t>to Glacier for archiving after 6 months</a:t>
            </a:r>
          </a:p>
          <a:p>
            <a:r>
              <a:rPr lang="en-US" dirty="0" smtClean="0"/>
              <a:t>Expiration </a:t>
            </a:r>
            <a:r>
              <a:rPr lang="en-US" dirty="0"/>
              <a:t>actions: configure objects to expire (delete) after some time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log files can be set to delete after a 365 days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to delete old versions of files (if versioning is enabled)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to delete incomplete multi-part uploads</a:t>
            </a:r>
          </a:p>
          <a:p>
            <a:r>
              <a:rPr lang="en-US" dirty="0" smtClean="0"/>
              <a:t>Rules </a:t>
            </a:r>
            <a:r>
              <a:rPr lang="en-US" dirty="0"/>
              <a:t>can be created for a certain prefix (ex - s3://mybucket/mp3/*)</a:t>
            </a:r>
          </a:p>
          <a:p>
            <a:r>
              <a:rPr lang="en-US" dirty="0" smtClean="0"/>
              <a:t>Rules </a:t>
            </a:r>
            <a:r>
              <a:rPr lang="en-US" dirty="0"/>
              <a:t>can be created for certain objects tags (ex - Department: Finance)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Lifecycle Rules –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application on EC2 creates images thumbnails after profile </a:t>
            </a:r>
            <a:r>
              <a:rPr lang="en-US" dirty="0" smtClean="0"/>
              <a:t>photos are </a:t>
            </a:r>
            <a:r>
              <a:rPr lang="en-US" dirty="0"/>
              <a:t>uploaded to Amazon S3. These thumbnails can be easily recreated</a:t>
            </a:r>
            <a:r>
              <a:rPr lang="en-US" dirty="0" smtClean="0"/>
              <a:t>, and </a:t>
            </a:r>
            <a:r>
              <a:rPr lang="en-US" dirty="0"/>
              <a:t>only need to be kept for 45 days. The source images should be </a:t>
            </a:r>
            <a:r>
              <a:rPr lang="en-US" dirty="0" smtClean="0"/>
              <a:t>able to </a:t>
            </a:r>
            <a:r>
              <a:rPr lang="en-US" dirty="0"/>
              <a:t>be immediately retrieved for these 45 days, and afterwards, the </a:t>
            </a:r>
            <a:r>
              <a:rPr lang="en-US" dirty="0" smtClean="0"/>
              <a:t>user can </a:t>
            </a:r>
            <a:r>
              <a:rPr lang="en-US" dirty="0"/>
              <a:t>wait up to 6 hours. How would you design this?</a:t>
            </a:r>
          </a:p>
          <a:p>
            <a:endParaRPr lang="en-US" dirty="0" smtClean="0"/>
          </a:p>
          <a:p>
            <a:r>
              <a:rPr lang="en-US" dirty="0" smtClean="0"/>
              <a:t>S3 </a:t>
            </a:r>
            <a:r>
              <a:rPr lang="en-US" dirty="0"/>
              <a:t>source images can be on STANDARD, with a lifecycle </a:t>
            </a:r>
            <a:r>
              <a:rPr lang="en-US" dirty="0" smtClean="0"/>
              <a:t>configuration to </a:t>
            </a:r>
            <a:r>
              <a:rPr lang="en-US" dirty="0"/>
              <a:t>transition them to GLACIER after 45 days.</a:t>
            </a:r>
          </a:p>
          <a:p>
            <a:r>
              <a:rPr lang="en-US" dirty="0" smtClean="0"/>
              <a:t>S3 </a:t>
            </a:r>
            <a:r>
              <a:rPr lang="en-US" dirty="0"/>
              <a:t>thumbnails can be on ONEZONE_IA, with a lifecycle </a:t>
            </a:r>
            <a:r>
              <a:rPr lang="en-US" dirty="0" smtClean="0"/>
              <a:t>configuration to </a:t>
            </a:r>
            <a:r>
              <a:rPr lang="en-US" dirty="0"/>
              <a:t>expire them (delete them) after 45 days.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(Simple Storage Service)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692929" cy="5879250"/>
          </a:xfrm>
        </p:spPr>
        <p:txBody>
          <a:bodyPr/>
          <a:lstStyle/>
          <a:p>
            <a:r>
              <a:rPr lang="en-US" dirty="0"/>
              <a:t>S3 </a:t>
            </a:r>
            <a:r>
              <a:rPr lang="en-US" dirty="0" smtClean="0"/>
              <a:t> - </a:t>
            </a:r>
            <a:r>
              <a:rPr lang="en-US" dirty="0"/>
              <a:t>Simple </a:t>
            </a:r>
            <a:r>
              <a:rPr lang="en-US" dirty="0" smtClean="0"/>
              <a:t>Storage Service</a:t>
            </a:r>
          </a:p>
          <a:p>
            <a:r>
              <a:rPr lang="en-US" dirty="0" smtClean="0"/>
              <a:t>It’s </a:t>
            </a:r>
            <a:r>
              <a:rPr lang="en-US" dirty="0"/>
              <a:t>advertised as ”infinitely scaling” storage</a:t>
            </a:r>
          </a:p>
          <a:p>
            <a:r>
              <a:rPr lang="en-US" dirty="0" smtClean="0"/>
              <a:t>Many </a:t>
            </a:r>
            <a:r>
              <a:rPr lang="en-US" dirty="0"/>
              <a:t>websites use Amazon S3 as a </a:t>
            </a:r>
            <a:r>
              <a:rPr lang="en-US" dirty="0" smtClean="0"/>
              <a:t>backbone</a:t>
            </a:r>
          </a:p>
          <a:p>
            <a:r>
              <a:rPr lang="en-US" dirty="0"/>
              <a:t>Amazon S3 allows people to store objects (files) in “buckets” (directories</a:t>
            </a:r>
            <a:r>
              <a:rPr lang="en-US" dirty="0" smtClean="0"/>
              <a:t>)</a:t>
            </a:r>
          </a:p>
          <a:p>
            <a:r>
              <a:rPr lang="en-US" dirty="0"/>
              <a:t>Buckets must have a globally unique </a:t>
            </a:r>
            <a:r>
              <a:rPr lang="en-US" dirty="0" smtClean="0"/>
              <a:t>name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64" y="738394"/>
            <a:ext cx="3260448" cy="32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Implement Scenario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Lifecycle Rules </a:t>
            </a:r>
            <a:r>
              <a:rPr lang="en-US"/>
              <a:t>– </a:t>
            </a:r>
            <a:r>
              <a:rPr lang="en-US" smtClean="0"/>
              <a:t>Scenario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rule in your company states that you should be able to recover </a:t>
            </a:r>
            <a:r>
              <a:rPr lang="en-US" dirty="0" smtClean="0"/>
              <a:t>your deleted </a:t>
            </a:r>
            <a:r>
              <a:rPr lang="en-US" dirty="0"/>
              <a:t>S3 objects immediately for 15 days, although this may happen rarely</a:t>
            </a:r>
            <a:r>
              <a:rPr lang="en-US" dirty="0" smtClean="0"/>
              <a:t>. After </a:t>
            </a:r>
            <a:r>
              <a:rPr lang="en-US" dirty="0"/>
              <a:t>this time, and for up to 365 days, deleted objects should be </a:t>
            </a:r>
            <a:r>
              <a:rPr lang="en-US" dirty="0" smtClean="0"/>
              <a:t>recoverable within </a:t>
            </a:r>
            <a:r>
              <a:rPr lang="en-US" dirty="0"/>
              <a:t>48 hours.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to enable S3 versioning in order to have object versions, so </a:t>
            </a:r>
            <a:r>
              <a:rPr lang="en-US" dirty="0" smtClean="0"/>
              <a:t>that “</a:t>
            </a:r>
            <a:r>
              <a:rPr lang="en-US" dirty="0"/>
              <a:t>deleted objects” are in fact hidden by a “delete marker” and can </a:t>
            </a:r>
            <a:r>
              <a:rPr lang="en-US" dirty="0" smtClean="0"/>
              <a:t>be recovered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transition these “noncurrent versions” of the object to </a:t>
            </a:r>
            <a:r>
              <a:rPr lang="en-US" dirty="0" smtClean="0"/>
              <a:t>S3_IA </a:t>
            </a:r>
          </a:p>
          <a:p>
            <a:r>
              <a:rPr lang="en-US" dirty="0" smtClean="0"/>
              <a:t>You can transition afterwards these “noncurrent versions” to DEEP_ARCHIVE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</a:t>
            </a:r>
            <a:r>
              <a:rPr lang="en-US" dirty="0"/>
              <a:t>Implement </a:t>
            </a:r>
            <a:r>
              <a:rPr lang="en-US"/>
              <a:t>Scenario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EC2 machine loses its root volume (main drive) when it is </a:t>
            </a:r>
            <a:r>
              <a:rPr lang="en-US" dirty="0" smtClean="0"/>
              <a:t>manually terminated</a:t>
            </a:r>
            <a:r>
              <a:rPr lang="en-US" dirty="0"/>
              <a:t>.</a:t>
            </a:r>
          </a:p>
          <a:p>
            <a:r>
              <a:rPr lang="en-US" dirty="0" smtClean="0"/>
              <a:t>Unexpected </a:t>
            </a:r>
            <a:r>
              <a:rPr lang="en-US" dirty="0"/>
              <a:t>terminations might happen from time to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Sometimes</a:t>
            </a:r>
            <a:r>
              <a:rPr lang="en-US" dirty="0"/>
              <a:t>, you need a way to store your instance data somewhere</a:t>
            </a:r>
          </a:p>
          <a:p>
            <a:r>
              <a:rPr lang="en-US" dirty="0" smtClean="0"/>
              <a:t>An </a:t>
            </a:r>
            <a:r>
              <a:rPr lang="en-US" dirty="0"/>
              <a:t>EBS (Elastic Block Store) Volume is a network drive you can </a:t>
            </a:r>
            <a:r>
              <a:rPr lang="en-US" dirty="0" smtClean="0"/>
              <a:t>attach to </a:t>
            </a:r>
            <a:r>
              <a:rPr lang="en-US" dirty="0"/>
              <a:t>your instances while they run</a:t>
            </a:r>
          </a:p>
          <a:p>
            <a:r>
              <a:rPr lang="en-US" dirty="0" smtClean="0"/>
              <a:t>It </a:t>
            </a:r>
            <a:r>
              <a:rPr lang="en-US" dirty="0"/>
              <a:t>allows your instances to persist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980" y="3524241"/>
            <a:ext cx="1620079" cy="2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Volume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network drive (i.e. not a physical drive</a:t>
            </a:r>
            <a:r>
              <a:rPr lang="en-US" dirty="0" smtClean="0"/>
              <a:t>)</a:t>
            </a:r>
          </a:p>
          <a:p>
            <a:r>
              <a:rPr lang="en-US" dirty="0"/>
              <a:t>It’s locked to an Availability Zone (AZ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An EBS Volume in us-east-1a cannot be attached to us-east-1b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move a volume across, you first need to snapshot </a:t>
            </a:r>
            <a:r>
              <a:rPr lang="en-US" dirty="0" smtClean="0"/>
              <a:t>it</a:t>
            </a:r>
          </a:p>
          <a:p>
            <a:r>
              <a:rPr lang="en-US" dirty="0"/>
              <a:t>Have a provisioned capacity (size in GBs, and IOPS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and Attach EBS Volume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6" y="1186070"/>
            <a:ext cx="11073108" cy="44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–Volume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gp2: General Purpose Volumes (cheap)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IOPS / </a:t>
            </a:r>
            <a:r>
              <a:rPr lang="en-US" dirty="0" err="1"/>
              <a:t>GiB</a:t>
            </a:r>
            <a:r>
              <a:rPr lang="en-US" dirty="0"/>
              <a:t>, minimum 100 IOPS, burst to 3000 IOPS, max 16000 IOPS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/>
              <a:t>GiB</a:t>
            </a:r>
            <a:r>
              <a:rPr lang="en-US" dirty="0"/>
              <a:t> – 16TiB , +1 TB = +3000 IOPS</a:t>
            </a:r>
          </a:p>
          <a:p>
            <a:r>
              <a:rPr lang="en-US" dirty="0" smtClean="0"/>
              <a:t>io1</a:t>
            </a:r>
            <a:r>
              <a:rPr lang="en-US" dirty="0"/>
              <a:t>: Provisioned IOPS (expensive)</a:t>
            </a:r>
          </a:p>
          <a:p>
            <a:pPr lvl="1"/>
            <a:r>
              <a:rPr lang="en-US" dirty="0" smtClean="0"/>
              <a:t>Min </a:t>
            </a:r>
            <a:r>
              <a:rPr lang="en-US" dirty="0"/>
              <a:t>100 IOPS, Max 64000 IOPS (Nitro) or 32000 (other)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/>
              <a:t>GiB</a:t>
            </a:r>
            <a:r>
              <a:rPr lang="en-US" dirty="0"/>
              <a:t> - 16TiB. Size of volume and IOPS are independent</a:t>
            </a:r>
          </a:p>
          <a:p>
            <a:r>
              <a:rPr lang="en-US" dirty="0" smtClean="0"/>
              <a:t>st1</a:t>
            </a:r>
            <a:r>
              <a:rPr lang="en-US" dirty="0"/>
              <a:t>: Throughput Optimized HDD</a:t>
            </a:r>
          </a:p>
          <a:p>
            <a:pPr lvl="1"/>
            <a:r>
              <a:rPr lang="en-US" dirty="0" smtClean="0"/>
              <a:t>500 </a:t>
            </a:r>
            <a:r>
              <a:rPr lang="en-US" dirty="0" err="1"/>
              <a:t>GiB</a:t>
            </a:r>
            <a:r>
              <a:rPr lang="en-US" dirty="0"/>
              <a:t> – 16TiB , 500 </a:t>
            </a:r>
            <a:r>
              <a:rPr lang="en-US" dirty="0" err="1"/>
              <a:t>MiB</a:t>
            </a:r>
            <a:r>
              <a:rPr lang="en-US" dirty="0"/>
              <a:t> /s throughput</a:t>
            </a:r>
          </a:p>
          <a:p>
            <a:r>
              <a:rPr lang="en-US" dirty="0" smtClean="0"/>
              <a:t>sc1</a:t>
            </a:r>
            <a:r>
              <a:rPr lang="en-US" dirty="0"/>
              <a:t>: Cold HDD, Infrequently accessed data</a:t>
            </a:r>
          </a:p>
          <a:p>
            <a:pPr lvl="1"/>
            <a:r>
              <a:rPr lang="en-US" dirty="0" smtClean="0"/>
              <a:t>500 </a:t>
            </a:r>
            <a:r>
              <a:rPr lang="en-US" dirty="0" err="1"/>
              <a:t>GiB</a:t>
            </a:r>
            <a:r>
              <a:rPr lang="en-US" dirty="0"/>
              <a:t> – 16TiB , 250 </a:t>
            </a:r>
            <a:r>
              <a:rPr lang="en-US" dirty="0" err="1"/>
              <a:t>MiB</a:t>
            </a:r>
            <a:r>
              <a:rPr lang="en-US" dirty="0"/>
              <a:t> /s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0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vs Instance Store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instance do not come with Root EBS volumes</a:t>
            </a:r>
          </a:p>
          <a:p>
            <a:r>
              <a:rPr lang="en-US" dirty="0" smtClean="0"/>
              <a:t>Instead</a:t>
            </a:r>
            <a:r>
              <a:rPr lang="en-US" dirty="0"/>
              <a:t>, they come with “Instance Store” (= ephemeral storage)</a:t>
            </a:r>
          </a:p>
          <a:p>
            <a:r>
              <a:rPr lang="en-US" dirty="0" smtClean="0"/>
              <a:t>Instance </a:t>
            </a:r>
            <a:r>
              <a:rPr lang="en-US" dirty="0"/>
              <a:t>store is physically attached to the machine (EBS is a network drive)</a:t>
            </a:r>
          </a:p>
          <a:p>
            <a:r>
              <a:rPr lang="en-US" dirty="0" smtClean="0"/>
              <a:t>Pros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I/O performance (EBS gp2 has an max IOPS of 16000, io1 of 64000)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for buffer / cache / scratch data / temporary content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survives reboots</a:t>
            </a:r>
          </a:p>
          <a:p>
            <a:r>
              <a:rPr lang="en-US" dirty="0" smtClean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stop or termination, the instance store is lost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can’t resize the instance store</a:t>
            </a:r>
          </a:p>
          <a:p>
            <a:pPr lvl="1"/>
            <a:r>
              <a:rPr lang="en-US" dirty="0" smtClean="0"/>
              <a:t>Backups </a:t>
            </a:r>
            <a:r>
              <a:rPr lang="en-US" dirty="0"/>
              <a:t>must be operated by the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Overview -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(files) have a Key</a:t>
            </a:r>
          </a:p>
          <a:p>
            <a:r>
              <a:rPr lang="en-US" dirty="0" smtClean="0"/>
              <a:t>The </a:t>
            </a:r>
            <a:r>
              <a:rPr lang="en-US" dirty="0"/>
              <a:t>key is the FULL path:</a:t>
            </a:r>
          </a:p>
          <a:p>
            <a:pPr lvl="1"/>
            <a:r>
              <a:rPr lang="en-US" dirty="0" smtClean="0"/>
              <a:t>s3</a:t>
            </a:r>
            <a:r>
              <a:rPr lang="en-US" dirty="0"/>
              <a:t>://my-bucket/my_file.txt</a:t>
            </a:r>
          </a:p>
          <a:p>
            <a:pPr lvl="1"/>
            <a:r>
              <a:rPr lang="en-US" dirty="0" smtClean="0"/>
              <a:t>s3</a:t>
            </a:r>
            <a:r>
              <a:rPr lang="en-US" dirty="0"/>
              <a:t>://my-bucket/my_folder1/another_folder/my_file.txt</a:t>
            </a:r>
          </a:p>
          <a:p>
            <a:r>
              <a:rPr lang="en-US" dirty="0" smtClean="0"/>
              <a:t>The </a:t>
            </a:r>
            <a:r>
              <a:rPr lang="en-US" dirty="0"/>
              <a:t>key is composed of </a:t>
            </a:r>
            <a:r>
              <a:rPr lang="en-US" dirty="0">
                <a:solidFill>
                  <a:srgbClr val="FF0000"/>
                </a:solidFill>
              </a:rPr>
              <a:t>prefix </a:t>
            </a:r>
            <a:r>
              <a:rPr lang="en-US" dirty="0"/>
              <a:t>+ </a:t>
            </a:r>
            <a:r>
              <a:rPr lang="en-US" dirty="0">
                <a:solidFill>
                  <a:srgbClr val="00B050"/>
                </a:solidFill>
              </a:rPr>
              <a:t>object name</a:t>
            </a:r>
          </a:p>
          <a:p>
            <a:pPr lvl="1"/>
            <a:r>
              <a:rPr lang="en-US" dirty="0" smtClean="0"/>
              <a:t>s3</a:t>
            </a:r>
            <a:r>
              <a:rPr lang="en-US" dirty="0"/>
              <a:t>://</a:t>
            </a:r>
            <a:r>
              <a:rPr lang="en-US" dirty="0" smtClean="0"/>
              <a:t>my-bucket/</a:t>
            </a:r>
            <a:r>
              <a:rPr lang="en-US" dirty="0" smtClean="0">
                <a:solidFill>
                  <a:srgbClr val="FF0000"/>
                </a:solidFill>
              </a:rPr>
              <a:t>my_folder1/another_folder/</a:t>
            </a:r>
            <a:r>
              <a:rPr lang="en-US" dirty="0" smtClean="0">
                <a:solidFill>
                  <a:srgbClr val="00B050"/>
                </a:solidFill>
              </a:rPr>
              <a:t>my_file.txt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Store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86" y="469615"/>
            <a:ext cx="5793256" cy="61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Create EC2 using Instance Store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NFS (network file system) that can be mounted on many EC2</a:t>
            </a:r>
          </a:p>
          <a:p>
            <a:r>
              <a:rPr lang="en-US" dirty="0" smtClean="0"/>
              <a:t>EFS </a:t>
            </a:r>
            <a:r>
              <a:rPr lang="en-US" dirty="0"/>
              <a:t>works with EC2 instances in multi-AZ</a:t>
            </a:r>
          </a:p>
          <a:p>
            <a:r>
              <a:rPr lang="en-US" dirty="0" smtClean="0"/>
              <a:t>Highly </a:t>
            </a:r>
            <a:r>
              <a:rPr lang="en-US" dirty="0"/>
              <a:t>available, scalable, expensive (3x gp2), pay per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21" y="2366340"/>
            <a:ext cx="8627958" cy="31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cases: content management, web serving, data </a:t>
            </a:r>
            <a:r>
              <a:rPr lang="en-US" dirty="0" err="1"/>
              <a:t>sharing,Wordpress</a:t>
            </a:r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NFSv4.1 protocol</a:t>
            </a:r>
          </a:p>
          <a:p>
            <a:r>
              <a:rPr lang="en-US" dirty="0" smtClean="0"/>
              <a:t>Compatible </a:t>
            </a:r>
            <a:r>
              <a:rPr lang="en-US" dirty="0"/>
              <a:t>with Linux based AMI (not Windows)</a:t>
            </a:r>
          </a:p>
          <a:p>
            <a:r>
              <a:rPr lang="en-US" dirty="0" smtClean="0"/>
              <a:t>File </a:t>
            </a:r>
            <a:r>
              <a:rPr lang="en-US" dirty="0"/>
              <a:t>system scales automatically, pay-per-use, no capacity planning!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EFS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Create EFS using AWS Portal</a:t>
            </a:r>
          </a:p>
          <a:p>
            <a:r>
              <a:rPr lang="en-US" dirty="0" smtClean="0"/>
              <a:t>Commands for Mounting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 install amazon-</a:t>
            </a:r>
            <a:r>
              <a:rPr lang="en-US" dirty="0" err="1" smtClean="0"/>
              <a:t>efs</a:t>
            </a:r>
            <a:r>
              <a:rPr lang="en-US" dirty="0" smtClean="0"/>
              <a:t>-</a:t>
            </a:r>
            <a:r>
              <a:rPr lang="en-US" dirty="0" err="1" smtClean="0"/>
              <a:t>utils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mount -t </a:t>
            </a:r>
            <a:r>
              <a:rPr lang="en-US" dirty="0" err="1"/>
              <a:t>efs</a:t>
            </a:r>
            <a:r>
              <a:rPr lang="en-US" dirty="0"/>
              <a:t> -o </a:t>
            </a:r>
            <a:r>
              <a:rPr lang="en-US" dirty="0" err="1"/>
              <a:t>tls</a:t>
            </a:r>
            <a:r>
              <a:rPr lang="en-US" dirty="0"/>
              <a:t> fs-7ad35202:/ </a:t>
            </a:r>
            <a:r>
              <a:rPr lang="en-US" dirty="0" err="1" smtClean="0"/>
              <a:t>efs</a:t>
            </a:r>
            <a:endParaRPr lang="en-US" dirty="0" smtClean="0"/>
          </a:p>
          <a:p>
            <a:r>
              <a:rPr lang="en-US" dirty="0" smtClean="0"/>
              <a:t>Make sure to edit security group of EFS to allow incoming NSF traffic from security group associated to the instance onto which we want to mount EFS.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vs EFS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10" y="654652"/>
            <a:ext cx="5221358" cy="5739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246" y="584615"/>
            <a:ext cx="4700866" cy="57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securely backup enterprise data to the cloud</a:t>
            </a:r>
          </a:p>
          <a:p>
            <a:r>
              <a:rPr lang="en-US" dirty="0" smtClean="0"/>
              <a:t>Pay as you go pricing</a:t>
            </a:r>
          </a:p>
          <a:p>
            <a:pPr lvl="1"/>
            <a:r>
              <a:rPr lang="en-US" dirty="0" smtClean="0"/>
              <a:t>Only pay for the storage we actually use</a:t>
            </a:r>
          </a:p>
          <a:p>
            <a:r>
              <a:rPr lang="en-US" dirty="0" smtClean="0"/>
              <a:t>A </a:t>
            </a:r>
            <a:r>
              <a:rPr lang="en-US" dirty="0"/>
              <a:t>hybrid cloud storage service that gives you on-premises access to virtually unlimited cloud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Also </a:t>
            </a:r>
            <a:r>
              <a:rPr lang="en-US" dirty="0"/>
              <a:t>integrates natively with Amazon S3 cloud storage which makes your data available for in cloud </a:t>
            </a:r>
            <a:r>
              <a:rPr lang="en-US" dirty="0" smtClean="0"/>
              <a:t>processing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 descr="https://media.amazonwebservices.com/blog/storage_gateway_model_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506" y="613524"/>
            <a:ext cx="4526077" cy="585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8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Bucket and upload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2050" name="Picture 2" descr="https://docs.aws.amazon.com/storagegateway/latest/userguide/images/aws-storage-gateway-stored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91" y="766950"/>
            <a:ext cx="10308726" cy="551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85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S3 -Versioning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version your files in Amazon S3</a:t>
            </a:r>
          </a:p>
          <a:p>
            <a:r>
              <a:rPr lang="en-US" dirty="0" smtClean="0"/>
              <a:t>It </a:t>
            </a:r>
            <a:r>
              <a:rPr lang="en-US" dirty="0"/>
              <a:t>is enabled at the bucket level</a:t>
            </a:r>
          </a:p>
          <a:p>
            <a:r>
              <a:rPr lang="en-US" dirty="0" smtClean="0"/>
              <a:t>Same </a:t>
            </a:r>
            <a:r>
              <a:rPr lang="en-US" dirty="0"/>
              <a:t>key overwrite will increment the “version”: 1, 2, 3….</a:t>
            </a:r>
          </a:p>
          <a:p>
            <a:r>
              <a:rPr lang="en-US" dirty="0" smtClean="0"/>
              <a:t>It </a:t>
            </a:r>
            <a:r>
              <a:rPr lang="en-US" dirty="0"/>
              <a:t>is best practice to version your buckets</a:t>
            </a:r>
          </a:p>
          <a:p>
            <a:pPr lvl="1"/>
            <a:r>
              <a:rPr lang="en-US" dirty="0" smtClean="0"/>
              <a:t>Protect </a:t>
            </a:r>
            <a:r>
              <a:rPr lang="en-US" dirty="0"/>
              <a:t>against unintended deletes (ability to restore a version)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roll back to previous version</a:t>
            </a:r>
          </a:p>
          <a:p>
            <a:r>
              <a:rPr lang="en-US" dirty="0" smtClean="0"/>
              <a:t>Any </a:t>
            </a:r>
            <a:r>
              <a:rPr lang="en-US" dirty="0"/>
              <a:t>file that is not versioned prior to enabling versioning will have version “null”</a:t>
            </a:r>
          </a:p>
          <a:p>
            <a:r>
              <a:rPr lang="en-US" dirty="0" smtClean="0"/>
              <a:t>Suspending </a:t>
            </a:r>
            <a:r>
              <a:rPr lang="en-US" dirty="0"/>
              <a:t>versioning does not delete the previous versions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Applying Version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based</a:t>
            </a:r>
          </a:p>
          <a:p>
            <a:pPr lvl="1"/>
            <a:r>
              <a:rPr lang="en-US" dirty="0" smtClean="0"/>
              <a:t>IAM </a:t>
            </a:r>
            <a:r>
              <a:rPr lang="en-US" dirty="0"/>
              <a:t>policies - which API calls should be allowed for a specific user from </a:t>
            </a:r>
            <a:r>
              <a:rPr lang="en-US" dirty="0" smtClean="0"/>
              <a:t>IAM console</a:t>
            </a:r>
            <a:endParaRPr lang="en-US" dirty="0"/>
          </a:p>
          <a:p>
            <a:r>
              <a:rPr lang="en-US" dirty="0" smtClean="0"/>
              <a:t>Resource </a:t>
            </a:r>
            <a:r>
              <a:rPr lang="en-US" dirty="0"/>
              <a:t>Based</a:t>
            </a:r>
          </a:p>
          <a:p>
            <a:pPr lvl="1"/>
            <a:r>
              <a:rPr lang="en-US" dirty="0" smtClean="0"/>
              <a:t>Bucket </a:t>
            </a:r>
            <a:r>
              <a:rPr lang="en-US" dirty="0"/>
              <a:t>Policies - bucket wide rules from the S3 console - allows cross account</a:t>
            </a:r>
          </a:p>
          <a:p>
            <a:pPr lvl="1"/>
            <a:r>
              <a:rPr lang="en-US" dirty="0" smtClean="0"/>
              <a:t>Object </a:t>
            </a:r>
            <a:r>
              <a:rPr lang="en-US" dirty="0"/>
              <a:t>Access Control List (ACL) – finer grain</a:t>
            </a:r>
          </a:p>
          <a:p>
            <a:pPr lvl="1"/>
            <a:r>
              <a:rPr lang="en-US" dirty="0" smtClean="0"/>
              <a:t>Bucket </a:t>
            </a:r>
            <a:r>
              <a:rPr lang="en-US" dirty="0"/>
              <a:t>Access Control List (ACL) – less common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Bucket Policies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6961276" cy="5879250"/>
          </a:xfrm>
        </p:spPr>
        <p:txBody>
          <a:bodyPr/>
          <a:lstStyle/>
          <a:p>
            <a:r>
              <a:rPr lang="en-US" dirty="0"/>
              <a:t>JSON based policies</a:t>
            </a:r>
          </a:p>
          <a:p>
            <a:pPr lvl="1"/>
            <a:r>
              <a:rPr lang="en-US" dirty="0" smtClean="0"/>
              <a:t>Resources</a:t>
            </a:r>
            <a:r>
              <a:rPr lang="en-US" dirty="0"/>
              <a:t>: buckets and objects</a:t>
            </a:r>
          </a:p>
          <a:p>
            <a:pPr lvl="1"/>
            <a:r>
              <a:rPr lang="en-US" dirty="0" smtClean="0"/>
              <a:t>Actions</a:t>
            </a:r>
            <a:r>
              <a:rPr lang="en-US" dirty="0"/>
              <a:t>: Set of API to Allow or Deny</a:t>
            </a:r>
          </a:p>
          <a:p>
            <a:pPr lvl="1"/>
            <a:r>
              <a:rPr lang="en-US" dirty="0" smtClean="0"/>
              <a:t>Effect</a:t>
            </a:r>
            <a:r>
              <a:rPr lang="en-US" dirty="0"/>
              <a:t>: Allow / Deny</a:t>
            </a:r>
          </a:p>
          <a:p>
            <a:pPr lvl="1"/>
            <a:r>
              <a:rPr lang="en-US" dirty="0" smtClean="0"/>
              <a:t>Principal</a:t>
            </a:r>
            <a:r>
              <a:rPr lang="en-US" dirty="0"/>
              <a:t>: The account or user to </a:t>
            </a:r>
            <a:r>
              <a:rPr lang="en-US" dirty="0" smtClean="0"/>
              <a:t>apply the </a:t>
            </a:r>
            <a:r>
              <a:rPr lang="en-US" dirty="0"/>
              <a:t>policy to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S3 bucket for policy to:</a:t>
            </a:r>
          </a:p>
          <a:p>
            <a:pPr lvl="1"/>
            <a:r>
              <a:rPr lang="en-US" dirty="0" smtClean="0"/>
              <a:t>Grant </a:t>
            </a:r>
            <a:r>
              <a:rPr lang="en-US" dirty="0"/>
              <a:t>public access to the bucket</a:t>
            </a:r>
          </a:p>
          <a:p>
            <a:pPr lvl="1"/>
            <a:r>
              <a:rPr lang="en-US" dirty="0" smtClean="0"/>
              <a:t>Force </a:t>
            </a:r>
            <a:r>
              <a:rPr lang="en-US" dirty="0"/>
              <a:t>objects to be encrypted at upload</a:t>
            </a:r>
          </a:p>
          <a:p>
            <a:pPr lvl="1"/>
            <a:r>
              <a:rPr lang="en-US" dirty="0" smtClean="0"/>
              <a:t>Grant </a:t>
            </a:r>
            <a:r>
              <a:rPr lang="en-US" dirty="0"/>
              <a:t>access to another account (</a:t>
            </a:r>
            <a:r>
              <a:rPr lang="en-US" dirty="0" smtClean="0"/>
              <a:t>Cross Account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85" y="483221"/>
            <a:ext cx="5504178" cy="46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Bucket Policy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10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1678</Words>
  <Application>Microsoft Office PowerPoint</Application>
  <PresentationFormat>Widescreen</PresentationFormat>
  <Paragraphs>291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Bernard MT Condensed</vt:lpstr>
      <vt:lpstr>Calibri</vt:lpstr>
      <vt:lpstr>Office Theme</vt:lpstr>
      <vt:lpstr>Cloud Storage with AWS </vt:lpstr>
      <vt:lpstr>AWS S3 (Simple Storage Service) Overview</vt:lpstr>
      <vt:lpstr>Amazon S3 Overview - Objects</vt:lpstr>
      <vt:lpstr>Hands-On: Create Bucket and upload files</vt:lpstr>
      <vt:lpstr>Amazon S3 -Versioning</vt:lpstr>
      <vt:lpstr>Hands-On: Applying Version Control</vt:lpstr>
      <vt:lpstr>S3 Security</vt:lpstr>
      <vt:lpstr>S3 Bucket Policies</vt:lpstr>
      <vt:lpstr>Hands-On: Bucket Policy</vt:lpstr>
      <vt:lpstr>Bucket settings for Block Public Access</vt:lpstr>
      <vt:lpstr>Hands-On: Block Public Access</vt:lpstr>
      <vt:lpstr>S3 Websites</vt:lpstr>
      <vt:lpstr>Hands-On: Static website hosting using S3</vt:lpstr>
      <vt:lpstr>Glacier Overview</vt:lpstr>
      <vt:lpstr>Amazon Glacier – 3 retrieval options</vt:lpstr>
      <vt:lpstr>S3 Storage Classes Comparison</vt:lpstr>
      <vt:lpstr>S3 – Moving between storage classes</vt:lpstr>
      <vt:lpstr>S3 Lifecycle Rules</vt:lpstr>
      <vt:lpstr>S3 Lifecycle Rules – Scenario</vt:lpstr>
      <vt:lpstr>Hands-On: Implement Scenario 1</vt:lpstr>
      <vt:lpstr>S3 Lifecycle Rules – Scenario 2</vt:lpstr>
      <vt:lpstr>Assignment: Implement Scenario 2</vt:lpstr>
      <vt:lpstr>EBS Overview</vt:lpstr>
      <vt:lpstr>EBS Overview </vt:lpstr>
      <vt:lpstr>EBS Volume</vt:lpstr>
      <vt:lpstr>Hands-On: Create and Attach EBS Volume</vt:lpstr>
      <vt:lpstr>EBS Volume Example</vt:lpstr>
      <vt:lpstr>EBS –Volume Types</vt:lpstr>
      <vt:lpstr>EBS vs Instance Store</vt:lpstr>
      <vt:lpstr>EC2 Instance Store</vt:lpstr>
      <vt:lpstr>Assignment: Create EC2 using Instance Store</vt:lpstr>
      <vt:lpstr>EFS – Elastic File System</vt:lpstr>
      <vt:lpstr>EFS – Elastic File System</vt:lpstr>
      <vt:lpstr>EFS – Elastic File System</vt:lpstr>
      <vt:lpstr>Hands-On: Create EFS</vt:lpstr>
      <vt:lpstr>EBS vs EFS</vt:lpstr>
      <vt:lpstr>Storage Gateway Overview </vt:lpstr>
      <vt:lpstr>Storage Gateway Overview </vt:lpstr>
      <vt:lpstr>Storage Gateway Overview </vt:lpstr>
      <vt:lpstr>Storage Gateway Overview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344</cp:revision>
  <cp:lastPrinted>2020-02-26T04:04:03Z</cp:lastPrinted>
  <dcterms:modified xsi:type="dcterms:W3CDTF">2020-09-10T02:29:18Z</dcterms:modified>
</cp:coreProperties>
</file>