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95" r:id="rId9"/>
    <p:sldId id="496" r:id="rId10"/>
    <p:sldId id="446" r:id="rId11"/>
    <p:sldId id="447" r:id="rId12"/>
    <p:sldId id="464" r:id="rId13"/>
    <p:sldId id="465" r:id="rId14"/>
    <p:sldId id="466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7" r:id="rId24"/>
    <p:sldId id="458" r:id="rId25"/>
    <p:sldId id="460" r:id="rId26"/>
    <p:sldId id="461" r:id="rId27"/>
    <p:sldId id="462" r:id="rId28"/>
    <p:sldId id="463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72" r:id="rId37"/>
    <p:sldId id="473" r:id="rId38"/>
    <p:sldId id="474" r:id="rId39"/>
    <p:sldId id="475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367" r:id="rId5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10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10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10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10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10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10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10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10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10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err="1"/>
              <a:t>Microservices</a:t>
            </a:r>
            <a:r>
              <a:rPr lang="en-US" dirty="0"/>
              <a:t> on AWS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with AWS API Gateway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Amazon API Gateway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fully </a:t>
            </a:r>
            <a:r>
              <a:rPr lang="en-US" dirty="0"/>
              <a:t>managed service that makes it easy for developers to create, publish, maintain, monitor, and secure APIs at any </a:t>
            </a:r>
            <a:r>
              <a:rPr lang="en-US" dirty="0" smtClean="0"/>
              <a:t>scale:</a:t>
            </a:r>
          </a:p>
          <a:p>
            <a:pPr lvl="1"/>
            <a:r>
              <a:rPr lang="en-US" dirty="0" smtClean="0"/>
              <a:t>Host </a:t>
            </a:r>
            <a:r>
              <a:rPr lang="en-US" dirty="0"/>
              <a:t>multiple versions and stages of your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distribute API Keys to </a:t>
            </a:r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Throttle </a:t>
            </a:r>
            <a:r>
              <a:rPr lang="en-US" dirty="0"/>
              <a:t>and monitor requests to protect your </a:t>
            </a:r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Managed cache to store API </a:t>
            </a:r>
            <a:r>
              <a:rPr lang="en-US" dirty="0" smtClean="0"/>
              <a:t>responses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Handle Different Web Services and API Microservices using AWS - API Gateway  as a Single Entry Point - Galitein Technolo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8393" r="18407" b="17422"/>
          <a:stretch/>
        </p:blipFill>
        <p:spPr bwMode="auto">
          <a:xfrm>
            <a:off x="8260901" y="2597425"/>
            <a:ext cx="3074505" cy="36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implementing an 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image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76" y="710508"/>
            <a:ext cx="6656748" cy="54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implementing </a:t>
            </a:r>
            <a:r>
              <a:rPr lang="en-US" dirty="0"/>
              <a:t>an 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 descr="imag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61" y="731492"/>
            <a:ext cx="8227045" cy="54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API Gateway Request Processing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9"/>
          <a:stretch/>
        </p:blipFill>
        <p:spPr bwMode="auto">
          <a:xfrm>
            <a:off x="320175" y="845701"/>
            <a:ext cx="11562158" cy="53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Integrations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7" y="687438"/>
            <a:ext cx="11626834" cy="56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 Technology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2276314"/>
            <a:ext cx="1051706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Backend Integrations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9" y="697721"/>
            <a:ext cx="11244730" cy="56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Compute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237944"/>
            <a:ext cx="859274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means?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566" t="4016" r="3291"/>
          <a:stretch/>
        </p:blipFill>
        <p:spPr>
          <a:xfrm>
            <a:off x="1656522" y="752786"/>
            <a:ext cx="9130748" cy="55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Reference Architecture on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are an architectural approach for software that is designed to speed up development cycles and support scalability.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approach, the software is composed of small independent services that communicate over well-architected APIs.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" y="839490"/>
            <a:ext cx="11658931" cy="51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Lambda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228418"/>
            <a:ext cx="1173643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Serverless</a:t>
            </a:r>
            <a:r>
              <a:rPr lang="en-US" dirty="0" smtClean="0"/>
              <a:t> API Technology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1" y="2113721"/>
            <a:ext cx="11643618" cy="26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 your applications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Stages are named links to a deployed version of your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Recommended </a:t>
            </a:r>
            <a:r>
              <a:rPr lang="en-US" dirty="0"/>
              <a:t>for managing API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Dev/test/prod</a:t>
            </a:r>
          </a:p>
          <a:p>
            <a:pPr lvl="1"/>
            <a:r>
              <a:rPr lang="en-US" dirty="0" smtClean="0"/>
              <a:t>Alpha/beta/gamma</a:t>
            </a:r>
          </a:p>
          <a:p>
            <a:r>
              <a:rPr lang="en-US" dirty="0" smtClean="0"/>
              <a:t>Support </a:t>
            </a:r>
            <a:r>
              <a:rPr lang="en-US" dirty="0"/>
              <a:t>for parameterized values through stage variables API Stages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canary release deployments to gradually roll out new APIs in Amazon API </a:t>
            </a:r>
            <a:r>
              <a:rPr lang="en-US" dirty="0" smtClean="0"/>
              <a:t>Gateway: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percent of traffic to go to a new stage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test stage settings and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rollback: delete the deployment or set percent of traffic to </a:t>
            </a:r>
            <a:r>
              <a:rPr lang="en-US" dirty="0" smtClean="0"/>
              <a:t>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704"/>
          <a:stretch/>
        </p:blipFill>
        <p:spPr>
          <a:xfrm>
            <a:off x="1325216" y="755373"/>
            <a:ext cx="9541568" cy="54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8" y="655982"/>
            <a:ext cx="11208584" cy="55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API Gateway Canary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724"/>
          <a:stretch/>
        </p:blipFill>
        <p:spPr>
          <a:xfrm>
            <a:off x="1232451" y="795129"/>
            <a:ext cx="9727098" cy="55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MOCK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Gateway returns a response without sending the request to the backend</a:t>
            </a:r>
          </a:p>
          <a:p>
            <a:r>
              <a:rPr lang="en-US" dirty="0" smtClean="0"/>
              <a:t>Integration </a:t>
            </a:r>
            <a:r>
              <a:rPr lang="en-US" dirty="0"/>
              <a:t>Type HTTP / AWS (Lambda &amp; AWS Services)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configure both the integration request and integration response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data mapping using mapping templates for the request &amp; </a:t>
            </a:r>
            <a:r>
              <a:rPr lang="en-US" dirty="0" smtClean="0"/>
              <a:t>response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9" y="3105563"/>
            <a:ext cx="8913822" cy="19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vs.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5304754" cy="5879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10" y="743262"/>
            <a:ext cx="9351305" cy="55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AWS_PROXY (Lambda Proxy):</a:t>
            </a:r>
          </a:p>
          <a:p>
            <a:pPr lvl="1"/>
            <a:r>
              <a:rPr lang="en-US" dirty="0" smtClean="0"/>
              <a:t>incoming </a:t>
            </a:r>
            <a:r>
              <a:rPr lang="en-US" dirty="0"/>
              <a:t>request from the client is the input to Lambda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is responsible for the logic of request / response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mapping template, headers, query string parameters… are passed as </a:t>
            </a:r>
            <a:r>
              <a:rPr lang="en-US" dirty="0" smtClean="0"/>
              <a:t>arguments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" y="2339976"/>
            <a:ext cx="11929238" cy="32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- Integration Types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Type HTTP_PROXY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mapping template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HTTP request is passed to the backend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HTTP response from the backend is forwarded by API </a:t>
            </a:r>
            <a:r>
              <a:rPr lang="en-US" dirty="0" smtClean="0"/>
              <a:t>Gateway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3" y="2696817"/>
            <a:ext cx="11708916" cy="20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Templates (AWS &amp; HTTP Integration)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templates can be used to modify request / responses</a:t>
            </a:r>
          </a:p>
          <a:p>
            <a:r>
              <a:rPr lang="en-US" dirty="0" smtClean="0"/>
              <a:t>Rename </a:t>
            </a:r>
            <a:r>
              <a:rPr lang="en-US" dirty="0"/>
              <a:t>/ Modify query </a:t>
            </a:r>
            <a:r>
              <a:rPr lang="en-US" b="1" dirty="0"/>
              <a:t>string parameters</a:t>
            </a:r>
          </a:p>
          <a:p>
            <a:r>
              <a:rPr lang="en-US" dirty="0" smtClean="0"/>
              <a:t>Modify </a:t>
            </a:r>
            <a:r>
              <a:rPr lang="en-US" b="1" dirty="0"/>
              <a:t>body content</a:t>
            </a:r>
          </a:p>
          <a:p>
            <a:r>
              <a:rPr lang="en-US" dirty="0" smtClean="0"/>
              <a:t>Add </a:t>
            </a:r>
            <a:r>
              <a:rPr lang="en-US" b="1" dirty="0"/>
              <a:t>headers</a:t>
            </a:r>
          </a:p>
          <a:p>
            <a:r>
              <a:rPr lang="en-US" dirty="0" smtClean="0"/>
              <a:t>Uses </a:t>
            </a:r>
            <a:r>
              <a:rPr lang="en-US" dirty="0"/>
              <a:t>Velocity Template Language (VTL): for loop, if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 smtClean="0"/>
              <a:t>Filter </a:t>
            </a:r>
            <a:r>
              <a:rPr lang="en-US" dirty="0"/>
              <a:t>output results (remove unnecessary 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Example: Query String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55" t="3031"/>
          <a:stretch/>
        </p:blipFill>
        <p:spPr>
          <a:xfrm>
            <a:off x="1749287" y="887896"/>
            <a:ext cx="8832988" cy="52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API Gateway Swagger / Open API spec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way of defining REST APIs, using API definition as code</a:t>
            </a:r>
          </a:p>
          <a:p>
            <a:r>
              <a:rPr lang="en-US" dirty="0" smtClean="0"/>
              <a:t>Import </a:t>
            </a:r>
            <a:r>
              <a:rPr lang="en-US" dirty="0"/>
              <a:t>existing Swagger / </a:t>
            </a:r>
            <a:r>
              <a:rPr lang="en-US" dirty="0" err="1"/>
              <a:t>OpenAPI</a:t>
            </a:r>
            <a:r>
              <a:rPr lang="en-US" dirty="0"/>
              <a:t> 3.0 spec to API Gateway</a:t>
            </a:r>
          </a:p>
          <a:p>
            <a:r>
              <a:rPr lang="en-US" dirty="0" smtClean="0"/>
              <a:t>Can </a:t>
            </a:r>
            <a:r>
              <a:rPr lang="en-US" dirty="0"/>
              <a:t>export current API as Swagger / </a:t>
            </a:r>
            <a:r>
              <a:rPr lang="en-US" dirty="0" err="1"/>
              <a:t>OpenAPI</a:t>
            </a:r>
            <a:r>
              <a:rPr lang="en-US" dirty="0"/>
              <a:t> spec</a:t>
            </a:r>
          </a:p>
          <a:p>
            <a:r>
              <a:rPr lang="en-US" dirty="0" smtClean="0"/>
              <a:t>Swagger </a:t>
            </a:r>
            <a:r>
              <a:rPr lang="en-US" dirty="0"/>
              <a:t>can be written in YAML or JSON</a:t>
            </a:r>
          </a:p>
          <a:p>
            <a:r>
              <a:rPr lang="en-US" dirty="0" smtClean="0"/>
              <a:t>Using </a:t>
            </a:r>
            <a:r>
              <a:rPr lang="en-US" dirty="0"/>
              <a:t>Swagger we can generate SDK for our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API responses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298668" cy="5879250"/>
          </a:xfrm>
        </p:spPr>
        <p:txBody>
          <a:bodyPr/>
          <a:lstStyle/>
          <a:p>
            <a:r>
              <a:rPr lang="en-US" dirty="0" smtClean="0"/>
              <a:t>Caching </a:t>
            </a:r>
            <a:r>
              <a:rPr lang="en-US" dirty="0"/>
              <a:t>reduces the number of calls made </a:t>
            </a:r>
            <a:r>
              <a:rPr lang="en-US" dirty="0" smtClean="0"/>
              <a:t>to the </a:t>
            </a:r>
            <a:r>
              <a:rPr lang="en-US" dirty="0"/>
              <a:t>backend</a:t>
            </a:r>
          </a:p>
          <a:p>
            <a:r>
              <a:rPr lang="en-US" dirty="0" smtClean="0"/>
              <a:t>Default </a:t>
            </a:r>
            <a:r>
              <a:rPr lang="en-US" dirty="0"/>
              <a:t>TTL (time to live) is 300 </a:t>
            </a:r>
            <a:r>
              <a:rPr lang="en-US" dirty="0" smtClean="0"/>
              <a:t>seconds (</a:t>
            </a:r>
            <a:r>
              <a:rPr lang="en-US" dirty="0"/>
              <a:t>min: 0s, max: 3600s)</a:t>
            </a:r>
          </a:p>
          <a:p>
            <a:r>
              <a:rPr lang="en-US" dirty="0" smtClean="0"/>
              <a:t>Caches </a:t>
            </a:r>
            <a:r>
              <a:rPr lang="en-US" dirty="0"/>
              <a:t>are defined per stage</a:t>
            </a:r>
          </a:p>
          <a:p>
            <a:r>
              <a:rPr lang="en-US" dirty="0" smtClean="0"/>
              <a:t>Possible </a:t>
            </a:r>
            <a:r>
              <a:rPr lang="en-US" dirty="0"/>
              <a:t>to override cache settings </a:t>
            </a:r>
            <a:r>
              <a:rPr lang="en-US" dirty="0" smtClean="0"/>
              <a:t>per method</a:t>
            </a:r>
            <a:endParaRPr lang="en-US" dirty="0"/>
          </a:p>
          <a:p>
            <a:r>
              <a:rPr lang="en-US" dirty="0" smtClean="0"/>
              <a:t>Cache </a:t>
            </a:r>
            <a:r>
              <a:rPr lang="en-US" dirty="0"/>
              <a:t>encryption option</a:t>
            </a:r>
          </a:p>
          <a:p>
            <a:r>
              <a:rPr lang="en-US" dirty="0" smtClean="0"/>
              <a:t>Cache </a:t>
            </a:r>
            <a:r>
              <a:rPr lang="en-US" dirty="0"/>
              <a:t>capacity between 0.5GB to 237GB</a:t>
            </a:r>
          </a:p>
          <a:p>
            <a:r>
              <a:rPr lang="en-US" dirty="0" smtClean="0"/>
              <a:t>Cache </a:t>
            </a:r>
            <a:r>
              <a:rPr lang="en-US" dirty="0"/>
              <a:t>is expensive, makes sense </a:t>
            </a:r>
            <a:r>
              <a:rPr lang="en-US" dirty="0" smtClean="0"/>
              <a:t>in production</a:t>
            </a:r>
            <a:r>
              <a:rPr lang="en-US" dirty="0"/>
              <a:t>, may not make sense in dev /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81" y="527650"/>
            <a:ext cx="4969331" cy="59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</a:t>
            </a:r>
            <a:r>
              <a:rPr lang="en-US" dirty="0"/>
              <a:t>with SQS and SNS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 of </a:t>
            </a:r>
            <a:r>
              <a:rPr lang="en-US" dirty="0" err="1"/>
              <a:t>Microservices</a:t>
            </a:r>
            <a:r>
              <a:rPr lang="en-US" dirty="0"/>
              <a:t> with AWS ECS and ECR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Decentralized</a:t>
            </a:r>
          </a:p>
          <a:p>
            <a:r>
              <a:rPr lang="en-US" dirty="0"/>
              <a:t>Black </a:t>
            </a:r>
            <a:r>
              <a:rPr lang="en-US" dirty="0" smtClean="0"/>
              <a:t>Box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Monitoring </a:t>
            </a:r>
            <a:r>
              <a:rPr lang="en-US" dirty="0"/>
              <a:t>of </a:t>
            </a:r>
            <a:r>
              <a:rPr lang="en-US" dirty="0" err="1"/>
              <a:t>Microservices</a:t>
            </a:r>
            <a:r>
              <a:rPr lang="en-US" dirty="0"/>
              <a:t> with AWS 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Tracing with AWS X-Ray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Analysis with AWS Elastic Stack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Auditing </a:t>
            </a:r>
            <a:r>
              <a:rPr lang="en-US" dirty="0" err="1"/>
              <a:t>Microservices</a:t>
            </a:r>
            <a:r>
              <a:rPr lang="en-US" dirty="0"/>
              <a:t> with </a:t>
            </a:r>
            <a:r>
              <a:rPr lang="en-US" dirty="0" err="1"/>
              <a:t>CloudTrail</a:t>
            </a:r>
            <a:r>
              <a:rPr lang="en-US" dirty="0"/>
              <a:t> and </a:t>
            </a:r>
            <a:r>
              <a:rPr lang="en-US" dirty="0" err="1"/>
              <a:t>CloudWatch</a:t>
            </a:r>
            <a:r>
              <a:rPr lang="en-US" dirty="0"/>
              <a:t>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</a:t>
            </a:r>
            <a:r>
              <a:rPr lang="en-US" dirty="0" err="1"/>
              <a:t>Microservices</a:t>
            </a:r>
            <a:r>
              <a:rPr lang="en-US" dirty="0"/>
              <a:t> with AWS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/>
              <a:t>Easy </a:t>
            </a:r>
            <a:r>
              <a:rPr lang="en-US" dirty="0" smtClean="0"/>
              <a:t>Development</a:t>
            </a:r>
          </a:p>
          <a:p>
            <a:r>
              <a:rPr lang="en-US" dirty="0"/>
              <a:t>Resilience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solution is built without managing any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This </a:t>
            </a:r>
            <a:r>
              <a:rPr lang="en-US" dirty="0"/>
              <a:t>also eliminates the operational efforts of running and monitoring the servers.</a:t>
            </a:r>
          </a:p>
          <a:p>
            <a:r>
              <a:rPr lang="en-US" dirty="0" smtClean="0"/>
              <a:t>Lambda </a:t>
            </a:r>
            <a:r>
              <a:rPr lang="en-US" dirty="0"/>
              <a:t>will handle everything required to run and scale the execution to meet actual demand with high </a:t>
            </a:r>
            <a:r>
              <a:rPr lang="en-US" dirty="0" smtClean="0"/>
              <a:t>availability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4227878" cy="5879250"/>
          </a:xfrm>
        </p:spPr>
        <p:txBody>
          <a:bodyPr/>
          <a:lstStyle/>
          <a:p>
            <a:r>
              <a:rPr lang="en-US" dirty="0"/>
              <a:t>Lambda is integrated with API </a:t>
            </a:r>
            <a:r>
              <a:rPr lang="en-US" dirty="0" smtClean="0"/>
              <a:t>Gateway</a:t>
            </a:r>
          </a:p>
          <a:p>
            <a:r>
              <a:rPr lang="en-US" dirty="0"/>
              <a:t>AWS Lambda will store all the data in a fully managed NoSQL database called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static data will be stored in S3 Bucket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67" y="776720"/>
            <a:ext cx="7534612" cy="54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with AWS Lambda Functions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909</Words>
  <Application>Microsoft Office PowerPoint</Application>
  <PresentationFormat>Widescreen</PresentationFormat>
  <Paragraphs>249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Bernard MT Condensed</vt:lpstr>
      <vt:lpstr>Calibri</vt:lpstr>
      <vt:lpstr>Office Theme</vt:lpstr>
      <vt:lpstr>Microservices on AWS</vt:lpstr>
      <vt:lpstr>Microservices Reference Architecture on AWS</vt:lpstr>
      <vt:lpstr>Monolithic vs. Microservices Architecture</vt:lpstr>
      <vt:lpstr>Features of Microservices Architecture</vt:lpstr>
      <vt:lpstr>Advantages of Microservices Architecture</vt:lpstr>
      <vt:lpstr>Serverless Microservices Architecture</vt:lpstr>
      <vt:lpstr>Serverless Microservices Architecture</vt:lpstr>
      <vt:lpstr>Serverless Microservices with AWS Lambda Functions</vt:lpstr>
      <vt:lpstr>PowerPoint Presentation</vt:lpstr>
      <vt:lpstr>Building Microservices with AWS API Gateway</vt:lpstr>
      <vt:lpstr>Introducing Amazon API Gateway</vt:lpstr>
      <vt:lpstr>Before implementing an API gateway</vt:lpstr>
      <vt:lpstr>After implementing an API gateway</vt:lpstr>
      <vt:lpstr>Amazon API Gateway Request Processing Flow</vt:lpstr>
      <vt:lpstr>API Gateway Integrations</vt:lpstr>
      <vt:lpstr>Basic API Technology Stack</vt:lpstr>
      <vt:lpstr>API Gateway Backend Integrations</vt:lpstr>
      <vt:lpstr>AWS Compute Services</vt:lpstr>
      <vt:lpstr>Serverless means?</vt:lpstr>
      <vt:lpstr>Serverless Applications</vt:lpstr>
      <vt:lpstr>Anatomy of a Lambda Function</vt:lpstr>
      <vt:lpstr>Basic Serverless API Technology Stack</vt:lpstr>
      <vt:lpstr>Deploying your applications</vt:lpstr>
      <vt:lpstr>API Stages</vt:lpstr>
      <vt:lpstr>Amazon API Gateway Canary Support</vt:lpstr>
      <vt:lpstr>Amazon API Gateway Canary Support</vt:lpstr>
      <vt:lpstr>Amazon API Gateway Canary Support</vt:lpstr>
      <vt:lpstr>Amazon API Gateway Canary Support</vt:lpstr>
      <vt:lpstr>API Gateway - Integration Types </vt:lpstr>
      <vt:lpstr>API Gateway - Integration Types </vt:lpstr>
      <vt:lpstr>API Gateway - Integration Types </vt:lpstr>
      <vt:lpstr>Mapping Templates (AWS &amp; HTTP Integration)</vt:lpstr>
      <vt:lpstr>Mapping Example: Query String parameters</vt:lpstr>
      <vt:lpstr>AWS API Gateway Swagger / Open API spec</vt:lpstr>
      <vt:lpstr>Caching API responses</vt:lpstr>
      <vt:lpstr>Messaging with SQS and SNS</vt:lpstr>
      <vt:lpstr>PowerPoint Presentation</vt:lpstr>
      <vt:lpstr>Containerization of Microservices with AWS ECS and ECR </vt:lpstr>
      <vt:lpstr>PowerPoint Presentation</vt:lpstr>
      <vt:lpstr>Monitoring of Microservices with AWS </vt:lpstr>
      <vt:lpstr>PowerPoint Presentation</vt:lpstr>
      <vt:lpstr>Distributed Tracing with AWS X-Ray </vt:lpstr>
      <vt:lpstr>PowerPoint Presentation</vt:lpstr>
      <vt:lpstr>Log Analysis with AWS Elastic Stack </vt:lpstr>
      <vt:lpstr>PowerPoint Presentation</vt:lpstr>
      <vt:lpstr>Auditing Microservices with CloudTrail and CloudWatch </vt:lpstr>
      <vt:lpstr>PowerPoint Presentation</vt:lpstr>
      <vt:lpstr>Securing Microservices with AWS 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367</cp:revision>
  <cp:lastPrinted>2020-02-26T04:04:03Z</cp:lastPrinted>
  <dcterms:modified xsi:type="dcterms:W3CDTF">2020-09-10T02:32:00Z</dcterms:modified>
</cp:coreProperties>
</file>