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1" r:id="rId9"/>
    <p:sldId id="289" r:id="rId10"/>
    <p:sldId id="292" r:id="rId11"/>
    <p:sldId id="293" r:id="rId12"/>
    <p:sldId id="294" r:id="rId13"/>
    <p:sldId id="295" r:id="rId14"/>
    <p:sldId id="296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An Introduction to Apache 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Apache Spark, a </a:t>
            </a:r>
            <a:r>
              <a:rPr lang="en-GB" dirty="0" err="1"/>
              <a:t>DataFrame</a:t>
            </a:r>
            <a:r>
              <a:rPr lang="en-GB" dirty="0"/>
              <a:t> is a distributed collection of rows </a:t>
            </a:r>
            <a:endParaRPr lang="en-GB" dirty="0" smtClean="0"/>
          </a:p>
          <a:p>
            <a:r>
              <a:rPr lang="en-GB" dirty="0" smtClean="0"/>
              <a:t>It has below characteristics:</a:t>
            </a:r>
          </a:p>
          <a:p>
            <a:pPr lvl="1"/>
            <a:r>
              <a:rPr lang="en-GB" dirty="0"/>
              <a:t>Immutable in </a:t>
            </a:r>
            <a:r>
              <a:rPr lang="en-GB" dirty="0" smtClean="0"/>
              <a:t>nature</a:t>
            </a:r>
          </a:p>
          <a:p>
            <a:pPr lvl="2"/>
            <a:r>
              <a:rPr lang="en-GB" dirty="0" smtClean="0"/>
              <a:t>We </a:t>
            </a:r>
            <a:r>
              <a:rPr lang="en-GB" dirty="0"/>
              <a:t>can create </a:t>
            </a:r>
            <a:r>
              <a:rPr lang="en-GB" dirty="0" err="1"/>
              <a:t>DataFrame</a:t>
            </a:r>
            <a:r>
              <a:rPr lang="en-GB" dirty="0"/>
              <a:t> </a:t>
            </a:r>
            <a:r>
              <a:rPr lang="en-GB" dirty="0" smtClean="0"/>
              <a:t>RDD </a:t>
            </a:r>
            <a:r>
              <a:rPr lang="en-GB" dirty="0"/>
              <a:t>once but can’t change it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/>
              <a:t>Lazy </a:t>
            </a:r>
            <a:r>
              <a:rPr lang="en-GB" dirty="0" smtClean="0"/>
              <a:t>Evaluations</a:t>
            </a:r>
          </a:p>
          <a:p>
            <a:pPr lvl="2"/>
            <a:r>
              <a:rPr lang="en-GB" dirty="0" smtClean="0"/>
              <a:t>Which </a:t>
            </a:r>
            <a:r>
              <a:rPr lang="en-GB" dirty="0"/>
              <a:t>means that a task is not executed until an action is performed.</a:t>
            </a:r>
          </a:p>
          <a:p>
            <a:pPr lvl="1"/>
            <a:r>
              <a:rPr lang="en-GB" dirty="0" smtClean="0"/>
              <a:t>Distributed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8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DataFrames</a:t>
            </a:r>
            <a:r>
              <a:rPr lang="en-IN" dirty="0"/>
              <a:t> are </a:t>
            </a:r>
            <a:r>
              <a:rPr lang="en-IN" dirty="0" smtClean="0"/>
              <a:t>Useful?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Designed </a:t>
            </a:r>
            <a:r>
              <a:rPr lang="en-GB" dirty="0"/>
              <a:t>for processing large collection of </a:t>
            </a:r>
            <a:r>
              <a:rPr lang="en-GB" dirty="0" smtClean="0"/>
              <a:t>data</a:t>
            </a:r>
            <a:r>
              <a:rPr lang="en-GB" dirty="0"/>
              <a:t>.</a:t>
            </a:r>
          </a:p>
          <a:p>
            <a:r>
              <a:rPr lang="en-GB" dirty="0" smtClean="0"/>
              <a:t>Has </a:t>
            </a:r>
            <a:r>
              <a:rPr lang="en-GB" dirty="0"/>
              <a:t>the ability to handle petabytes of data.</a:t>
            </a:r>
          </a:p>
          <a:p>
            <a:r>
              <a:rPr lang="en-GB" dirty="0" smtClean="0"/>
              <a:t>Has </a:t>
            </a:r>
            <a:r>
              <a:rPr lang="en-GB" dirty="0"/>
              <a:t>API support for different languages like </a:t>
            </a:r>
            <a:endParaRPr lang="en-GB" dirty="0" smtClean="0"/>
          </a:p>
          <a:p>
            <a:pPr lvl="1"/>
            <a:r>
              <a:rPr lang="en-GB" dirty="0" smtClean="0"/>
              <a:t>Python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R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Scala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Java.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3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a </a:t>
            </a:r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</a:t>
            </a:r>
            <a:r>
              <a:rPr lang="en-GB" dirty="0"/>
              <a:t>be created using different data </a:t>
            </a:r>
            <a:r>
              <a:rPr lang="en-GB" dirty="0" smtClean="0"/>
              <a:t>formats:</a:t>
            </a:r>
          </a:p>
          <a:p>
            <a:pPr lvl="1"/>
            <a:r>
              <a:rPr lang="en-GB" dirty="0" smtClean="0"/>
              <a:t>JSON</a:t>
            </a:r>
          </a:p>
          <a:p>
            <a:pPr lvl="1"/>
            <a:r>
              <a:rPr lang="en-GB" dirty="0" smtClean="0"/>
              <a:t>CSV</a:t>
            </a:r>
          </a:p>
          <a:p>
            <a:pPr lvl="1"/>
            <a:r>
              <a:rPr lang="en-GB" dirty="0" smtClean="0"/>
              <a:t>XML</a:t>
            </a:r>
          </a:p>
          <a:p>
            <a:pPr lvl="1"/>
            <a:r>
              <a:rPr lang="en-GB" dirty="0" smtClean="0"/>
              <a:t>Excel</a:t>
            </a:r>
            <a:endParaRPr lang="en-GB" dirty="0"/>
          </a:p>
          <a:p>
            <a:r>
              <a:rPr lang="en-GB" dirty="0" smtClean="0"/>
              <a:t>By loading data from </a:t>
            </a:r>
            <a:r>
              <a:rPr lang="en-GB" dirty="0"/>
              <a:t>Existing </a:t>
            </a:r>
            <a:r>
              <a:rPr lang="en-GB" dirty="0" smtClean="0"/>
              <a:t>RDD</a:t>
            </a:r>
            <a:endParaRPr lang="en-GB" dirty="0"/>
          </a:p>
          <a:p>
            <a:r>
              <a:rPr lang="en-GB" dirty="0" smtClean="0"/>
              <a:t>By Programmatically </a:t>
            </a:r>
            <a:r>
              <a:rPr lang="en-GB" dirty="0"/>
              <a:t>specifying schema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6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to create </a:t>
            </a:r>
            <a:r>
              <a:rPr lang="en-GB" dirty="0" err="1" smtClean="0"/>
              <a:t>DataFrame</a:t>
            </a:r>
            <a:r>
              <a:rPr lang="en-GB" dirty="0" smtClean="0"/>
              <a:t> in Spark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park, dataframe, pyspark, python,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8878"/>
          <a:stretch/>
        </p:blipFill>
        <p:spPr bwMode="auto">
          <a:xfrm>
            <a:off x="1036520" y="981308"/>
            <a:ext cx="9980548" cy="45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err="1"/>
              <a:t>DataFrame</a:t>
            </a:r>
            <a:r>
              <a:rPr lang="en-IN" dirty="0"/>
              <a:t> from RDD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pyspark.sql</a:t>
            </a:r>
            <a:r>
              <a:rPr lang="en-IN" dirty="0"/>
              <a:t> import Row</a:t>
            </a:r>
          </a:p>
          <a:p>
            <a:r>
              <a:rPr lang="en-IN" dirty="0"/>
              <a:t>l = [('Ankit',25),('Jalfaizy',22),('saurabh',20),('Bala',26)]</a:t>
            </a:r>
          </a:p>
          <a:p>
            <a:r>
              <a:rPr lang="en-IN" dirty="0" err="1"/>
              <a:t>rdd</a:t>
            </a:r>
            <a:r>
              <a:rPr lang="en-IN" dirty="0"/>
              <a:t> = </a:t>
            </a:r>
            <a:r>
              <a:rPr lang="en-IN" dirty="0" err="1"/>
              <a:t>sc.parallelize</a:t>
            </a:r>
            <a:r>
              <a:rPr lang="en-IN" dirty="0"/>
              <a:t>(l)</a:t>
            </a:r>
          </a:p>
          <a:p>
            <a:r>
              <a:rPr lang="en-IN" dirty="0"/>
              <a:t>people = </a:t>
            </a:r>
            <a:r>
              <a:rPr lang="en-IN" dirty="0" err="1"/>
              <a:t>rdd.map</a:t>
            </a:r>
            <a:r>
              <a:rPr lang="en-IN" dirty="0"/>
              <a:t>(lambda x: Row(name=x[0], age=</a:t>
            </a:r>
            <a:r>
              <a:rPr lang="en-IN" dirty="0" err="1"/>
              <a:t>int</a:t>
            </a:r>
            <a:r>
              <a:rPr lang="en-IN" dirty="0"/>
              <a:t>(x[1])))</a:t>
            </a:r>
          </a:p>
          <a:p>
            <a:r>
              <a:rPr lang="en-IN" dirty="0" err="1"/>
              <a:t>schemaPeople</a:t>
            </a:r>
            <a:r>
              <a:rPr lang="en-IN" dirty="0"/>
              <a:t> = </a:t>
            </a:r>
            <a:r>
              <a:rPr lang="en-IN" dirty="0" err="1"/>
              <a:t>sqlContext.createDataFrame</a:t>
            </a:r>
            <a:r>
              <a:rPr lang="en-IN" dirty="0"/>
              <a:t>(people</a:t>
            </a:r>
            <a:r>
              <a:rPr lang="en-IN" dirty="0" smtClean="0"/>
              <a:t>)</a:t>
            </a:r>
          </a:p>
          <a:p>
            <a:endParaRPr lang="en-GB" dirty="0"/>
          </a:p>
          <a:p>
            <a:r>
              <a:rPr lang="en-IN" dirty="0"/>
              <a:t>type(</a:t>
            </a:r>
            <a:r>
              <a:rPr lang="en-IN" dirty="0" err="1"/>
              <a:t>schemaPeople</a:t>
            </a:r>
            <a:r>
              <a:rPr lang="en-IN" dirty="0" smtClean="0"/>
              <a:t>)</a:t>
            </a:r>
          </a:p>
          <a:p>
            <a:r>
              <a:rPr lang="en-IN" dirty="0" smtClean="0"/>
              <a:t>#Output</a:t>
            </a:r>
            <a:r>
              <a:rPr lang="en-IN" dirty="0"/>
              <a:t>:</a:t>
            </a:r>
          </a:p>
          <a:p>
            <a:r>
              <a:rPr lang="en-IN" smtClean="0"/>
              <a:t>#pyspark.sql.dataframe.DataFrame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6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2" descr="http://forge.fiware.org/plugins/mediawiki/wiki/fiware/images/d/d0/Yar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827" y="804398"/>
            <a:ext cx="9249103" cy="572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4" descr="https://media.springernature.com/lw785/springer-static/image/art%3A10.1186%2Fs40537-017-0105-4/MediaObjects/40537_2017_105_Fig3_HTML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35" y="849395"/>
            <a:ext cx="10321995" cy="474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every application submitted on spark </a:t>
            </a:r>
            <a:r>
              <a:rPr lang="en-GB" dirty="0" smtClean="0"/>
              <a:t>cluster, </a:t>
            </a:r>
            <a:r>
              <a:rPr lang="en-GB" dirty="0"/>
              <a:t>spark creates a dedicated Driver process and bunch of Executor processes.</a:t>
            </a:r>
          </a:p>
          <a:p>
            <a:r>
              <a:rPr lang="en-GB" dirty="0"/>
              <a:t>Driver process is responsible for </a:t>
            </a:r>
            <a:r>
              <a:rPr lang="en-GB" dirty="0" err="1"/>
              <a:t>analyzing</a:t>
            </a:r>
            <a:r>
              <a:rPr lang="en-GB" dirty="0"/>
              <a:t>, distributing, scheduling and monitoring of executor processes.</a:t>
            </a:r>
          </a:p>
          <a:p>
            <a:r>
              <a:rPr lang="en-GB" dirty="0"/>
              <a:t>Whereas the executor process is only responsible for running the task they were assigned by drivers and reporting the status back to the driver.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2" descr="https://4.bp.blogspot.com/-APq1Im3pI7E/W-fN6ErmSzI/AAAAAAAAD2s/eTMV9ISiCAkefjlC90A3c164vWYof1NmgCLcBGAs/s1600/apache_spark_process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3397" y="3479283"/>
            <a:ext cx="6858900" cy="30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7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 descr="https://www.digitalvidya.com/wp-content/uploads/2019/08/1_l2MUHFvWfcdiUbh7Y-fM5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949" y="717550"/>
            <a:ext cx="10587952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s://miro.medium.com/max/3204/1*bnl1Smn5edh5YdCsUS0B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48" y="1041683"/>
            <a:ext cx="7420304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8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https://databricks.com/wp-content/uploads/2016/08/imag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686395"/>
            <a:ext cx="934402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6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SparkSession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understanding spark-session let’s understand the </a:t>
            </a:r>
            <a:r>
              <a:rPr lang="en-GB" dirty="0" smtClean="0"/>
              <a:t>entry-point</a:t>
            </a:r>
          </a:p>
          <a:p>
            <a:r>
              <a:rPr lang="en-GB" dirty="0" smtClean="0"/>
              <a:t>An </a:t>
            </a:r>
            <a:r>
              <a:rPr lang="en-GB" dirty="0"/>
              <a:t>entry-point is where control is transferred from the operating system to the provided program. </a:t>
            </a:r>
            <a:endParaRPr lang="en-GB" dirty="0" smtClean="0"/>
          </a:p>
          <a:p>
            <a:r>
              <a:rPr lang="en-GB" dirty="0" smtClean="0"/>
              <a:t>Before </a:t>
            </a:r>
            <a:r>
              <a:rPr lang="en-GB" dirty="0"/>
              <a:t>2.0 entry-point to spark-core was the </a:t>
            </a:r>
            <a:r>
              <a:rPr lang="en-GB" dirty="0" err="1"/>
              <a:t>sparkContext</a:t>
            </a:r>
            <a:r>
              <a:rPr lang="en-GB" dirty="0" smtClean="0"/>
              <a:t>.</a:t>
            </a:r>
          </a:p>
          <a:p>
            <a:r>
              <a:rPr lang="en-GB" dirty="0" smtClean="0"/>
              <a:t>Apache </a:t>
            </a:r>
            <a:r>
              <a:rPr lang="en-GB" dirty="0"/>
              <a:t>Spark is a powerful cluster computing engine, therefore it is designed for fast computation of big data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 </a:t>
            </a:r>
            <a:r>
              <a:rPr lang="en-GB" dirty="0"/>
              <a:t>previous versions, spark context is the entry point for </a:t>
            </a:r>
            <a:r>
              <a:rPr lang="en-GB" dirty="0" smtClean="0"/>
              <a:t>spark</a:t>
            </a:r>
          </a:p>
          <a:p>
            <a:r>
              <a:rPr lang="en-GB" dirty="0"/>
              <a:t>For streaming we needed </a:t>
            </a:r>
            <a:r>
              <a:rPr lang="en-GB" dirty="0" err="1"/>
              <a:t>streamingContext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SQL </a:t>
            </a:r>
            <a:r>
              <a:rPr lang="en-GB" dirty="0" err="1"/>
              <a:t>sqlContext</a:t>
            </a:r>
            <a:r>
              <a:rPr lang="en-GB" dirty="0"/>
              <a:t> and for hive </a:t>
            </a:r>
            <a:r>
              <a:rPr lang="en-GB" dirty="0" err="1"/>
              <a:t>hiveContext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 </a:t>
            </a:r>
            <a:r>
              <a:rPr lang="en-GB" dirty="0"/>
              <a:t>in spark 2.0, we have a new </a:t>
            </a:r>
            <a:r>
              <a:rPr lang="en-GB" dirty="0" smtClean="0"/>
              <a:t>unified entry point.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SparkSession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1394460"/>
            <a:ext cx="8058550" cy="3417570"/>
          </a:xfrm>
          <a:prstGeom prst="rect">
            <a:avLst/>
          </a:prstGeom>
        </p:spPr>
      </p:pic>
      <p:sp>
        <p:nvSpPr>
          <p:cNvPr id="7" name="AutoShape 6" descr="introduction-to-apache-spark-20-12-638"/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361</Words>
  <Application>Microsoft Office PowerPoint</Application>
  <PresentationFormat>Widescreen</PresentationFormat>
  <Paragraphs>72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An Introduction to Apache Spark</vt:lpstr>
      <vt:lpstr>Spark Architecture</vt:lpstr>
      <vt:lpstr>Spark Architecture</vt:lpstr>
      <vt:lpstr>Apache Spark Execution</vt:lpstr>
      <vt:lpstr>Apache Spark Execution</vt:lpstr>
      <vt:lpstr>Spark’s Language APIs</vt:lpstr>
      <vt:lpstr>Spark’s Language APIs</vt:lpstr>
      <vt:lpstr>SparkSession</vt:lpstr>
      <vt:lpstr>The SparkSession</vt:lpstr>
      <vt:lpstr>DataFrames</vt:lpstr>
      <vt:lpstr>Why DataFrames are Useful?</vt:lpstr>
      <vt:lpstr>Create a DataFrame</vt:lpstr>
      <vt:lpstr>Ways to create DataFrame in Spark</vt:lpstr>
      <vt:lpstr>Creating DataFrame from RDD</vt:lpstr>
      <vt:lpstr>Thanks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Microsoft account</cp:lastModifiedBy>
  <cp:revision>95</cp:revision>
  <dcterms:modified xsi:type="dcterms:W3CDTF">2021-05-09T00:27:48Z</dcterms:modified>
</cp:coreProperties>
</file>