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7" r:id="rId2"/>
    <p:sldId id="269" r:id="rId3"/>
    <p:sldId id="270" r:id="rId4"/>
    <p:sldId id="271" r:id="rId5"/>
    <p:sldId id="272" r:id="rId6"/>
    <p:sldId id="273" r:id="rId7"/>
    <p:sldId id="284" r:id="rId8"/>
    <p:sldId id="281" r:id="rId9"/>
    <p:sldId id="282" r:id="rId10"/>
    <p:sldId id="276" r:id="rId11"/>
    <p:sldId id="277" r:id="rId12"/>
    <p:sldId id="280" r:id="rId13"/>
    <p:sldId id="278" r:id="rId14"/>
    <p:sldId id="279" r:id="rId15"/>
    <p:sldId id="285" r:id="rId16"/>
    <p:sldId id="286" r:id="rId17"/>
    <p:sldId id="28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0" d="100"/>
          <a:sy n="50" d="100"/>
        </p:scale>
        <p:origin x="297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sh N" userId="a99c5843-1b8b-4597-934e-1f1285f55a02" providerId="ADAL" clId="{C6D083F1-5A86-4621-B0FE-66BC5430D084}"/>
    <pc:docChg chg="addSld modSld">
      <pc:chgData name="Keerthish N" userId="a99c5843-1b8b-4597-934e-1f1285f55a02" providerId="ADAL" clId="{C6D083F1-5A86-4621-B0FE-66BC5430D084}" dt="2022-04-17T09:03:18.848" v="17" actId="20577"/>
      <pc:docMkLst>
        <pc:docMk/>
      </pc:docMkLst>
      <pc:sldChg chg="modSp new mod">
        <pc:chgData name="Keerthish N" userId="a99c5843-1b8b-4597-934e-1f1285f55a02" providerId="ADAL" clId="{C6D083F1-5A86-4621-B0FE-66BC5430D084}" dt="2022-04-17T09:03:18.848" v="17" actId="20577"/>
        <pc:sldMkLst>
          <pc:docMk/>
          <pc:sldMk cId="4212529041" sldId="268"/>
        </pc:sldMkLst>
        <pc:spChg chg="mod">
          <ac:chgData name="Keerthish N" userId="a99c5843-1b8b-4597-934e-1f1285f55a02" providerId="ADAL" clId="{C6D083F1-5A86-4621-B0FE-66BC5430D084}" dt="2022-04-17T09:03:18.848" v="17" actId="20577"/>
          <ac:spMkLst>
            <pc:docMk/>
            <pc:sldMk cId="4212529041" sldId="268"/>
            <ac:spMk id="2" creationId="{6F924236-E3EC-42E3-8A6E-CA820954B34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654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7C7031-7189-4FF4-AB77-91746D51C992}" type="datetimeFigureOut">
              <a:rPr lang="en-IN" smtClean="0"/>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2B09D-9932-4B06-873C-0134651267B3}" type="slidenum">
              <a:rPr lang="en-IN" smtClean="0"/>
              <a:t>‹#›</a:t>
            </a:fld>
            <a:endParaRPr lang="en-IN"/>
          </a:p>
        </p:txBody>
      </p:sp>
    </p:spTree>
    <p:extLst>
      <p:ext uri="{BB962C8B-B14F-4D97-AF65-F5344CB8AC3E}">
        <p14:creationId xmlns:p14="http://schemas.microsoft.com/office/powerpoint/2010/main" val="234975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7FAFA"/>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246757"/>
            <a:ext cx="3278155" cy="474724"/>
          </a:xfrm>
        </p:spPr>
        <p:txBody>
          <a:bodyPr/>
          <a:lstStyle>
            <a:lvl1pPr>
              <a:defRPr sz="1600" b="1">
                <a:latin typeface="Gotham HTF Book" charset="0"/>
                <a:ea typeface="Gotham HTF Book" charset="0"/>
                <a:cs typeface="Gotham HTF Book" charset="0"/>
              </a:defRPr>
            </a:lvl1pPr>
          </a:lstStyle>
          <a:p>
            <a:fld id="{BA1F788D-DC43-41B5-B9E0-561B4488AB21}" type="datetime1">
              <a:rPr lang="en-US" smtClean="0"/>
              <a:t>5/20/2023</a:t>
            </a:fld>
            <a:endParaRPr lang="en-US"/>
          </a:p>
        </p:txBody>
      </p:sp>
      <p:sp>
        <p:nvSpPr>
          <p:cNvPr id="10" name="Title 1"/>
          <p:cNvSpPr>
            <a:spLocks noGrp="1"/>
          </p:cNvSpPr>
          <p:nvPr>
            <p:ph type="title"/>
          </p:nvPr>
        </p:nvSpPr>
        <p:spPr>
          <a:xfrm>
            <a:off x="335361" y="5182088"/>
            <a:ext cx="11602073" cy="492443"/>
          </a:xfrm>
        </p:spPr>
        <p:txBody>
          <a:bodyPr vert="horz" wrap="square" lIns="0" tIns="0" rIns="0" bIns="0" rtlCol="0">
            <a:spAutoFit/>
          </a:bodyPr>
          <a:lstStyle>
            <a:lvl1pPr algn="r">
              <a:defRPr lang="en-IN" sz="3200" b="1" i="0" spc="-125" dirty="0">
                <a:solidFill>
                  <a:srgbClr val="21619C"/>
                </a:solidFill>
                <a:latin typeface="Proxima Nova Rg"/>
                <a:cs typeface="Proxima Nova Rg"/>
              </a:defRPr>
            </a:lvl1pPr>
          </a:lstStyle>
          <a:p>
            <a:pPr marL="12700" lvl="0">
              <a:lnSpc>
                <a:spcPct val="100000"/>
              </a:lnSpc>
            </a:pPr>
            <a:r>
              <a:rPr lang="en-US"/>
              <a:t>Click to edit Master title style</a:t>
            </a:r>
            <a:endParaRPr lang="en-IN"/>
          </a:p>
        </p:txBody>
      </p:sp>
    </p:spTree>
    <p:extLst>
      <p:ext uri="{BB962C8B-B14F-4D97-AF65-F5344CB8AC3E}">
        <p14:creationId xmlns:p14="http://schemas.microsoft.com/office/powerpoint/2010/main" val="23511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7FA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0072" y="270403"/>
            <a:ext cx="11602073" cy="492443"/>
          </a:xfrm>
        </p:spPr>
        <p:txBody>
          <a:bodyPr vert="horz" wrap="square" lIns="0" tIns="0" rIns="0" bIns="0" rtlCol="0">
            <a:spAutoFit/>
          </a:bodyPr>
          <a:lstStyle>
            <a:lvl1pPr algn="l">
              <a:defRPr lang="en-IN" sz="3200" b="1" i="0" spc="-125" dirty="0">
                <a:solidFill>
                  <a:srgbClr val="21619C"/>
                </a:solidFill>
                <a:latin typeface="Proxima Nova Rg"/>
                <a:cs typeface="Proxima Nova Rg"/>
              </a:defRPr>
            </a:lvl1pPr>
          </a:lstStyle>
          <a:p>
            <a:pPr marL="12700" lvl="0">
              <a:lnSpc>
                <a:spcPct val="100000"/>
              </a:lnSpc>
            </a:pPr>
            <a:r>
              <a:rPr lang="en-US"/>
              <a:t>Click to edit Master title style</a:t>
            </a:r>
            <a:endParaRPr lang="en-IN"/>
          </a:p>
        </p:txBody>
      </p:sp>
      <p:sp>
        <p:nvSpPr>
          <p:cNvPr id="3" name="Content Placeholder 2"/>
          <p:cNvSpPr>
            <a:spLocks noGrp="1"/>
          </p:cNvSpPr>
          <p:nvPr>
            <p:ph idx="1"/>
          </p:nvPr>
        </p:nvSpPr>
        <p:spPr>
          <a:xfrm>
            <a:off x="216895" y="1381931"/>
            <a:ext cx="11575252" cy="4726885"/>
          </a:xfrm>
        </p:spPr>
        <p:txBody>
          <a:bodyPr>
            <a:normAutofit/>
          </a:bodyPr>
          <a:lstStyle>
            <a:lvl1pPr>
              <a:defRPr lang="en-US" sz="2400" b="0" kern="1200" dirty="0" smtClean="0">
                <a:solidFill>
                  <a:srgbClr val="404040"/>
                </a:solidFill>
                <a:latin typeface="Gotham HTF Book" charset="0"/>
                <a:ea typeface="Gotham HTF Book" charset="0"/>
                <a:cs typeface="Gotham HTF Book" charset="0"/>
              </a:defRPr>
            </a:lvl1pPr>
            <a:lvl2pPr>
              <a:defRPr lang="en-US" sz="1600" b="0" kern="1200" dirty="0" smtClean="0">
                <a:solidFill>
                  <a:srgbClr val="404040"/>
                </a:solidFill>
                <a:latin typeface="Gotham HTF Book" charset="0"/>
                <a:ea typeface="Gotham HTF Book" charset="0"/>
                <a:cs typeface="Gotham HTF Book" charset="0"/>
              </a:defRPr>
            </a:lvl2pPr>
            <a:lvl3pPr>
              <a:defRPr sz="1800" b="0" i="0">
                <a:solidFill>
                  <a:schemeClr val="tx1">
                    <a:lumMod val="65000"/>
                    <a:lumOff val="35000"/>
                  </a:schemeClr>
                </a:solidFill>
                <a:latin typeface="Gotham HTF Book" charset="0"/>
                <a:ea typeface="Gotham HTF Book" charset="0"/>
                <a:cs typeface="Gotham HTF Book" charset="0"/>
              </a:defRPr>
            </a:lvl3pPr>
            <a:lvl4pPr>
              <a:defRPr sz="1600" b="0" i="0">
                <a:solidFill>
                  <a:schemeClr val="tx1">
                    <a:lumMod val="65000"/>
                    <a:lumOff val="35000"/>
                  </a:schemeClr>
                </a:solidFill>
                <a:latin typeface="Gotham HTF Book" charset="0"/>
                <a:ea typeface="Gotham HTF Book" charset="0"/>
                <a:cs typeface="Gotham HTF Book" charset="0"/>
              </a:defRPr>
            </a:lvl4pPr>
            <a:lvl5pPr>
              <a:defRPr sz="1600" b="0" i="0">
                <a:solidFill>
                  <a:schemeClr val="tx1">
                    <a:lumMod val="65000"/>
                    <a:lumOff val="35000"/>
                  </a:schemeClr>
                </a:solidFill>
                <a:latin typeface="Gotham HTF Book" charset="0"/>
                <a:ea typeface="Gotham HTF Book" charset="0"/>
                <a:cs typeface="Gotham HTF Book"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object 2"/>
          <p:cNvSpPr/>
          <p:nvPr/>
        </p:nvSpPr>
        <p:spPr>
          <a:xfrm flipV="1">
            <a:off x="205250" y="1114830"/>
            <a:ext cx="11586895" cy="66180"/>
          </a:xfrm>
          <a:custGeom>
            <a:avLst/>
            <a:gdLst/>
            <a:ahLst/>
            <a:cxnLst/>
            <a:rect l="l" t="t" r="r" b="b"/>
            <a:pathLst>
              <a:path w="10424160">
                <a:moveTo>
                  <a:pt x="0" y="0"/>
                </a:moveTo>
                <a:lnTo>
                  <a:pt x="10424154" y="0"/>
                </a:lnTo>
              </a:path>
            </a:pathLst>
          </a:custGeom>
          <a:ln w="12703">
            <a:solidFill>
              <a:srgbClr val="7F8285"/>
            </a:solidFill>
            <a:prstDash val="dash"/>
          </a:ln>
        </p:spPr>
        <p:txBody>
          <a:bodyPr wrap="square" lIns="0" tIns="0" rIns="0" bIns="0" rtlCol="0"/>
          <a:lstStyle/>
          <a:p>
            <a:endParaRPr sz="1800"/>
          </a:p>
        </p:txBody>
      </p:sp>
      <p:sp>
        <p:nvSpPr>
          <p:cNvPr id="9" name="TextBox 8"/>
          <p:cNvSpPr txBox="1"/>
          <p:nvPr/>
        </p:nvSpPr>
        <p:spPr>
          <a:xfrm>
            <a:off x="10800526" y="6331826"/>
            <a:ext cx="1508357" cy="215444"/>
          </a:xfrm>
          <a:prstGeom prst="rect">
            <a:avLst/>
          </a:prstGeom>
          <a:noFill/>
        </p:spPr>
        <p:txBody>
          <a:bodyPr wrap="square" rtlCol="0" anchor="ctr">
            <a:spAutoFit/>
          </a:bodyPr>
          <a:lstStyle/>
          <a:p>
            <a:pPr algn="l"/>
            <a:r>
              <a:rPr lang="en-US" sz="800" b="0" i="0">
                <a:solidFill>
                  <a:schemeClr val="bg1"/>
                </a:solidFill>
                <a:latin typeface="Proxima Nova Rg" panose="02000506030000020004" pitchFamily="50" charset="0"/>
                <a:cs typeface="Gotham HTF Book"/>
              </a:rPr>
              <a:t>www.cloudthat.com</a:t>
            </a:r>
          </a:p>
        </p:txBody>
      </p:sp>
    </p:spTree>
    <p:extLst>
      <p:ext uri="{BB962C8B-B14F-4D97-AF65-F5344CB8AC3E}">
        <p14:creationId xmlns:p14="http://schemas.microsoft.com/office/powerpoint/2010/main" val="745838453"/>
      </p:ext>
    </p:extLst>
  </p:cSld>
  <p:clrMapOvr>
    <a:masterClrMapping/>
  </p:clrMapOvr>
  <p:extLst>
    <p:ext uri="{DCECCB84-F9BA-43D5-87BE-67443E8EF086}">
      <p15:sldGuideLst xmlns:p15="http://schemas.microsoft.com/office/powerpoint/2012/main">
        <p15:guide id="1" orient="horz" pos="78">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solidFill>
          <a:srgbClr val="F7FAFA"/>
        </a:solidFill>
        <a:effectLst/>
      </p:bgPr>
    </p:bg>
    <p:spTree>
      <p:nvGrpSpPr>
        <p:cNvPr id="1" name=""/>
        <p:cNvGrpSpPr/>
        <p:nvPr/>
      </p:nvGrpSpPr>
      <p:grpSpPr>
        <a:xfrm>
          <a:off x="0" y="0"/>
          <a:ext cx="0" cy="0"/>
          <a:chOff x="0" y="0"/>
          <a:chExt cx="0" cy="0"/>
        </a:xfrm>
      </p:grpSpPr>
      <p:sp>
        <p:nvSpPr>
          <p:cNvPr id="9" name="TextBox 8"/>
          <p:cNvSpPr txBox="1"/>
          <p:nvPr/>
        </p:nvSpPr>
        <p:spPr>
          <a:xfrm>
            <a:off x="10800526" y="6331826"/>
            <a:ext cx="1508357" cy="215444"/>
          </a:xfrm>
          <a:prstGeom prst="rect">
            <a:avLst/>
          </a:prstGeom>
          <a:noFill/>
        </p:spPr>
        <p:txBody>
          <a:bodyPr wrap="square" rtlCol="0" anchor="ctr">
            <a:spAutoFit/>
          </a:bodyPr>
          <a:lstStyle/>
          <a:p>
            <a:pPr algn="l"/>
            <a:r>
              <a:rPr lang="en-US" sz="800" b="0" i="0" dirty="0">
                <a:solidFill>
                  <a:schemeClr val="bg1"/>
                </a:solidFill>
                <a:latin typeface="Proxima Nova Rg" panose="02000506030000020004" pitchFamily="50" charset="0"/>
                <a:cs typeface="Gotham HTF Book"/>
              </a:rPr>
              <a:t>www.cloudthat.com</a:t>
            </a:r>
          </a:p>
        </p:txBody>
      </p:sp>
      <p:sp>
        <p:nvSpPr>
          <p:cNvPr id="6" name="Rectangle 5"/>
          <p:cNvSpPr/>
          <p:nvPr/>
        </p:nvSpPr>
        <p:spPr>
          <a:xfrm>
            <a:off x="3" y="1988840"/>
            <a:ext cx="12212869" cy="22082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Proxima Nova" charset="0"/>
              <a:ea typeface="Proxima Nova" charset="0"/>
              <a:cs typeface="Proxima Nova" charset="0"/>
            </a:endParaRPr>
          </a:p>
        </p:txBody>
      </p:sp>
      <p:sp>
        <p:nvSpPr>
          <p:cNvPr id="10" name="Title 1"/>
          <p:cNvSpPr>
            <a:spLocks noGrp="1"/>
          </p:cNvSpPr>
          <p:nvPr>
            <p:ph type="title"/>
          </p:nvPr>
        </p:nvSpPr>
        <p:spPr>
          <a:xfrm>
            <a:off x="305400" y="2846743"/>
            <a:ext cx="11602073" cy="492443"/>
          </a:xfrm>
          <a:ln>
            <a:noFill/>
          </a:ln>
        </p:spPr>
        <p:txBody>
          <a:bodyPr vert="horz" wrap="square" lIns="0" tIns="0" rIns="0" bIns="0" rtlCol="0">
            <a:spAutoFit/>
          </a:bodyPr>
          <a:lstStyle>
            <a:lvl1pPr algn="ctr">
              <a:defRPr lang="en-IN" sz="3200" b="0" i="0" spc="-125" dirty="0">
                <a:solidFill>
                  <a:schemeClr val="bg1"/>
                </a:solidFill>
                <a:latin typeface="Proxima Nova Rg"/>
                <a:cs typeface="Proxima Nova Rg"/>
              </a:defRPr>
            </a:lvl1pPr>
          </a:lstStyle>
          <a:p>
            <a:pPr marL="12700" lvl="0">
              <a:lnSpc>
                <a:spcPct val="100000"/>
              </a:lnSpc>
            </a:pPr>
            <a:r>
              <a:rPr lang="en-US"/>
              <a:t>Click to edit Master title style</a:t>
            </a:r>
            <a:endParaRPr lang="en-IN"/>
          </a:p>
        </p:txBody>
      </p:sp>
    </p:spTree>
    <p:extLst>
      <p:ext uri="{BB962C8B-B14F-4D97-AF65-F5344CB8AC3E}">
        <p14:creationId xmlns:p14="http://schemas.microsoft.com/office/powerpoint/2010/main" val="3252029963"/>
      </p:ext>
    </p:extLst>
  </p:cSld>
  <p:clrMapOvr>
    <a:masterClrMapping/>
  </p:clrMapOvr>
  <p:extLst>
    <p:ext uri="{DCECCB84-F9BA-43D5-87BE-67443E8EF086}">
      <p15:sldGuideLst xmlns:p15="http://schemas.microsoft.com/office/powerpoint/2012/main">
        <p15:guide id="1" orient="horz" pos="78">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F7FA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5633" y="272347"/>
            <a:ext cx="11564999" cy="492443"/>
          </a:xfrm>
        </p:spPr>
        <p:txBody>
          <a:bodyPr vert="horz" wrap="square" lIns="0" tIns="0" rIns="0" bIns="0" rtlCol="0" anchor="ctr">
            <a:spAutoFit/>
          </a:bodyPr>
          <a:lstStyle>
            <a:lvl1pPr algn="ctr">
              <a:defRPr lang="en-IN" sz="3200" b="1" i="0" spc="-125" dirty="0">
                <a:solidFill>
                  <a:srgbClr val="21619C"/>
                </a:solidFill>
                <a:latin typeface="Proxima Nova Rg"/>
                <a:cs typeface="Proxima Nova Rg"/>
              </a:defRPr>
            </a:lvl1pPr>
          </a:lstStyle>
          <a:p>
            <a:pPr marL="12700" lvl="0" algn="l">
              <a:lnSpc>
                <a:spcPct val="100000"/>
              </a:lnSpc>
            </a:pPr>
            <a:r>
              <a:rPr lang="en-US"/>
              <a:t>Click to edit Master title style</a:t>
            </a:r>
            <a:endParaRPr lang="en-IN"/>
          </a:p>
        </p:txBody>
      </p:sp>
      <p:sp>
        <p:nvSpPr>
          <p:cNvPr id="3" name="Content Placeholder 2"/>
          <p:cNvSpPr>
            <a:spLocks noGrp="1"/>
          </p:cNvSpPr>
          <p:nvPr>
            <p:ph sz="half" idx="1"/>
          </p:nvPr>
        </p:nvSpPr>
        <p:spPr>
          <a:xfrm>
            <a:off x="215440" y="1266277"/>
            <a:ext cx="5496521" cy="4859892"/>
          </a:xfrm>
        </p:spPr>
        <p:txBody>
          <a:bodyPr vert="horz" lIns="91440" tIns="45720" rIns="91440" bIns="45720" rtlCol="0">
            <a:normAutofit/>
          </a:bodyPr>
          <a:lstStyle>
            <a:lvl1pPr>
              <a:defRPr lang="en-US" sz="2400" b="0" dirty="0" smtClean="0">
                <a:solidFill>
                  <a:srgbClr val="404040"/>
                </a:solidFill>
                <a:latin typeface="Gotham HTF Book" charset="0"/>
                <a:ea typeface="Gotham HTF Book" charset="0"/>
                <a:cs typeface="Gotham HTF Book" charset="0"/>
              </a:defRPr>
            </a:lvl1pPr>
            <a:lvl2pPr>
              <a:defRPr lang="en-US" sz="1600" b="0" dirty="0" smtClean="0">
                <a:solidFill>
                  <a:srgbClr val="404040"/>
                </a:solidFill>
                <a:latin typeface="Gotham HTF Book" charset="0"/>
                <a:ea typeface="Gotham HTF Book" charset="0"/>
                <a:cs typeface="Gotham HTF Book" charset="0"/>
              </a:defRPr>
            </a:lvl2pPr>
            <a:lvl3pPr>
              <a:defRPr lang="en-US" sz="1800" b="0" i="0" dirty="0" smtClean="0">
                <a:solidFill>
                  <a:schemeClr val="tx1">
                    <a:lumMod val="65000"/>
                    <a:lumOff val="35000"/>
                  </a:schemeClr>
                </a:solidFill>
                <a:latin typeface="Gotham HTF Book" charset="0"/>
                <a:ea typeface="Gotham HTF Book" charset="0"/>
                <a:cs typeface="Gotham HTF Book" charset="0"/>
              </a:defRPr>
            </a:lvl3pPr>
            <a:lvl4pPr>
              <a:defRPr lang="en-US" sz="1600" b="0" i="0" dirty="0" smtClean="0">
                <a:solidFill>
                  <a:schemeClr val="tx1">
                    <a:lumMod val="65000"/>
                    <a:lumOff val="35000"/>
                  </a:schemeClr>
                </a:solidFill>
                <a:latin typeface="Gotham HTF Book" charset="0"/>
                <a:ea typeface="Gotham HTF Book" charset="0"/>
                <a:cs typeface="Gotham HTF Book" charset="0"/>
              </a:defRPr>
            </a:lvl4pPr>
            <a:lvl5pPr>
              <a:defRPr lang="en-IN" sz="1600" b="0" i="0" dirty="0">
                <a:solidFill>
                  <a:schemeClr val="tx1">
                    <a:lumMod val="65000"/>
                    <a:lumOff val="35000"/>
                  </a:schemeClr>
                </a:solidFill>
                <a:latin typeface="Gotham HTF Book" charset="0"/>
                <a:ea typeface="Gotham HTF Book" charset="0"/>
                <a:cs typeface="Gotham HTF Book"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897897" y="1263657"/>
            <a:ext cx="5894249" cy="4862511"/>
          </a:xfrm>
        </p:spPr>
        <p:txBody>
          <a:bodyPr vert="horz" lIns="91440" tIns="45720" rIns="91440" bIns="45720" rtlCol="0">
            <a:normAutofit/>
          </a:bodyPr>
          <a:lstStyle>
            <a:lvl1pPr>
              <a:defRPr lang="en-US" sz="2400" b="0" dirty="0" smtClean="0">
                <a:solidFill>
                  <a:srgbClr val="404040"/>
                </a:solidFill>
                <a:latin typeface="Gotham HTF Book" charset="0"/>
                <a:ea typeface="Gotham HTF Book" charset="0"/>
                <a:cs typeface="Gotham HTF Book" charset="0"/>
              </a:defRPr>
            </a:lvl1pPr>
            <a:lvl2pPr>
              <a:defRPr lang="en-US" sz="1600" b="0" dirty="0" smtClean="0">
                <a:solidFill>
                  <a:srgbClr val="404040"/>
                </a:solidFill>
                <a:latin typeface="Gotham HTF Book" charset="0"/>
                <a:ea typeface="Gotham HTF Book" charset="0"/>
                <a:cs typeface="Gotham HTF Book" charset="0"/>
              </a:defRPr>
            </a:lvl2pPr>
            <a:lvl3pPr>
              <a:defRPr lang="en-US" sz="1800" b="0" i="0" dirty="0" smtClean="0">
                <a:solidFill>
                  <a:schemeClr val="tx1">
                    <a:lumMod val="65000"/>
                    <a:lumOff val="35000"/>
                  </a:schemeClr>
                </a:solidFill>
                <a:latin typeface="Gotham HTF Book" charset="0"/>
                <a:ea typeface="Gotham HTF Book" charset="0"/>
                <a:cs typeface="Gotham HTF Book" charset="0"/>
              </a:defRPr>
            </a:lvl3pPr>
            <a:lvl4pPr>
              <a:defRPr lang="en-US" sz="1600" b="0" i="0" dirty="0" smtClean="0">
                <a:solidFill>
                  <a:schemeClr val="tx1">
                    <a:lumMod val="65000"/>
                    <a:lumOff val="35000"/>
                  </a:schemeClr>
                </a:solidFill>
                <a:latin typeface="Gotham HTF Book" charset="0"/>
                <a:ea typeface="Gotham HTF Book" charset="0"/>
                <a:cs typeface="Gotham HTF Book" charset="0"/>
              </a:defRPr>
            </a:lvl4pPr>
            <a:lvl5pPr>
              <a:defRPr lang="en-IN" sz="1600" b="0" i="0" dirty="0">
                <a:solidFill>
                  <a:schemeClr val="tx1">
                    <a:lumMod val="65000"/>
                    <a:lumOff val="35000"/>
                  </a:schemeClr>
                </a:solidFill>
                <a:latin typeface="Gotham HTF Book" charset="0"/>
                <a:ea typeface="Gotham HTF Book" charset="0"/>
                <a:cs typeface="Gotham HTF Book"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object 2"/>
          <p:cNvSpPr/>
          <p:nvPr/>
        </p:nvSpPr>
        <p:spPr>
          <a:xfrm flipV="1">
            <a:off x="205250" y="1114830"/>
            <a:ext cx="11586895" cy="66180"/>
          </a:xfrm>
          <a:custGeom>
            <a:avLst/>
            <a:gdLst/>
            <a:ahLst/>
            <a:cxnLst/>
            <a:rect l="l" t="t" r="r" b="b"/>
            <a:pathLst>
              <a:path w="10424160">
                <a:moveTo>
                  <a:pt x="0" y="0"/>
                </a:moveTo>
                <a:lnTo>
                  <a:pt x="10424154" y="0"/>
                </a:lnTo>
              </a:path>
            </a:pathLst>
          </a:custGeom>
        </p:spPr>
        <p:txBody>
          <a:bodyPr vert="horz" lIns="91440" tIns="45720" rIns="91440" bIns="45720" rtlCol="0">
            <a:normAutofit fontScale="25000" lnSpcReduction="20000"/>
          </a:bodyPr>
          <a:lstStyle/>
          <a:p>
            <a:pPr marL="342882" lvl="0" indent="-342882">
              <a:spcBef>
                <a:spcPct val="20000"/>
              </a:spcBef>
              <a:buFont typeface="Arial" pitchFamily="34" charset="0"/>
              <a:buChar char="•"/>
            </a:pPr>
            <a:endParaRPr sz="2400" b="1">
              <a:solidFill>
                <a:srgbClr val="404040"/>
              </a:solidFill>
              <a:latin typeface="Proxima Nova Rg"/>
              <a:cs typeface="Proxima Nova Rg"/>
            </a:endParaRPr>
          </a:p>
        </p:txBody>
      </p:sp>
      <p:sp>
        <p:nvSpPr>
          <p:cNvPr id="17" name="object 2"/>
          <p:cNvSpPr/>
          <p:nvPr/>
        </p:nvSpPr>
        <p:spPr>
          <a:xfrm flipV="1">
            <a:off x="269746" y="1028739"/>
            <a:ext cx="11586895" cy="66180"/>
          </a:xfrm>
          <a:custGeom>
            <a:avLst/>
            <a:gdLst/>
            <a:ahLst/>
            <a:cxnLst/>
            <a:rect l="l" t="t" r="r" b="b"/>
            <a:pathLst>
              <a:path w="10424160">
                <a:moveTo>
                  <a:pt x="0" y="0"/>
                </a:moveTo>
                <a:lnTo>
                  <a:pt x="10424154" y="0"/>
                </a:lnTo>
              </a:path>
            </a:pathLst>
          </a:custGeom>
          <a:ln w="12703">
            <a:solidFill>
              <a:srgbClr val="7F8285"/>
            </a:solidFill>
            <a:prstDash val="dash"/>
          </a:ln>
        </p:spPr>
        <p:txBody>
          <a:bodyPr wrap="square" lIns="0" tIns="0" rIns="0" bIns="0" rtlCol="0"/>
          <a:lstStyle/>
          <a:p>
            <a:endParaRPr sz="1800"/>
          </a:p>
        </p:txBody>
      </p:sp>
      <p:sp>
        <p:nvSpPr>
          <p:cNvPr id="21" name="TextBox 20"/>
          <p:cNvSpPr txBox="1"/>
          <p:nvPr/>
        </p:nvSpPr>
        <p:spPr>
          <a:xfrm>
            <a:off x="10800526" y="6331826"/>
            <a:ext cx="1508357" cy="215444"/>
          </a:xfrm>
          <a:prstGeom prst="rect">
            <a:avLst/>
          </a:prstGeom>
          <a:noFill/>
        </p:spPr>
        <p:txBody>
          <a:bodyPr wrap="square" rtlCol="0" anchor="ctr">
            <a:spAutoFit/>
          </a:bodyPr>
          <a:lstStyle/>
          <a:p>
            <a:pPr algn="l"/>
            <a:r>
              <a:rPr lang="en-US" sz="800" b="0" i="0">
                <a:solidFill>
                  <a:schemeClr val="bg1"/>
                </a:solidFill>
                <a:latin typeface="Proxima Nova Rg" panose="02000506030000020004" pitchFamily="50" charset="0"/>
                <a:cs typeface="Gotham HTF Book"/>
              </a:rPr>
              <a:t>www.cloudthat.com</a:t>
            </a:r>
          </a:p>
        </p:txBody>
      </p:sp>
    </p:spTree>
    <p:extLst>
      <p:ext uri="{BB962C8B-B14F-4D97-AF65-F5344CB8AC3E}">
        <p14:creationId xmlns:p14="http://schemas.microsoft.com/office/powerpoint/2010/main" val="3429256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7FAF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765" y="287751"/>
            <a:ext cx="10972800" cy="492443"/>
          </a:xfrm>
        </p:spPr>
        <p:txBody>
          <a:bodyPr vert="horz" wrap="square" lIns="0" tIns="0" rIns="0" bIns="0" rtlCol="0" anchor="ctr">
            <a:spAutoFit/>
          </a:bodyPr>
          <a:lstStyle>
            <a:lvl1pPr>
              <a:defRPr lang="en-IN" sz="3200" b="1" i="0" spc="-125" dirty="0">
                <a:solidFill>
                  <a:srgbClr val="21619C"/>
                </a:solidFill>
                <a:latin typeface="Proxima Nova Rg"/>
                <a:cs typeface="Proxima Nova Rg"/>
              </a:defRPr>
            </a:lvl1pPr>
          </a:lstStyle>
          <a:p>
            <a:pPr marL="12700" lvl="0" algn="l">
              <a:lnSpc>
                <a:spcPct val="100000"/>
              </a:lnSpc>
            </a:pPr>
            <a:r>
              <a:rPr lang="en-US"/>
              <a:t>Click to edit Master title style</a:t>
            </a:r>
            <a:endParaRPr lang="en-IN"/>
          </a:p>
        </p:txBody>
      </p:sp>
    </p:spTree>
    <p:extLst>
      <p:ext uri="{BB962C8B-B14F-4D97-AF65-F5344CB8AC3E}">
        <p14:creationId xmlns:p14="http://schemas.microsoft.com/office/powerpoint/2010/main" val="62509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CEE73-F09E-46B3-ABAC-0BCCC15042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C312A4-4E77-4BB7-A998-E6E6CF56C4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2FEF4-6070-4BA3-B60A-A74E04B2EC60}"/>
              </a:ext>
            </a:extLst>
          </p:cNvPr>
          <p:cNvSpPr>
            <a:spLocks noGrp="1"/>
          </p:cNvSpPr>
          <p:nvPr>
            <p:ph type="dt" sz="half" idx="10"/>
          </p:nvPr>
        </p:nvSpPr>
        <p:spPr/>
        <p:txBody>
          <a:bodyPr/>
          <a:lstStyle/>
          <a:p>
            <a:fld id="{1957DABA-ED86-4B36-B13B-81D979E16D17}" type="datetime1">
              <a:rPr lang="en-US" smtClean="0"/>
              <a:t>5/20/2023</a:t>
            </a:fld>
            <a:endParaRPr lang="en-US"/>
          </a:p>
        </p:txBody>
      </p:sp>
      <p:sp>
        <p:nvSpPr>
          <p:cNvPr id="5" name="Footer Placeholder 4">
            <a:extLst>
              <a:ext uri="{FF2B5EF4-FFF2-40B4-BE49-F238E27FC236}">
                <a16:creationId xmlns:a16="http://schemas.microsoft.com/office/drawing/2014/main" id="{AED5C5E8-6D18-4EB6-8118-066A5BCCE2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4A70C-171A-4BD4-BB1F-7B4745B20B62}"/>
              </a:ext>
            </a:extLst>
          </p:cNvPr>
          <p:cNvSpPr>
            <a:spLocks noGrp="1"/>
          </p:cNvSpPr>
          <p:nvPr>
            <p:ph type="sldNum" sz="quarter" idx="12"/>
          </p:nvPr>
        </p:nvSpPr>
        <p:spPr/>
        <p:txBody>
          <a:bodyPr/>
          <a:lstStyle/>
          <a:p>
            <a:fld id="{7FB396DC-0615-484B-A4B6-7C8A4EC57F53}" type="slidenum">
              <a:rPr lang="en-US" smtClean="0"/>
              <a:t>‹#›</a:t>
            </a:fld>
            <a:endParaRPr lang="en-US"/>
          </a:p>
        </p:txBody>
      </p:sp>
    </p:spTree>
    <p:extLst>
      <p:ext uri="{BB962C8B-B14F-4D97-AF65-F5344CB8AC3E}">
        <p14:creationId xmlns:p14="http://schemas.microsoft.com/office/powerpoint/2010/main" val="6819499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144DB1-F196-4181-A727-816C192D49C0}" type="datetime1">
              <a:rPr lang="en-US" smtClean="0"/>
              <a:t>5/20/2023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B396DC-0615-484B-A4B6-7C8A4EC57F53}" type="slidenum">
              <a:rPr lang="en-US" smtClean="0"/>
              <a:t>‹#›</a:t>
            </a:fld>
            <a:endParaRPr lang="en-US"/>
          </a:p>
        </p:txBody>
      </p:sp>
    </p:spTree>
    <p:extLst>
      <p:ext uri="{BB962C8B-B14F-4D97-AF65-F5344CB8AC3E}">
        <p14:creationId xmlns:p14="http://schemas.microsoft.com/office/powerpoint/2010/main" val="3748068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lgn="ctr" defTabSz="914354" rtl="0" eaLnBrk="1" latinLnBrk="0" hangingPunct="1">
        <a:spcBef>
          <a:spcPct val="0"/>
        </a:spcBef>
        <a:buNone/>
        <a:defRPr sz="4000" kern="1200">
          <a:solidFill>
            <a:schemeClr val="tx1"/>
          </a:solidFill>
          <a:latin typeface="Proxima Nova" charset="0"/>
          <a:ea typeface="Proxima Nova" charset="0"/>
          <a:cs typeface="Proxima Nova" charset="0"/>
        </a:defRPr>
      </a:lvl1pPr>
    </p:titleStyle>
    <p:bodyStyle>
      <a:lvl1pPr marL="342882" indent="-342882" algn="l" defTabSz="914354" rtl="0" eaLnBrk="1" latinLnBrk="0" hangingPunct="1">
        <a:spcBef>
          <a:spcPct val="20000"/>
        </a:spcBef>
        <a:buFont typeface="Arial" pitchFamily="34" charset="0"/>
        <a:buChar char="•"/>
        <a:defRPr sz="2800" kern="1200">
          <a:solidFill>
            <a:schemeClr val="tx1"/>
          </a:solidFill>
          <a:latin typeface="Gotham HTF Book" charset="0"/>
          <a:ea typeface="Gotham HTF Book" charset="0"/>
          <a:cs typeface="Gotham HTF Book" charset="0"/>
        </a:defRPr>
      </a:lvl1pPr>
      <a:lvl2pPr marL="742913" indent="-285737" algn="l" defTabSz="914354" rtl="0" eaLnBrk="1" latinLnBrk="0" hangingPunct="1">
        <a:spcBef>
          <a:spcPct val="20000"/>
        </a:spcBef>
        <a:buFont typeface="Arial" pitchFamily="34" charset="0"/>
        <a:buChar char="–"/>
        <a:defRPr sz="2400" kern="1200">
          <a:solidFill>
            <a:schemeClr val="tx1"/>
          </a:solidFill>
          <a:latin typeface="Gotham HTF Book" charset="0"/>
          <a:ea typeface="Gotham HTF Book" charset="0"/>
          <a:cs typeface="Gotham HTF Book" charset="0"/>
        </a:defRPr>
      </a:lvl2pPr>
      <a:lvl3pPr marL="1142942" indent="-228589" algn="l" defTabSz="914354" rtl="0" eaLnBrk="1" latinLnBrk="0" hangingPunct="1">
        <a:spcBef>
          <a:spcPct val="20000"/>
        </a:spcBef>
        <a:buFont typeface="Arial" pitchFamily="34" charset="0"/>
        <a:buChar char="•"/>
        <a:defRPr sz="2000" kern="1200">
          <a:solidFill>
            <a:schemeClr val="tx1"/>
          </a:solidFill>
          <a:latin typeface="Gotham HTF Book" charset="0"/>
          <a:ea typeface="Gotham HTF Book" charset="0"/>
          <a:cs typeface="Gotham HTF Book" charset="0"/>
        </a:defRPr>
      </a:lvl3pPr>
      <a:lvl4pPr marL="1600120" indent="-228589" algn="l" defTabSz="914354" rtl="0" eaLnBrk="1" latinLnBrk="0" hangingPunct="1">
        <a:spcBef>
          <a:spcPct val="20000"/>
        </a:spcBef>
        <a:buFont typeface="Arial" pitchFamily="34" charset="0"/>
        <a:buChar char="–"/>
        <a:defRPr sz="1800" kern="1200">
          <a:solidFill>
            <a:schemeClr val="tx1"/>
          </a:solidFill>
          <a:latin typeface="Gotham HTF Book" charset="0"/>
          <a:ea typeface="Gotham HTF Book" charset="0"/>
          <a:cs typeface="Gotham HTF Book" charset="0"/>
        </a:defRPr>
      </a:lvl4pPr>
      <a:lvl5pPr marL="2057298" indent="-228589" algn="l" defTabSz="914354" rtl="0" eaLnBrk="1" latinLnBrk="0" hangingPunct="1">
        <a:spcBef>
          <a:spcPct val="20000"/>
        </a:spcBef>
        <a:buFont typeface="Arial" pitchFamily="34" charset="0"/>
        <a:buChar char="»"/>
        <a:defRPr sz="1800" kern="1200">
          <a:solidFill>
            <a:schemeClr val="tx1"/>
          </a:solidFill>
          <a:latin typeface="Gotham HTF Book" charset="0"/>
          <a:ea typeface="Gotham HTF Book" charset="0"/>
          <a:cs typeface="Gotham HTF Book"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Cosmos DB</a:t>
            </a:r>
          </a:p>
        </p:txBody>
      </p:sp>
      <p:pic>
        <p:nvPicPr>
          <p:cNvPr id="3074" name="Picture 2" descr="Azure Cosmos DB Blog">
            <a:extLst>
              <a:ext uri="{FF2B5EF4-FFF2-40B4-BE49-F238E27FC236}">
                <a16:creationId xmlns:a16="http://schemas.microsoft.com/office/drawing/2014/main" id="{CEE18FF5-7241-8A7E-5D96-70849BE750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762125"/>
            <a:ext cx="5334000" cy="3333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E6EE-352E-4796-28A7-C8412413E226}"/>
              </a:ext>
            </a:extLst>
          </p:cNvPr>
          <p:cNvSpPr>
            <a:spLocks noGrp="1"/>
          </p:cNvSpPr>
          <p:nvPr>
            <p:ph type="title"/>
          </p:nvPr>
        </p:nvSpPr>
        <p:spPr/>
        <p:txBody>
          <a:bodyPr/>
          <a:lstStyle/>
          <a:p>
            <a:r>
              <a:rPr lang="en-US" dirty="0"/>
              <a:t>Consistency Levels</a:t>
            </a:r>
            <a:endParaRPr lang="en-IN" dirty="0"/>
          </a:p>
        </p:txBody>
      </p:sp>
      <p:pic>
        <p:nvPicPr>
          <p:cNvPr id="7172" name="Picture 4" descr="Understanding Consistency Levels in Azure Cosmos DB | Tallan">
            <a:extLst>
              <a:ext uri="{FF2B5EF4-FFF2-40B4-BE49-F238E27FC236}">
                <a16:creationId xmlns:a16="http://schemas.microsoft.com/office/drawing/2014/main" id="{326B9FA6-02DA-8E3E-22CB-8CDD66208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488" y="3025606"/>
            <a:ext cx="11574462" cy="1440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72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E6EE-352E-4796-28A7-C8412413E226}"/>
              </a:ext>
            </a:extLst>
          </p:cNvPr>
          <p:cNvSpPr>
            <a:spLocks noGrp="1"/>
          </p:cNvSpPr>
          <p:nvPr>
            <p:ph type="title"/>
          </p:nvPr>
        </p:nvSpPr>
        <p:spPr/>
        <p:txBody>
          <a:bodyPr/>
          <a:lstStyle/>
          <a:p>
            <a:r>
              <a:rPr lang="en-US" dirty="0"/>
              <a:t>Consistency Levels</a:t>
            </a:r>
            <a:endParaRPr lang="en-IN" dirty="0"/>
          </a:p>
        </p:txBody>
      </p:sp>
      <p:sp>
        <p:nvSpPr>
          <p:cNvPr id="4" name="Content Placeholder 3">
            <a:extLst>
              <a:ext uri="{FF2B5EF4-FFF2-40B4-BE49-F238E27FC236}">
                <a16:creationId xmlns:a16="http://schemas.microsoft.com/office/drawing/2014/main" id="{A1D8F365-142E-EC56-F5C4-87DFBFA4F56C}"/>
              </a:ext>
            </a:extLst>
          </p:cNvPr>
          <p:cNvSpPr>
            <a:spLocks noGrp="1"/>
          </p:cNvSpPr>
          <p:nvPr>
            <p:ph idx="1"/>
          </p:nvPr>
        </p:nvSpPr>
        <p:spPr/>
        <p:txBody>
          <a:bodyPr/>
          <a:lstStyle/>
          <a:p>
            <a:endParaRPr lang="en-IN"/>
          </a:p>
        </p:txBody>
      </p:sp>
      <p:pic>
        <p:nvPicPr>
          <p:cNvPr id="8196" name="Picture 4" descr="Image title">
            <a:extLst>
              <a:ext uri="{FF2B5EF4-FFF2-40B4-BE49-F238E27FC236}">
                <a16:creationId xmlns:a16="http://schemas.microsoft.com/office/drawing/2014/main" id="{FC3D6653-EC5E-2B6C-563D-1D335F6457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24" b="8334"/>
          <a:stretch/>
        </p:blipFill>
        <p:spPr bwMode="auto">
          <a:xfrm>
            <a:off x="855266" y="1393654"/>
            <a:ext cx="10298510" cy="4949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73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E6EE-352E-4796-28A7-C8412413E226}"/>
              </a:ext>
            </a:extLst>
          </p:cNvPr>
          <p:cNvSpPr>
            <a:spLocks noGrp="1"/>
          </p:cNvSpPr>
          <p:nvPr>
            <p:ph type="title"/>
          </p:nvPr>
        </p:nvSpPr>
        <p:spPr/>
        <p:txBody>
          <a:bodyPr/>
          <a:lstStyle/>
          <a:p>
            <a:r>
              <a:rPr lang="en-US" dirty="0"/>
              <a:t>Consistency Levels</a:t>
            </a:r>
            <a:endParaRPr lang="en-IN" dirty="0"/>
          </a:p>
        </p:txBody>
      </p:sp>
      <p:pic>
        <p:nvPicPr>
          <p:cNvPr id="7170" name="Picture 2" descr="Consistency Architecture in Azure Cosmos DB – DB Cloud TECH">
            <a:extLst>
              <a:ext uri="{FF2B5EF4-FFF2-40B4-BE49-F238E27FC236}">
                <a16:creationId xmlns:a16="http://schemas.microsoft.com/office/drawing/2014/main" id="{6DA6D3F7-06FD-280F-D09A-2E42CE71CD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32919" y="1635919"/>
            <a:ext cx="594360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72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E6EE-352E-4796-28A7-C8412413E226}"/>
              </a:ext>
            </a:extLst>
          </p:cNvPr>
          <p:cNvSpPr>
            <a:spLocks noGrp="1"/>
          </p:cNvSpPr>
          <p:nvPr>
            <p:ph type="title"/>
          </p:nvPr>
        </p:nvSpPr>
        <p:spPr/>
        <p:txBody>
          <a:bodyPr/>
          <a:lstStyle/>
          <a:p>
            <a:r>
              <a:rPr lang="en-US" dirty="0"/>
              <a:t>Partitioning</a:t>
            </a:r>
            <a:endParaRPr lang="en-IN" dirty="0"/>
          </a:p>
        </p:txBody>
      </p:sp>
      <p:pic>
        <p:nvPicPr>
          <p:cNvPr id="9218" name="Picture 2" descr="Provision throughput on Azure Cosmos containers and databases | Microsoft  Docs">
            <a:extLst>
              <a:ext uri="{FF2B5EF4-FFF2-40B4-BE49-F238E27FC236}">
                <a16:creationId xmlns:a16="http://schemas.microsoft.com/office/drawing/2014/main" id="{87F18677-4AAA-AF58-50E1-35A3F79D70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6942" y="1382713"/>
            <a:ext cx="10135553"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48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E230-4BB8-DA78-EBBB-135146E3DB33}"/>
              </a:ext>
            </a:extLst>
          </p:cNvPr>
          <p:cNvSpPr>
            <a:spLocks noGrp="1"/>
          </p:cNvSpPr>
          <p:nvPr>
            <p:ph type="title"/>
          </p:nvPr>
        </p:nvSpPr>
        <p:spPr/>
        <p:txBody>
          <a:bodyPr/>
          <a:lstStyle/>
          <a:p>
            <a:r>
              <a:rPr lang="en-US" dirty="0"/>
              <a:t>TTL</a:t>
            </a:r>
            <a:endParaRPr lang="en-IN" dirty="0"/>
          </a:p>
        </p:txBody>
      </p:sp>
      <p:pic>
        <p:nvPicPr>
          <p:cNvPr id="10242" name="Picture 2" descr="Use Azure Cosmos DB change feed to visualize real-time data analytics |  Microsoft Docs">
            <a:extLst>
              <a:ext uri="{FF2B5EF4-FFF2-40B4-BE49-F238E27FC236}">
                <a16:creationId xmlns:a16="http://schemas.microsoft.com/office/drawing/2014/main" id="{808A2FF7-7157-37B8-DD51-6C3F9F9959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1547" y="1382713"/>
            <a:ext cx="8326344"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87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B684-4B98-7732-9798-1C9F5A8B893F}"/>
              </a:ext>
            </a:extLst>
          </p:cNvPr>
          <p:cNvSpPr>
            <a:spLocks noGrp="1"/>
          </p:cNvSpPr>
          <p:nvPr>
            <p:ph type="title"/>
          </p:nvPr>
        </p:nvSpPr>
        <p:spPr/>
        <p:txBody>
          <a:bodyPr/>
          <a:lstStyle/>
          <a:p>
            <a:r>
              <a:rPr lang="en-GB" dirty="0"/>
              <a:t>Use Case – IOT / Telemetry</a:t>
            </a:r>
            <a:endParaRPr lang="en-IN" dirty="0"/>
          </a:p>
        </p:txBody>
      </p:sp>
      <p:pic>
        <p:nvPicPr>
          <p:cNvPr id="4098" name="Picture 2" descr="Architectural diagram for an IoT workload showing increasing numbers of IoT device sensors sending data to an Azure IoT Hub. Azure Databricks then ingests and aggregates the real-time data in JSON format for storage in Azure Cosmos DB. Finally, Azure Synapse Analytics is used to perform a deeper analysis of the data stored in Azure Cosmos DB.">
            <a:extLst>
              <a:ext uri="{FF2B5EF4-FFF2-40B4-BE49-F238E27FC236}">
                <a16:creationId xmlns:a16="http://schemas.microsoft.com/office/drawing/2014/main" id="{14EA0966-DF0D-5E35-D978-334964E165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488" y="2094862"/>
            <a:ext cx="11574462" cy="330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18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4C6-95B8-64F4-C2DE-1DC64CA8BEBA}"/>
              </a:ext>
            </a:extLst>
          </p:cNvPr>
          <p:cNvSpPr>
            <a:spLocks noGrp="1"/>
          </p:cNvSpPr>
          <p:nvPr>
            <p:ph type="title"/>
          </p:nvPr>
        </p:nvSpPr>
        <p:spPr/>
        <p:txBody>
          <a:bodyPr/>
          <a:lstStyle/>
          <a:p>
            <a:r>
              <a:rPr lang="en-GB" dirty="0"/>
              <a:t>Use Case – Retail/marketing</a:t>
            </a:r>
            <a:endParaRPr lang="en-IN" dirty="0"/>
          </a:p>
        </p:txBody>
      </p:sp>
      <p:pic>
        <p:nvPicPr>
          <p:cNvPr id="5122" name="Picture 2" descr="Architectural diagram for a retail workload showing a user browser connecting to the website on Azure App Service supported by an Azure Blob Storage account containing static site data. Behind the scenes, an Azure Cosmos DB for NoSQL account with a container for inventory data and a container for shopping cart data is used by the App Service Web App and an Azure Search instance that builds a searchable catalog by indexing the Azure Cosmos DB for NoSQL account with inventory data.">
            <a:extLst>
              <a:ext uri="{FF2B5EF4-FFF2-40B4-BE49-F238E27FC236}">
                <a16:creationId xmlns:a16="http://schemas.microsoft.com/office/drawing/2014/main" id="{4477BE86-963A-9E0A-254B-81F40541CE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3831" y="1382713"/>
            <a:ext cx="9421775"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5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4C6-95B8-64F4-C2DE-1DC64CA8BEBA}"/>
              </a:ext>
            </a:extLst>
          </p:cNvPr>
          <p:cNvSpPr>
            <a:spLocks noGrp="1"/>
          </p:cNvSpPr>
          <p:nvPr>
            <p:ph type="title"/>
          </p:nvPr>
        </p:nvSpPr>
        <p:spPr/>
        <p:txBody>
          <a:bodyPr/>
          <a:lstStyle/>
          <a:p>
            <a:r>
              <a:rPr lang="en-GB" dirty="0"/>
              <a:t>Use Case - Web/mobile</a:t>
            </a:r>
            <a:endParaRPr lang="en-IN" dirty="0"/>
          </a:p>
        </p:txBody>
      </p:sp>
      <p:pic>
        <p:nvPicPr>
          <p:cNvPr id="6146" name="Picture 2" descr="Architectural diagram for a web workload showing a user browser connecting to a URL that is connected to  Azure Traffic Manager to determine the correct redirect destination. Then three Azure App Service instances in three Azure regions (North Europe, West US, East US) are connected to a globally distributed Azure Cosmos DB for NoSQL account.">
            <a:extLst>
              <a:ext uri="{FF2B5EF4-FFF2-40B4-BE49-F238E27FC236}">
                <a16:creationId xmlns:a16="http://schemas.microsoft.com/office/drawing/2014/main" id="{A68F61FB-42BF-366F-2E48-EBAD1A7518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3335" y="1382713"/>
            <a:ext cx="8762767"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465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4236-E3EC-42E3-8A6E-CA820954B340}"/>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421252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BF70B-E0AC-08A8-99AA-09EBC0EEB8B0}"/>
              </a:ext>
            </a:extLst>
          </p:cNvPr>
          <p:cNvSpPr>
            <a:spLocks noGrp="1"/>
          </p:cNvSpPr>
          <p:nvPr>
            <p:ph type="title"/>
          </p:nvPr>
        </p:nvSpPr>
        <p:spPr/>
        <p:txBody>
          <a:bodyPr/>
          <a:lstStyle/>
          <a:p>
            <a:r>
              <a:rPr lang="en-US" dirty="0"/>
              <a:t>NoSQL Database</a:t>
            </a:r>
            <a:endParaRPr lang="en-IN" dirty="0"/>
          </a:p>
        </p:txBody>
      </p:sp>
      <p:sp>
        <p:nvSpPr>
          <p:cNvPr id="3" name="Content Placeholder 2">
            <a:extLst>
              <a:ext uri="{FF2B5EF4-FFF2-40B4-BE49-F238E27FC236}">
                <a16:creationId xmlns:a16="http://schemas.microsoft.com/office/drawing/2014/main" id="{0BCDC04F-A29E-4B3B-AA7F-6DA5F62D37A8}"/>
              </a:ext>
            </a:extLst>
          </p:cNvPr>
          <p:cNvSpPr>
            <a:spLocks noGrp="1"/>
          </p:cNvSpPr>
          <p:nvPr>
            <p:ph idx="1"/>
          </p:nvPr>
        </p:nvSpPr>
        <p:spPr/>
        <p:txBody>
          <a:bodyPr/>
          <a:lstStyle/>
          <a:p>
            <a:r>
              <a:rPr lang="en-GB" dirty="0"/>
              <a:t>Before moving to Cosmos DB, let check what is NoSQL database</a:t>
            </a:r>
          </a:p>
          <a:p>
            <a:r>
              <a:rPr lang="en-IN" dirty="0"/>
              <a:t>NoSQL are non-relational</a:t>
            </a:r>
          </a:p>
          <a:p>
            <a:r>
              <a:rPr lang="en-GB" dirty="0"/>
              <a:t>NoSQL databases have dynamic schemas for unstructured data</a:t>
            </a:r>
            <a:endParaRPr lang="en-IN" dirty="0"/>
          </a:p>
          <a:p>
            <a:r>
              <a:rPr lang="en-GB" dirty="0"/>
              <a:t>NoSQL is better for unstructured data like JSON</a:t>
            </a:r>
          </a:p>
          <a:p>
            <a:endParaRPr lang="en-IN" dirty="0"/>
          </a:p>
        </p:txBody>
      </p:sp>
      <p:pic>
        <p:nvPicPr>
          <p:cNvPr id="1026" name="Picture 2">
            <a:extLst>
              <a:ext uri="{FF2B5EF4-FFF2-40B4-BE49-F238E27FC236}">
                <a16:creationId xmlns:a16="http://schemas.microsoft.com/office/drawing/2014/main" id="{4E4C1681-2B61-2331-B9CC-1160C00FE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5071" y="4018529"/>
            <a:ext cx="4191000"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48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2E3A-5CB9-AA92-804F-4AD2A93E8500}"/>
              </a:ext>
            </a:extLst>
          </p:cNvPr>
          <p:cNvSpPr>
            <a:spLocks noGrp="1"/>
          </p:cNvSpPr>
          <p:nvPr>
            <p:ph type="title"/>
          </p:nvPr>
        </p:nvSpPr>
        <p:spPr>
          <a:xfrm>
            <a:off x="190072" y="270403"/>
            <a:ext cx="11602073" cy="492443"/>
          </a:xfrm>
        </p:spPr>
        <p:txBody>
          <a:bodyPr/>
          <a:lstStyle/>
          <a:p>
            <a:r>
              <a:rPr lang="en-GB" dirty="0"/>
              <a:t>Why should go with Cosmos DB ?</a:t>
            </a:r>
            <a:endParaRPr lang="en-IN" dirty="0"/>
          </a:p>
        </p:txBody>
      </p:sp>
      <p:sp>
        <p:nvSpPr>
          <p:cNvPr id="3" name="Content Placeholder 2">
            <a:extLst>
              <a:ext uri="{FF2B5EF4-FFF2-40B4-BE49-F238E27FC236}">
                <a16:creationId xmlns:a16="http://schemas.microsoft.com/office/drawing/2014/main" id="{84C431C5-5826-9A7C-A269-C0601F5021EE}"/>
              </a:ext>
            </a:extLst>
          </p:cNvPr>
          <p:cNvSpPr>
            <a:spLocks noGrp="1"/>
          </p:cNvSpPr>
          <p:nvPr>
            <p:ph idx="1"/>
          </p:nvPr>
        </p:nvSpPr>
        <p:spPr/>
        <p:txBody>
          <a:bodyPr/>
          <a:lstStyle/>
          <a:p>
            <a:r>
              <a:rPr lang="en-GB" dirty="0"/>
              <a:t>High-Throughput</a:t>
            </a:r>
          </a:p>
          <a:p>
            <a:r>
              <a:rPr lang="en-GB" dirty="0"/>
              <a:t>Low Latency</a:t>
            </a:r>
          </a:p>
          <a:p>
            <a:r>
              <a:rPr lang="en-GB" dirty="0"/>
              <a:t>Global Distribution</a:t>
            </a:r>
          </a:p>
          <a:p>
            <a:r>
              <a:rPr lang="en-GB" dirty="0"/>
              <a:t>Multi Consistency Model</a:t>
            </a:r>
          </a:p>
          <a:p>
            <a:r>
              <a:rPr lang="en-GB" dirty="0"/>
              <a:t>Support for different kind of APIs</a:t>
            </a:r>
            <a:endParaRPr lang="en-IN" dirty="0"/>
          </a:p>
        </p:txBody>
      </p:sp>
    </p:spTree>
    <p:extLst>
      <p:ext uri="{BB962C8B-B14F-4D97-AF65-F5344CB8AC3E}">
        <p14:creationId xmlns:p14="http://schemas.microsoft.com/office/powerpoint/2010/main" val="299076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7CFD-0399-8835-A8D1-F7155906CEC1}"/>
              </a:ext>
            </a:extLst>
          </p:cNvPr>
          <p:cNvSpPr>
            <a:spLocks noGrp="1"/>
          </p:cNvSpPr>
          <p:nvPr>
            <p:ph type="title"/>
          </p:nvPr>
        </p:nvSpPr>
        <p:spPr>
          <a:xfrm>
            <a:off x="190072" y="270403"/>
            <a:ext cx="11602073" cy="492443"/>
          </a:xfrm>
        </p:spPr>
        <p:txBody>
          <a:bodyPr/>
          <a:lstStyle/>
          <a:p>
            <a:r>
              <a:rPr lang="en-IN" dirty="0"/>
              <a:t>Cosmos DB</a:t>
            </a:r>
          </a:p>
        </p:txBody>
      </p:sp>
      <p:sp>
        <p:nvSpPr>
          <p:cNvPr id="3" name="Content Placeholder 2">
            <a:extLst>
              <a:ext uri="{FF2B5EF4-FFF2-40B4-BE49-F238E27FC236}">
                <a16:creationId xmlns:a16="http://schemas.microsoft.com/office/drawing/2014/main" id="{9891B895-FD6E-2953-6270-AC046858FBE6}"/>
              </a:ext>
            </a:extLst>
          </p:cNvPr>
          <p:cNvSpPr>
            <a:spLocks noGrp="1"/>
          </p:cNvSpPr>
          <p:nvPr>
            <p:ph idx="1"/>
          </p:nvPr>
        </p:nvSpPr>
        <p:spPr/>
        <p:txBody>
          <a:bodyPr/>
          <a:lstStyle/>
          <a:p>
            <a:r>
              <a:rPr lang="en-GB" dirty="0" err="1"/>
              <a:t>Paas</a:t>
            </a:r>
            <a:r>
              <a:rPr lang="en-GB" dirty="0"/>
              <a:t> (Platform as a service)</a:t>
            </a:r>
          </a:p>
          <a:p>
            <a:r>
              <a:rPr lang="en-GB" dirty="0"/>
              <a:t>Cloud-based NoSQL database</a:t>
            </a:r>
          </a:p>
          <a:p>
            <a:r>
              <a:rPr lang="en-GB" dirty="0"/>
              <a:t>A fully managed, globally distributed NoSQL database service in Microsoft Azure</a:t>
            </a:r>
          </a:p>
          <a:p>
            <a:r>
              <a:rPr lang="en-GB" dirty="0"/>
              <a:t>It provides extremely low latency, high availability, and consistency.</a:t>
            </a:r>
          </a:p>
          <a:p>
            <a:r>
              <a:rPr lang="en-GB" dirty="0"/>
              <a:t>Supports multi-region (Geo) replication</a:t>
            </a:r>
          </a:p>
        </p:txBody>
      </p:sp>
    </p:spTree>
    <p:extLst>
      <p:ext uri="{BB962C8B-B14F-4D97-AF65-F5344CB8AC3E}">
        <p14:creationId xmlns:p14="http://schemas.microsoft.com/office/powerpoint/2010/main" val="261618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4616-8C7A-59CB-15BC-C1D7EF89EF83}"/>
              </a:ext>
            </a:extLst>
          </p:cNvPr>
          <p:cNvSpPr>
            <a:spLocks noGrp="1"/>
          </p:cNvSpPr>
          <p:nvPr>
            <p:ph type="title"/>
          </p:nvPr>
        </p:nvSpPr>
        <p:spPr/>
        <p:txBody>
          <a:bodyPr/>
          <a:lstStyle/>
          <a:p>
            <a:r>
              <a:rPr lang="en-GB" dirty="0"/>
              <a:t>Cosmos database supports multi-model such as</a:t>
            </a:r>
            <a:endParaRPr lang="en-IN" dirty="0"/>
          </a:p>
        </p:txBody>
      </p:sp>
      <p:pic>
        <p:nvPicPr>
          <p:cNvPr id="2050" name="Picture 2" descr="Courtesy : Microsoft">
            <a:extLst>
              <a:ext uri="{FF2B5EF4-FFF2-40B4-BE49-F238E27FC236}">
                <a16:creationId xmlns:a16="http://schemas.microsoft.com/office/drawing/2014/main" id="{B31C78B7-F1D0-E471-D837-DB6B88E072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8093" y="2164810"/>
            <a:ext cx="10693252" cy="316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57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E6EE-352E-4796-28A7-C8412413E226}"/>
              </a:ext>
            </a:extLst>
          </p:cNvPr>
          <p:cNvSpPr>
            <a:spLocks noGrp="1"/>
          </p:cNvSpPr>
          <p:nvPr>
            <p:ph type="title"/>
          </p:nvPr>
        </p:nvSpPr>
        <p:spPr/>
        <p:txBody>
          <a:bodyPr/>
          <a:lstStyle/>
          <a:p>
            <a:r>
              <a:rPr lang="en-US" dirty="0"/>
              <a:t>Cosmos DB Architecture</a:t>
            </a:r>
            <a:endParaRPr lang="en-IN" dirty="0"/>
          </a:p>
        </p:txBody>
      </p:sp>
      <p:pic>
        <p:nvPicPr>
          <p:cNvPr id="2050" name="Picture 2" descr="Diagram showing how an Azure Cosmos DB for NoSQL account is the parent resource to a database, which is itself a parent resource to a container">
            <a:extLst>
              <a:ext uri="{FF2B5EF4-FFF2-40B4-BE49-F238E27FC236}">
                <a16:creationId xmlns:a16="http://schemas.microsoft.com/office/drawing/2014/main" id="{FC5FAD53-2353-81B6-6237-EE3C3F559C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6585" y="1382713"/>
            <a:ext cx="6076268"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38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08BE-2251-70F7-72BA-416D5E649CDB}"/>
              </a:ext>
            </a:extLst>
          </p:cNvPr>
          <p:cNvSpPr>
            <a:spLocks noGrp="1"/>
          </p:cNvSpPr>
          <p:nvPr>
            <p:ph type="title"/>
          </p:nvPr>
        </p:nvSpPr>
        <p:spPr/>
        <p:txBody>
          <a:bodyPr/>
          <a:lstStyle/>
          <a:p>
            <a:r>
              <a:rPr lang="en-GB" dirty="0"/>
              <a:t>Items</a:t>
            </a:r>
            <a:endParaRPr lang="en-IN" dirty="0"/>
          </a:p>
        </p:txBody>
      </p:sp>
      <p:pic>
        <p:nvPicPr>
          <p:cNvPr id="3074" name="Picture 2" descr="Diagram showing various items stored in a container">
            <a:extLst>
              <a:ext uri="{FF2B5EF4-FFF2-40B4-BE49-F238E27FC236}">
                <a16:creationId xmlns:a16="http://schemas.microsoft.com/office/drawing/2014/main" id="{2304F2E7-5A80-AF13-2F5E-93B7881B04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7893" y="1382713"/>
            <a:ext cx="5513651"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92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3346-57C1-3859-ECFF-BCE02A81C2FC}"/>
              </a:ext>
            </a:extLst>
          </p:cNvPr>
          <p:cNvSpPr>
            <a:spLocks noGrp="1"/>
          </p:cNvSpPr>
          <p:nvPr>
            <p:ph type="title"/>
          </p:nvPr>
        </p:nvSpPr>
        <p:spPr/>
        <p:txBody>
          <a:bodyPr/>
          <a:lstStyle/>
          <a:p>
            <a:r>
              <a:rPr lang="en-GB" dirty="0"/>
              <a:t>What is a JSON document?</a:t>
            </a:r>
            <a:endParaRPr lang="en-IN" dirty="0"/>
          </a:p>
        </p:txBody>
      </p:sp>
      <p:sp>
        <p:nvSpPr>
          <p:cNvPr id="3" name="Content Placeholder 2">
            <a:extLst>
              <a:ext uri="{FF2B5EF4-FFF2-40B4-BE49-F238E27FC236}">
                <a16:creationId xmlns:a16="http://schemas.microsoft.com/office/drawing/2014/main" id="{9C7BAB1C-6D87-F3CC-E740-0A6130809367}"/>
              </a:ext>
            </a:extLst>
          </p:cNvPr>
          <p:cNvSpPr>
            <a:spLocks noGrp="1"/>
          </p:cNvSpPr>
          <p:nvPr>
            <p:ph idx="1"/>
          </p:nvPr>
        </p:nvSpPr>
        <p:spPr/>
        <p:txBody>
          <a:bodyPr/>
          <a:lstStyle/>
          <a:p>
            <a:r>
              <a:rPr lang="en-IN" dirty="0"/>
              <a:t>{</a:t>
            </a:r>
          </a:p>
          <a:p>
            <a:r>
              <a:rPr lang="en-IN" dirty="0"/>
              <a:t>  "device": {</a:t>
            </a:r>
          </a:p>
          <a:p>
            <a:r>
              <a:rPr lang="en-IN" dirty="0"/>
              <a:t>    "type": "mobile"</a:t>
            </a:r>
          </a:p>
          <a:p>
            <a:r>
              <a:rPr lang="en-IN" dirty="0"/>
              <a:t>  },</a:t>
            </a:r>
          </a:p>
          <a:p>
            <a:r>
              <a:rPr lang="en-IN" dirty="0"/>
              <a:t>  "</a:t>
            </a:r>
            <a:r>
              <a:rPr lang="en-IN" dirty="0" err="1"/>
              <a:t>sentTime</a:t>
            </a:r>
            <a:r>
              <a:rPr lang="en-IN" dirty="0"/>
              <a:t>": "2019-11-12T13:08:42",</a:t>
            </a:r>
          </a:p>
          <a:p>
            <a:r>
              <a:rPr lang="en-IN" dirty="0"/>
              <a:t>  "</a:t>
            </a:r>
            <a:r>
              <a:rPr lang="en-IN" dirty="0" err="1"/>
              <a:t>spoolRefs</a:t>
            </a:r>
            <a:r>
              <a:rPr lang="en-IN" dirty="0"/>
              <a:t>": [</a:t>
            </a:r>
          </a:p>
          <a:p>
            <a:r>
              <a:rPr lang="en-IN" dirty="0"/>
              <a:t>    "6a86682c-be5a-4a4a-bacd-96c4d1c7ece6",</a:t>
            </a:r>
          </a:p>
          <a:p>
            <a:r>
              <a:rPr lang="en-IN" dirty="0"/>
              <a:t>    "79e78fe2-93aa-4688-89db-a7278b034aa6"</a:t>
            </a:r>
          </a:p>
          <a:p>
            <a:r>
              <a:rPr lang="en-IN" dirty="0"/>
              <a:t>  ]</a:t>
            </a:r>
          </a:p>
          <a:p>
            <a:r>
              <a:rPr lang="en-IN" dirty="0"/>
              <a:t>}</a:t>
            </a:r>
          </a:p>
        </p:txBody>
      </p:sp>
    </p:spTree>
    <p:extLst>
      <p:ext uri="{BB962C8B-B14F-4D97-AF65-F5344CB8AC3E}">
        <p14:creationId xmlns:p14="http://schemas.microsoft.com/office/powerpoint/2010/main" val="303907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F6EBB-A84F-1380-25EC-FD1C60D66121}"/>
              </a:ext>
            </a:extLst>
          </p:cNvPr>
          <p:cNvSpPr>
            <a:spLocks noGrp="1"/>
          </p:cNvSpPr>
          <p:nvPr>
            <p:ph type="title"/>
          </p:nvPr>
        </p:nvSpPr>
        <p:spPr/>
        <p:txBody>
          <a:bodyPr/>
          <a:lstStyle/>
          <a:p>
            <a:r>
              <a:rPr lang="en-GB" dirty="0"/>
              <a:t>Globally Distributed</a:t>
            </a:r>
            <a:endParaRPr lang="en-IN" dirty="0"/>
          </a:p>
        </p:txBody>
      </p:sp>
      <p:pic>
        <p:nvPicPr>
          <p:cNvPr id="1026" name="Picture 2" descr="Illustration of a world map with four globally distributed nodes that are connected via lines">
            <a:extLst>
              <a:ext uri="{FF2B5EF4-FFF2-40B4-BE49-F238E27FC236}">
                <a16:creationId xmlns:a16="http://schemas.microsoft.com/office/drawing/2014/main" id="{EB9510AC-D41A-8396-D627-860435E74A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429" y="1382713"/>
            <a:ext cx="7862579" cy="472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074762"/>
      </p:ext>
    </p:extLst>
  </p:cSld>
  <p:clrMapOvr>
    <a:masterClrMapping/>
  </p:clrMapOvr>
</p:sld>
</file>

<file path=ppt/theme/theme1.xml><?xml version="1.0" encoding="utf-8"?>
<a:theme xmlns:a="http://schemas.openxmlformats.org/drawingml/2006/main" name="cloudthat-ppt">
  <a:themeElements>
    <a:clrScheme name="CloudThat Colours">
      <a:dk1>
        <a:srgbClr val="525252"/>
      </a:dk1>
      <a:lt1>
        <a:srgbClr val="FFFFFF"/>
      </a:lt1>
      <a:dk2>
        <a:srgbClr val="0C5180"/>
      </a:dk2>
      <a:lt2>
        <a:srgbClr val="4999D3"/>
      </a:lt2>
      <a:accent1>
        <a:srgbClr val="0C5180"/>
      </a:accent1>
      <a:accent2>
        <a:srgbClr val="20619B"/>
      </a:accent2>
      <a:accent3>
        <a:srgbClr val="388DCC"/>
      </a:accent3>
      <a:accent4>
        <a:srgbClr val="676767"/>
      </a:accent4>
      <a:accent5>
        <a:srgbClr val="808285"/>
      </a:accent5>
      <a:accent6>
        <a:srgbClr val="E6E7E7"/>
      </a:accent6>
      <a:hlink>
        <a:srgbClr val="E2D700"/>
      </a:hlink>
      <a:folHlink>
        <a:srgbClr val="85DFD0"/>
      </a:folHlink>
    </a:clrScheme>
    <a:fontScheme name="Arial Rounded">
      <a:majorFont>
        <a:latin typeface="Arial Rounded MT Bold"/>
        <a:ea typeface=""/>
        <a:cs typeface=""/>
      </a:majorFont>
      <a:minorFont>
        <a:latin typeface="Arial Rounded MT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loudthat-ppt" id="{5C640F01-DF42-48AF-8959-1C772AC7A70A}" vid="{1E8B0E37-939B-4BF3-9F90-293384DAB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cloudthat-ppt</Template>
  <TotalTime>78</TotalTime>
  <Words>182</Words>
  <Application>Microsoft Office PowerPoint</Application>
  <PresentationFormat>Widescreen</PresentationFormat>
  <Paragraphs>42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Calibri</vt:lpstr>
      <vt:lpstr>Gotham HTF Book</vt:lpstr>
      <vt:lpstr>Proxima Nova</vt:lpstr>
      <vt:lpstr>Proxima Nova Rg</vt:lpstr>
      <vt:lpstr>cloudthat-ppt</vt:lpstr>
      <vt:lpstr>Cosmos DB</vt:lpstr>
      <vt:lpstr>NoSQL Database</vt:lpstr>
      <vt:lpstr>Why should go with Cosmos DB ?</vt:lpstr>
      <vt:lpstr>Cosmos DB</vt:lpstr>
      <vt:lpstr>Cosmos database supports multi-model such as</vt:lpstr>
      <vt:lpstr>Cosmos DB Architecture</vt:lpstr>
      <vt:lpstr>Items</vt:lpstr>
      <vt:lpstr>What is a JSON document?</vt:lpstr>
      <vt:lpstr>Globally Distributed</vt:lpstr>
      <vt:lpstr>Consistency Levels</vt:lpstr>
      <vt:lpstr>Consistency Levels</vt:lpstr>
      <vt:lpstr>Consistency Levels</vt:lpstr>
      <vt:lpstr>Partitioning</vt:lpstr>
      <vt:lpstr>TTL</vt:lpstr>
      <vt:lpstr>Use Case – IOT / Telemetry</vt:lpstr>
      <vt:lpstr>Use Case – Retail/marketing</vt:lpstr>
      <vt:lpstr>Use Case - Web/mobile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Keerthish N</dc:creator>
  <cp:lastModifiedBy>Atin Gupta</cp:lastModifiedBy>
  <cp:revision>22</cp:revision>
  <dcterms:created xsi:type="dcterms:W3CDTF">2022-04-17T09:00:56Z</dcterms:created>
  <dcterms:modified xsi:type="dcterms:W3CDTF">2023-05-20T06:40:25Z</dcterms:modified>
</cp:coreProperties>
</file>