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06" r:id="rId10"/>
    <p:sldId id="313" r:id="rId11"/>
    <p:sldId id="31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n Gupta" initials="AG" lastIdx="1" clrIdx="0">
    <p:extLst>
      <p:ext uri="{19B8F6BF-5375-455C-9EA6-DF929625EA0E}">
        <p15:presenceInfo xmlns:p15="http://schemas.microsoft.com/office/powerpoint/2012/main" userId="d8159f1647995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7031-7189-4FF4-AB77-91746D51C992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B09D-9932-4B06-873C-01346512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A1F788D-DC43-41B5-B9E0-561B4488AB21}" type="datetime1">
              <a:rPr lang="en-US" smtClean="0"/>
              <a:t>5/20/2023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ABA-ED86-4B36-B13B-81D979E16D1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DB1-F196-4181-A727-816C192D49C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" y="5382162"/>
            <a:ext cx="11602073" cy="492443"/>
          </a:xfrm>
        </p:spPr>
        <p:txBody>
          <a:bodyPr/>
          <a:lstStyle/>
          <a:p>
            <a:r>
              <a:rPr lang="en-GB" dirty="0"/>
              <a:t>Use the Azure Cosmos DB for NoSQL SDK</a:t>
            </a:r>
            <a:endParaRPr lang="en-US" dirty="0"/>
          </a:p>
        </p:txBody>
      </p:sp>
      <p:pic>
        <p:nvPicPr>
          <p:cNvPr id="3074" name="Picture 2" descr="Azure Cosmos DB Blog">
            <a:extLst>
              <a:ext uri="{FF2B5EF4-FFF2-40B4-BE49-F238E27FC236}">
                <a16:creationId xmlns:a16="http://schemas.microsoft.com/office/drawing/2014/main" id="{CEE18FF5-7241-8A7E-5D96-70849BE7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125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D2FF-1D63-C656-B72B-7A03C5DD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preferred application region[s]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4B61-79DD-E066-D583-C7BAA6F2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ApplicationRegion</a:t>
            </a:r>
            <a:r>
              <a:rPr lang="en-GB" dirty="0"/>
              <a:t> property sets the single preferred region that the client will connect to for operations</a:t>
            </a:r>
            <a:endParaRPr lang="en-IN" dirty="0"/>
          </a:p>
          <a:p>
            <a:pPr lvl="1"/>
            <a:r>
              <a:rPr lang="en-IN" dirty="0" err="1"/>
              <a:t>CosmosClientOptions</a:t>
            </a:r>
            <a:r>
              <a:rPr lang="en-IN" dirty="0"/>
              <a:t> options = new ()</a:t>
            </a:r>
          </a:p>
          <a:p>
            <a:pPr lvl="1"/>
            <a:r>
              <a:rPr lang="en-IN" dirty="0"/>
              <a:t>{</a:t>
            </a:r>
          </a:p>
          <a:p>
            <a:pPr lvl="1"/>
            <a:r>
              <a:rPr lang="en-IN" dirty="0"/>
              <a:t>    </a:t>
            </a:r>
            <a:r>
              <a:rPr lang="en-IN" dirty="0" err="1"/>
              <a:t>ApplicationRegion</a:t>
            </a:r>
            <a:r>
              <a:rPr lang="en-IN" dirty="0"/>
              <a:t> = "</a:t>
            </a:r>
            <a:r>
              <a:rPr lang="en-IN" dirty="0" err="1"/>
              <a:t>westus</a:t>
            </a:r>
            <a:r>
              <a:rPr lang="en-IN" dirty="0"/>
              <a:t>"</a:t>
            </a:r>
          </a:p>
          <a:p>
            <a:pPr lvl="1"/>
            <a:r>
              <a:rPr lang="en-IN" dirty="0"/>
              <a:t>};</a:t>
            </a:r>
          </a:p>
          <a:p>
            <a:r>
              <a:rPr lang="en-GB" dirty="0"/>
              <a:t>If you would like to create a custom failover/priority list for the client to use for operations, you can use the </a:t>
            </a:r>
            <a:r>
              <a:rPr lang="en-GB" dirty="0" err="1"/>
              <a:t>ApplicationPreferredRegions</a:t>
            </a:r>
            <a:r>
              <a:rPr lang="en-GB" dirty="0"/>
              <a:t> property with a list of regions. </a:t>
            </a:r>
          </a:p>
          <a:p>
            <a:pPr lvl="1"/>
            <a:r>
              <a:rPr lang="en-IN" dirty="0" err="1"/>
              <a:t>CosmosClientOptions</a:t>
            </a:r>
            <a:r>
              <a:rPr lang="en-IN" dirty="0"/>
              <a:t> options = new </a:t>
            </a:r>
            <a:r>
              <a:rPr lang="en-IN" dirty="0" err="1"/>
              <a:t>CosmosClientOptions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{</a:t>
            </a:r>
          </a:p>
          <a:p>
            <a:pPr lvl="1"/>
            <a:r>
              <a:rPr lang="en-IN" dirty="0"/>
              <a:t>    </a:t>
            </a:r>
            <a:r>
              <a:rPr lang="en-IN" dirty="0" err="1"/>
              <a:t>ApplicationPreferredRegions</a:t>
            </a:r>
            <a:r>
              <a:rPr lang="en-IN" dirty="0"/>
              <a:t> = new List&lt;string&gt; { "</a:t>
            </a:r>
            <a:r>
              <a:rPr lang="en-IN" dirty="0" err="1"/>
              <a:t>westus</a:t>
            </a:r>
            <a:r>
              <a:rPr lang="en-IN" dirty="0"/>
              <a:t>", "eastus" }</a:t>
            </a:r>
          </a:p>
          <a:p>
            <a:pPr lvl="1"/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849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D2FF-1D63-C656-B72B-7A03C5DD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4B61-79DD-E066-D583-C7BAA6F2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Connect to Azure Cosmos DB for NoSQL with the SDK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SDKs available to connect to the Azure Cosmos DB for NoSQL from many popular programming languages including, but not limited to:</a:t>
            </a:r>
          </a:p>
          <a:p>
            <a:pPr lvl="1"/>
            <a:r>
              <a:rPr lang="en-GB" dirty="0"/>
              <a:t>.NET (C#)</a:t>
            </a:r>
          </a:p>
          <a:p>
            <a:pPr lvl="1"/>
            <a:r>
              <a:rPr lang="en-GB" dirty="0"/>
              <a:t>Java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/>
              <a:t>JavaScript (Node.js)</a:t>
            </a:r>
          </a:p>
        </p:txBody>
      </p:sp>
    </p:spTree>
    <p:extLst>
      <p:ext uri="{BB962C8B-B14F-4D97-AF65-F5344CB8AC3E}">
        <p14:creationId xmlns:p14="http://schemas.microsoft.com/office/powerpoint/2010/main" val="203203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4B3-3401-4D4C-B373-C6F9B6F8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 the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B955-DD53-68ED-7A95-E1E75007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Microsoft.Azure.Cosmos</a:t>
            </a:r>
            <a:r>
              <a:rPr lang="en-GB" dirty="0"/>
              <a:t> library is the latest version of the .NET SDK for Azure Cosmos DB for NoSQL.</a:t>
            </a:r>
          </a:p>
          <a:p>
            <a:r>
              <a:rPr lang="en-GB" dirty="0"/>
              <a:t>The library is open-source and hosted online on GitHub at azure/azure-cosmos-dotnet-v3.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0C44F-1712-7983-8E35-DC7355A9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27" y="2766919"/>
            <a:ext cx="10572771" cy="344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4B3-3401-4D4C-B373-C6F9B6F8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/>
          <a:lstStyle/>
          <a:p>
            <a:r>
              <a:rPr lang="en-IN" dirty="0"/>
              <a:t>Import from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B955-DD53-68ED-7A95-E1E75007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dotnet add package </a:t>
            </a:r>
            <a:r>
              <a:rPr lang="en-IN" dirty="0" err="1"/>
              <a:t>Microsoft.Azure.Cosmos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69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4B3-3401-4D4C-B373-C6F9B6F8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 to an online account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B955-DD53-68ED-7A95-E1E75007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Will see in hands-on. Below is the code</a:t>
            </a:r>
          </a:p>
          <a:p>
            <a:endParaRPr lang="en-GB" dirty="0"/>
          </a:p>
          <a:p>
            <a:pPr lvl="1"/>
            <a:r>
              <a:rPr lang="en-IN" dirty="0"/>
              <a:t>using </a:t>
            </a:r>
            <a:r>
              <a:rPr lang="en-IN" dirty="0" err="1"/>
              <a:t>Microsoft.Azure.Cosmos</a:t>
            </a:r>
            <a:r>
              <a:rPr lang="en-IN" dirty="0"/>
              <a:t>;</a:t>
            </a:r>
            <a:endParaRPr lang="en-GB" dirty="0"/>
          </a:p>
          <a:p>
            <a:pPr lvl="1"/>
            <a:r>
              <a:rPr lang="en-GB" dirty="0"/>
              <a:t>string </a:t>
            </a:r>
            <a:r>
              <a:rPr lang="en-GB" dirty="0" err="1"/>
              <a:t>connectionString</a:t>
            </a:r>
            <a:r>
              <a:rPr lang="en-GB" dirty="0"/>
              <a:t> = "</a:t>
            </a:r>
            <a:r>
              <a:rPr lang="en-GB" dirty="0" err="1"/>
              <a:t>AccountEndpoint</a:t>
            </a:r>
            <a:r>
              <a:rPr lang="en-GB" dirty="0"/>
              <a:t>=https­://dp420.documents.azure.com:443/;</a:t>
            </a:r>
            <a:r>
              <a:rPr lang="en-GB" dirty="0" err="1"/>
              <a:t>AccountKey</a:t>
            </a:r>
            <a:r>
              <a:rPr lang="en-GB" dirty="0"/>
              <a:t>=fDR2ci9QgkdkvERTQ==";</a:t>
            </a:r>
          </a:p>
          <a:p>
            <a:pPr lvl="1"/>
            <a:r>
              <a:rPr lang="en-GB" dirty="0" err="1"/>
              <a:t>CosmosClient</a:t>
            </a:r>
            <a:r>
              <a:rPr lang="en-GB" dirty="0"/>
              <a:t> client = new (</a:t>
            </a:r>
            <a:r>
              <a:rPr lang="en-GB" dirty="0" err="1"/>
              <a:t>connectionString</a:t>
            </a:r>
            <a:r>
              <a:rPr lang="en-GB" dirty="0"/>
              <a:t>);</a:t>
            </a:r>
          </a:p>
          <a:p>
            <a:pPr lvl="1"/>
            <a:r>
              <a:rPr lang="en-GB" dirty="0"/>
              <a:t>string endpoint = "https­://dp420.documents.azure.com:443/";</a:t>
            </a:r>
          </a:p>
          <a:p>
            <a:pPr lvl="1"/>
            <a:r>
              <a:rPr lang="en-GB" dirty="0"/>
              <a:t>string key = "fDR2ci9QgkdkvERTQ==";</a:t>
            </a:r>
          </a:p>
          <a:p>
            <a:pPr lvl="1"/>
            <a:r>
              <a:rPr lang="en-GB" dirty="0" err="1"/>
              <a:t>CosmosClient</a:t>
            </a:r>
            <a:r>
              <a:rPr lang="en-GB" dirty="0"/>
              <a:t> client = new (endpoint, key);</a:t>
            </a:r>
          </a:p>
          <a:p>
            <a:pPr lvl="1"/>
            <a:r>
              <a:rPr lang="en-GB" dirty="0" err="1"/>
              <a:t>AccountProperties</a:t>
            </a:r>
            <a:r>
              <a:rPr lang="en-GB" dirty="0"/>
              <a:t> account = await </a:t>
            </a:r>
            <a:r>
              <a:rPr lang="en-GB" dirty="0" err="1"/>
              <a:t>client.ReadAccountAsync</a:t>
            </a:r>
            <a:r>
              <a:rPr lang="en-GB" dirty="0"/>
              <a:t>();</a:t>
            </a:r>
          </a:p>
          <a:p>
            <a:pPr lvl="1"/>
            <a:r>
              <a:rPr lang="en-IN" dirty="0"/>
              <a:t>Database </a:t>
            </a:r>
            <a:r>
              <a:rPr lang="en-IN" dirty="0" err="1"/>
              <a:t>database</a:t>
            </a:r>
            <a:r>
              <a:rPr lang="en-IN" dirty="0"/>
              <a:t> = </a:t>
            </a:r>
            <a:r>
              <a:rPr lang="en-IN" dirty="0" err="1"/>
              <a:t>client.GetDatabase</a:t>
            </a:r>
            <a:r>
              <a:rPr lang="en-IN" dirty="0"/>
              <a:t>("</a:t>
            </a:r>
            <a:r>
              <a:rPr lang="en-IN" dirty="0" err="1"/>
              <a:t>cosmicworks</a:t>
            </a:r>
            <a:r>
              <a:rPr lang="en-IN" dirty="0"/>
              <a:t>");</a:t>
            </a:r>
            <a:endParaRPr lang="en-GB" dirty="0"/>
          </a:p>
          <a:p>
            <a:pPr lvl="1"/>
            <a:r>
              <a:rPr lang="en-IN" dirty="0"/>
              <a:t>Database </a:t>
            </a:r>
            <a:r>
              <a:rPr lang="en-IN" dirty="0" err="1"/>
              <a:t>database</a:t>
            </a:r>
            <a:r>
              <a:rPr lang="en-IN" dirty="0"/>
              <a:t> = await </a:t>
            </a:r>
            <a:r>
              <a:rPr lang="en-IN" dirty="0" err="1"/>
              <a:t>client.CreateDatabaseAsync</a:t>
            </a:r>
            <a:r>
              <a:rPr lang="en-IN" dirty="0"/>
              <a:t>("</a:t>
            </a:r>
            <a:r>
              <a:rPr lang="en-IN" dirty="0" err="1"/>
              <a:t>cosmicworks</a:t>
            </a:r>
            <a:r>
              <a:rPr lang="en-IN" dirty="0"/>
              <a:t>");</a:t>
            </a:r>
            <a:endParaRPr lang="en-GB" dirty="0"/>
          </a:p>
          <a:p>
            <a:pPr lvl="1"/>
            <a:r>
              <a:rPr lang="fr-FR" dirty="0"/>
              <a:t>Container </a:t>
            </a:r>
            <a:r>
              <a:rPr lang="fr-FR" dirty="0" err="1"/>
              <a:t>container</a:t>
            </a:r>
            <a:r>
              <a:rPr lang="fr-FR" dirty="0"/>
              <a:t> = </a:t>
            </a:r>
            <a:r>
              <a:rPr lang="fr-FR" dirty="0" err="1"/>
              <a:t>database.GetContainer</a:t>
            </a:r>
            <a:r>
              <a:rPr lang="fr-FR" dirty="0"/>
              <a:t>("</a:t>
            </a:r>
            <a:r>
              <a:rPr lang="fr-FR" dirty="0" err="1"/>
              <a:t>products</a:t>
            </a:r>
            <a:r>
              <a:rPr lang="fr-FR" dirty="0"/>
              <a:t>");</a:t>
            </a:r>
            <a:endParaRPr lang="en-GB" dirty="0"/>
          </a:p>
          <a:p>
            <a:pPr lvl="1"/>
            <a:endParaRPr lang="en-IN" dirty="0"/>
          </a:p>
          <a:p>
            <a:pPr lvl="1"/>
            <a:r>
              <a:rPr lang="en-IN" dirty="0"/>
              <a:t>Container </a:t>
            </a:r>
            <a:r>
              <a:rPr lang="en-IN" dirty="0" err="1"/>
              <a:t>container</a:t>
            </a:r>
            <a:r>
              <a:rPr lang="en-IN" dirty="0"/>
              <a:t> = await </a:t>
            </a:r>
            <a:r>
              <a:rPr lang="en-IN" dirty="0" err="1"/>
              <a:t>database.CreateContainerAsync</a:t>
            </a:r>
            <a:r>
              <a:rPr lang="en-IN" dirty="0"/>
              <a:t>(</a:t>
            </a:r>
          </a:p>
          <a:p>
            <a:pPr lvl="1"/>
            <a:r>
              <a:rPr lang="en-IN" dirty="0"/>
              <a:t>    "</a:t>
            </a:r>
            <a:r>
              <a:rPr lang="en-IN" dirty="0" err="1"/>
              <a:t>cosmicworks</a:t>
            </a:r>
            <a:r>
              <a:rPr lang="en-IN" dirty="0"/>
              <a:t>", </a:t>
            </a:r>
          </a:p>
          <a:p>
            <a:pPr lvl="1"/>
            <a:r>
              <a:rPr lang="en-IN" dirty="0"/>
              <a:t>    "/</a:t>
            </a:r>
            <a:r>
              <a:rPr lang="en-IN" dirty="0" err="1"/>
              <a:t>categoryId</a:t>
            </a:r>
            <a:r>
              <a:rPr lang="en-IN" dirty="0"/>
              <a:t>", </a:t>
            </a:r>
          </a:p>
          <a:p>
            <a:pPr lvl="1"/>
            <a:r>
              <a:rPr lang="en-IN" dirty="0"/>
              <a:t>    400</a:t>
            </a:r>
          </a:p>
          <a:p>
            <a:pPr lvl="1"/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681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4B3-3401-4D4C-B373-C6F9B6F8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CosmosClientOptions</a:t>
            </a:r>
            <a:r>
              <a:rPr lang="en-IN" dirty="0"/>
              <a:t>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B955-DD53-68ED-7A95-E1E75007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CosmosClientOptions</a:t>
            </a:r>
            <a:r>
              <a:rPr lang="en-GB" dirty="0"/>
              <a:t> class provides a range of options that you can configure for the client when it connects to an account</a:t>
            </a:r>
          </a:p>
          <a:p>
            <a:r>
              <a:rPr lang="en-GB" dirty="0"/>
              <a:t>These options include, but are not limited to:</a:t>
            </a:r>
          </a:p>
          <a:p>
            <a:pPr lvl="1"/>
            <a:r>
              <a:rPr lang="en-GB" dirty="0"/>
              <a:t>The mode used to connect to the account</a:t>
            </a:r>
          </a:p>
          <a:p>
            <a:pPr lvl="1"/>
            <a:r>
              <a:rPr lang="en-GB" dirty="0"/>
              <a:t>Custom consistency level used specifically for the client instance</a:t>
            </a:r>
          </a:p>
          <a:p>
            <a:pPr lvl="1"/>
            <a:r>
              <a:rPr lang="en-GB" dirty="0"/>
              <a:t>The preferred account region[s]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5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4B3-3401-4D4C-B373-C6F9B6F8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Overriding default client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B955-DD53-68ED-7A95-E1E75007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connecting to an Azure Cosmos DB account using the </a:t>
            </a:r>
            <a:r>
              <a:rPr lang="en-GB" dirty="0" err="1"/>
              <a:t>CosmosClient</a:t>
            </a:r>
            <a:r>
              <a:rPr lang="en-GB" dirty="0"/>
              <a:t> class, there are a few assumptions that the client makes:</a:t>
            </a:r>
          </a:p>
          <a:p>
            <a:pPr lvl="1"/>
            <a:r>
              <a:rPr lang="en-GB" dirty="0"/>
              <a:t>That you will want to connect to the first writable (primary) region of your account</a:t>
            </a:r>
          </a:p>
          <a:p>
            <a:pPr lvl="1"/>
            <a:r>
              <a:rPr lang="en-GB" dirty="0"/>
              <a:t>That you will use the default consistency level for the account with your read requests</a:t>
            </a:r>
          </a:p>
          <a:p>
            <a:pPr lvl="1"/>
            <a:r>
              <a:rPr lang="en-GB" dirty="0"/>
              <a:t>That you will connect directly to data nodes for requests</a:t>
            </a:r>
          </a:p>
          <a:p>
            <a:r>
              <a:rPr lang="en-GB" dirty="0"/>
              <a:t>To configure the client, you will need to create an instance of the </a:t>
            </a:r>
            <a:r>
              <a:rPr lang="en-GB" dirty="0" err="1"/>
              <a:t>CosmosClientOptions</a:t>
            </a:r>
            <a:r>
              <a:rPr lang="en-GB" dirty="0"/>
              <a:t> class </a:t>
            </a:r>
          </a:p>
          <a:p>
            <a:pPr lvl="1"/>
            <a:r>
              <a:rPr lang="en-GB" dirty="0" err="1"/>
              <a:t>CosmosClientOptions</a:t>
            </a:r>
            <a:r>
              <a:rPr lang="en-GB" dirty="0"/>
              <a:t> options = new ();</a:t>
            </a:r>
          </a:p>
          <a:p>
            <a:pPr lvl="1"/>
            <a:r>
              <a:rPr lang="en-GB" dirty="0" err="1"/>
              <a:t>CosmosClient</a:t>
            </a:r>
            <a:r>
              <a:rPr lang="en-GB" dirty="0"/>
              <a:t> client = new (endpoint, key, options);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3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4B3-3401-4D4C-B373-C6F9B6F8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connectivity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B955-DD53-68ED-7A95-E1E75007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CosmosClientOptions</a:t>
            </a:r>
            <a:r>
              <a:rPr lang="en-IN" dirty="0"/>
              <a:t> options = new 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ConnectionMode</a:t>
            </a:r>
            <a:r>
              <a:rPr lang="en-IN" dirty="0"/>
              <a:t> = </a:t>
            </a:r>
            <a:r>
              <a:rPr lang="en-IN" dirty="0" err="1"/>
              <a:t>ConnectionMode.Direct</a:t>
            </a:r>
            <a:endParaRPr lang="en-IN" dirty="0"/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sz="3900" b="1" u="sng" dirty="0"/>
              <a:t>OR</a:t>
            </a:r>
          </a:p>
          <a:p>
            <a:endParaRPr lang="en-IN" dirty="0"/>
          </a:p>
          <a:p>
            <a:r>
              <a:rPr lang="en-IN" dirty="0" err="1"/>
              <a:t>CosmosClientOptions</a:t>
            </a:r>
            <a:r>
              <a:rPr lang="en-IN" dirty="0"/>
              <a:t> options = new 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ConnectionMode</a:t>
            </a:r>
            <a:r>
              <a:rPr lang="en-IN" dirty="0"/>
              <a:t> = </a:t>
            </a:r>
            <a:r>
              <a:rPr lang="en-IN" dirty="0" err="1"/>
              <a:t>ConnectionMode.Gateway</a:t>
            </a:r>
            <a:endParaRPr lang="en-IN" dirty="0"/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844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D2FF-1D63-C656-B72B-7A03C5DD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current consistency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4B61-79DD-E066-D583-C7BAA6F2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CosmosClientOptions</a:t>
            </a:r>
            <a:r>
              <a:rPr lang="en-IN" dirty="0"/>
              <a:t> options = new 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ConsistencyLevel</a:t>
            </a:r>
            <a:r>
              <a:rPr lang="en-IN" dirty="0"/>
              <a:t> = </a:t>
            </a:r>
            <a:r>
              <a:rPr lang="en-IN" dirty="0" err="1"/>
              <a:t>ConsistencyLevel.Eventual</a:t>
            </a:r>
            <a:endParaRPr lang="en-IN" dirty="0"/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063594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137</TotalTime>
  <Words>548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Use the Azure Cosmos DB for NoSQL SDK</vt:lpstr>
      <vt:lpstr>Introduction</vt:lpstr>
      <vt:lpstr>Understand the SDK</vt:lpstr>
      <vt:lpstr>Import from package manager</vt:lpstr>
      <vt:lpstr>Connect to an online account</vt:lpstr>
      <vt:lpstr>CosmosClientOptions options</vt:lpstr>
      <vt:lpstr>Overriding default client options</vt:lpstr>
      <vt:lpstr>Configure connectivity mode</vt:lpstr>
      <vt:lpstr>Changing the current consistency level</vt:lpstr>
      <vt:lpstr>Setting the preferred application region[s]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59</cp:revision>
  <dcterms:created xsi:type="dcterms:W3CDTF">2022-04-17T09:00:56Z</dcterms:created>
  <dcterms:modified xsi:type="dcterms:W3CDTF">2023-05-20T07:44:47Z</dcterms:modified>
</cp:coreProperties>
</file>