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304" r:id="rId3"/>
    <p:sldId id="305" r:id="rId4"/>
    <p:sldId id="309" r:id="rId5"/>
    <p:sldId id="306" r:id="rId6"/>
    <p:sldId id="307" r:id="rId7"/>
    <p:sldId id="308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in Gupta" initials="AG" lastIdx="1" clrIdx="0">
    <p:extLst>
      <p:ext uri="{19B8F6BF-5375-455C-9EA6-DF929625EA0E}">
        <p15:presenceInfo xmlns:p15="http://schemas.microsoft.com/office/powerpoint/2012/main" userId="d8159f1647995f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97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ish N" userId="a99c5843-1b8b-4597-934e-1f1285f55a02" providerId="ADAL" clId="{C6D083F1-5A86-4621-B0FE-66BC5430D084}"/>
    <pc:docChg chg="addSld modSld">
      <pc:chgData name="Keerthish N" userId="a99c5843-1b8b-4597-934e-1f1285f55a02" providerId="ADAL" clId="{C6D083F1-5A86-4621-B0FE-66BC5430D084}" dt="2022-04-17T09:03:18.848" v="17" actId="20577"/>
      <pc:docMkLst>
        <pc:docMk/>
      </pc:docMkLst>
      <pc:sldChg chg="modSp new mod">
        <pc:chgData name="Keerthish N" userId="a99c5843-1b8b-4597-934e-1f1285f55a02" providerId="ADAL" clId="{C6D083F1-5A86-4621-B0FE-66BC5430D084}" dt="2022-04-17T09:03:18.848" v="17" actId="20577"/>
        <pc:sldMkLst>
          <pc:docMk/>
          <pc:sldMk cId="4212529041" sldId="268"/>
        </pc:sldMkLst>
        <pc:spChg chg="mod">
          <ac:chgData name="Keerthish N" userId="a99c5843-1b8b-4597-934e-1f1285f55a02" providerId="ADAL" clId="{C6D083F1-5A86-4621-B0FE-66BC5430D084}" dt="2022-04-17T09:03:18.848" v="17" actId="20577"/>
          <ac:spMkLst>
            <pc:docMk/>
            <pc:sldMk cId="4212529041" sldId="268"/>
            <ac:spMk id="2" creationId="{6F924236-E3EC-42E3-8A6E-CA820954B3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654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C7031-7189-4FF4-AB77-91746D51C992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B09D-9932-4B06-873C-013465126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7"/>
            <a:ext cx="3278155" cy="474724"/>
          </a:xfrm>
        </p:spPr>
        <p:txBody>
          <a:bodyPr/>
          <a:lstStyle>
            <a:lvl1pPr>
              <a:defRPr sz="1600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BA1F788D-DC43-41B5-B9E0-561B4488AB21}" type="datetime1">
              <a:rPr lang="en-US" smtClean="0"/>
              <a:t>5/20/2023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1" y="5182088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2" y="270403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5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745838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 dirty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3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400" y="2846743"/>
            <a:ext cx="11602073" cy="492443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3200" b="0" i="0" spc="-125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29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3" y="272347"/>
            <a:ext cx="11564999" cy="492443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40" y="1266277"/>
            <a:ext cx="5496521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7" y="1263657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882" lvl="0" indent="-342882">
              <a:spcBef>
                <a:spcPct val="20000"/>
              </a:spcBef>
              <a:buFont typeface="Arial" pitchFamily="34" charset="0"/>
              <a:buChar char="•"/>
            </a:pPr>
            <a:endParaRPr sz="24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6" y="1028739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TextBox 20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342925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87751"/>
            <a:ext cx="10972800" cy="492443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9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EE73-F09E-46B3-ABAC-0BCCC1504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312A4-4E77-4BB7-A998-E6E6CF56C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FEF4-6070-4BA3-B60A-A74E04B2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DABA-ED86-4B36-B13B-81D979E16D17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5C5E8-6D18-4EB6-8118-066A5BCC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A70C-171A-4BD4-BB1F-7B4745B2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96DC-0615-484B-A4B6-7C8A4EC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44DB1-F196-4181-A727-816C192D49C0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96DC-0615-484B-A4B6-7C8A4EC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 algn="ctr" defTabSz="91435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61" y="5382162"/>
            <a:ext cx="11602073" cy="492443"/>
          </a:xfrm>
        </p:spPr>
        <p:txBody>
          <a:bodyPr/>
          <a:lstStyle/>
          <a:p>
            <a:r>
              <a:rPr lang="en-GB" dirty="0"/>
              <a:t>Process bulk data in Azure Cosmos DB for NoSQL</a:t>
            </a:r>
            <a:endParaRPr lang="en-US" dirty="0"/>
          </a:p>
        </p:txBody>
      </p:sp>
      <p:pic>
        <p:nvPicPr>
          <p:cNvPr id="3074" name="Picture 2" descr="Azure Cosmos DB Blog">
            <a:extLst>
              <a:ext uri="{FF2B5EF4-FFF2-40B4-BE49-F238E27FC236}">
                <a16:creationId xmlns:a16="http://schemas.microsoft.com/office/drawing/2014/main" id="{CEE18FF5-7241-8A7E-5D96-70849BE75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62125"/>
            <a:ext cx="5334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E25D-32F1-6D7E-CACF-BE254498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682D-3099-34AB-AE35-23DA889A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you’re using a high throughput database, it’s not uncommon for you to want to send a high volume of data to the database with as much throughput as possible.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03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57E8-6FFD-D40B-34EE-8D38638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bulk operations with the SDK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FC51-C10E-4494-AFFC-02F7D5DA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CosmosClientOptions</a:t>
            </a:r>
            <a:r>
              <a:rPr lang="en-GB" dirty="0"/>
              <a:t> options = new ()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    </a:t>
            </a:r>
            <a:r>
              <a:rPr lang="en-GB" dirty="0" err="1"/>
              <a:t>AllowBulkExecution</a:t>
            </a:r>
            <a:r>
              <a:rPr lang="en-GB" dirty="0"/>
              <a:t> = true </a:t>
            </a:r>
          </a:p>
          <a:p>
            <a:r>
              <a:rPr lang="en-GB" dirty="0"/>
              <a:t>};</a:t>
            </a:r>
          </a:p>
          <a:p>
            <a:r>
              <a:rPr lang="en-GB" dirty="0" err="1"/>
              <a:t>CosmosClient</a:t>
            </a:r>
            <a:r>
              <a:rPr lang="en-GB" dirty="0"/>
              <a:t> client = new (endpoint, key, options);</a:t>
            </a:r>
          </a:p>
          <a:p>
            <a:r>
              <a:rPr lang="en-IN" dirty="0"/>
              <a:t>List&lt;Product&gt; </a:t>
            </a:r>
            <a:r>
              <a:rPr lang="en-IN" dirty="0" err="1"/>
              <a:t>productsToInsert</a:t>
            </a:r>
            <a:r>
              <a:rPr lang="en-IN" dirty="0"/>
              <a:t> = </a:t>
            </a:r>
            <a:r>
              <a:rPr lang="en-IN" dirty="0" err="1"/>
              <a:t>GetOurProductsFromSomeWhere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List&lt;Task&gt; </a:t>
            </a:r>
            <a:r>
              <a:rPr lang="en-IN" dirty="0" err="1"/>
              <a:t>concurrentTasks</a:t>
            </a:r>
            <a:r>
              <a:rPr lang="en-IN" dirty="0"/>
              <a:t> = new List&lt;Task&gt;();</a:t>
            </a:r>
          </a:p>
          <a:p>
            <a:endParaRPr lang="en-IN" dirty="0"/>
          </a:p>
          <a:p>
            <a:r>
              <a:rPr lang="en-IN" dirty="0"/>
              <a:t>foreach(Product </a:t>
            </a:r>
            <a:r>
              <a:rPr lang="en-IN" dirty="0" err="1"/>
              <a:t>product</a:t>
            </a:r>
            <a:r>
              <a:rPr lang="en-IN" dirty="0"/>
              <a:t> in </a:t>
            </a:r>
            <a:r>
              <a:rPr lang="en-IN" dirty="0" err="1"/>
              <a:t>productsToInsert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</a:t>
            </a:r>
            <a:r>
              <a:rPr lang="en-IN" dirty="0" err="1"/>
              <a:t>concurrentTasks.Add</a:t>
            </a:r>
            <a:r>
              <a:rPr lang="en-IN" dirty="0"/>
              <a:t>(</a:t>
            </a:r>
          </a:p>
          <a:p>
            <a:r>
              <a:rPr lang="en-IN" dirty="0"/>
              <a:t>        </a:t>
            </a:r>
            <a:r>
              <a:rPr lang="en-IN" dirty="0" err="1"/>
              <a:t>container.CreateItemAsync</a:t>
            </a:r>
            <a:r>
              <a:rPr lang="en-IN" dirty="0"/>
              <a:t>&lt;Product&gt;(</a:t>
            </a:r>
          </a:p>
          <a:p>
            <a:r>
              <a:rPr lang="en-IN" dirty="0"/>
              <a:t>            product, </a:t>
            </a:r>
          </a:p>
          <a:p>
            <a:r>
              <a:rPr lang="en-IN" dirty="0"/>
              <a:t>            new </a:t>
            </a:r>
            <a:r>
              <a:rPr lang="en-IN" dirty="0" err="1"/>
              <a:t>PartitionKey</a:t>
            </a:r>
            <a:r>
              <a:rPr lang="en-IN" dirty="0"/>
              <a:t>(</a:t>
            </a:r>
            <a:r>
              <a:rPr lang="en-IN" dirty="0" err="1"/>
              <a:t>product.partitionKeyValue</a:t>
            </a:r>
            <a:r>
              <a:rPr lang="en-IN" dirty="0"/>
              <a:t>))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194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57E8-6FFD-D40B-34EE-8D38638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bulk operations with the SDK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FC51-C10E-4494-AFFC-02F7D5DA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we invoke </a:t>
            </a:r>
            <a:r>
              <a:rPr lang="en-GB" dirty="0" err="1"/>
              <a:t>Task.WhenAll</a:t>
            </a:r>
            <a:r>
              <a:rPr lang="en-GB" dirty="0"/>
              <a:t>, the SDK will kick in to create batches to group our operations by physical partition, then distribute the requests to run concurrently</a:t>
            </a:r>
          </a:p>
          <a:p>
            <a:pPr lvl="1"/>
            <a:r>
              <a:rPr lang="en-IN" dirty="0" err="1"/>
              <a:t>Task.WhenAll</a:t>
            </a:r>
            <a:r>
              <a:rPr lang="en-IN" dirty="0"/>
              <a:t>(</a:t>
            </a:r>
            <a:r>
              <a:rPr lang="en-IN" dirty="0" err="1"/>
              <a:t>concurrentTasks</a:t>
            </a:r>
            <a:r>
              <a:rPr lang="en-IN" dirty="0"/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24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2E88-8220-BF28-09F3-E62F6AF9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 bulk operation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4B14-9651-A8F6-E699-76A9F0D1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Throughput consumption</a:t>
            </a:r>
          </a:p>
          <a:p>
            <a:r>
              <a:rPr lang="en-IN" dirty="0"/>
              <a:t>Latency impact</a:t>
            </a:r>
          </a:p>
          <a:p>
            <a:pPr lvl="1"/>
            <a:r>
              <a:rPr lang="en-GB" dirty="0"/>
              <a:t>When the SDK is attempting to fill a batch and doesn’t quite have enough items, it will wait 100 milliseconds for more items. This wait can affect overall latency.</a:t>
            </a:r>
            <a:endParaRPr lang="en-IN" dirty="0"/>
          </a:p>
          <a:p>
            <a:r>
              <a:rPr lang="en-GB" dirty="0"/>
              <a:t>Document size</a:t>
            </a:r>
          </a:p>
          <a:p>
            <a:pPr lvl="1"/>
            <a:r>
              <a:rPr lang="en-GB" dirty="0"/>
              <a:t>The SDK automatically creates batches for optimization with a maximum of 2 Mb. Smaller items can take advantage of this optimization, with oversized items having an inverse effect.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4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10E3-B8F2-8D41-2962-D203CA93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 bulk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5135F-1632-9EBB-D92F-734AD56F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Configure the partition key</a:t>
            </a:r>
          </a:p>
          <a:p>
            <a:pPr lvl="1"/>
            <a:r>
              <a:rPr lang="en-GB" dirty="0"/>
              <a:t>It’s a good practice to provide the partition key to the operation if you already have it.</a:t>
            </a:r>
            <a:endParaRPr lang="en-IN" dirty="0"/>
          </a:p>
          <a:p>
            <a:r>
              <a:rPr lang="en-IN"/>
              <a:t>Use stream API in serialize-deserialize scenarios</a:t>
            </a:r>
          </a:p>
          <a:p>
            <a:pPr lvl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65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D5A4-A9BA-A49D-74A6-54C4C452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87BC-F7B2-2B07-5ACB-883FA7993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7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4236-E3EC-42E3-8A6E-CA820954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2529041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hat-pp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-ppt" id="{5C640F01-DF42-48AF-8959-1C772AC7A70A}" vid="{1E8B0E37-939B-4BF3-9F90-293384DAB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cloudthat-ppt</Template>
  <TotalTime>286</TotalTime>
  <Words>272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Calibri</vt:lpstr>
      <vt:lpstr>Gotham HTF Book</vt:lpstr>
      <vt:lpstr>Proxima Nova</vt:lpstr>
      <vt:lpstr>Proxima Nova Rg</vt:lpstr>
      <vt:lpstr>cloudthat-ppt</vt:lpstr>
      <vt:lpstr>Process bulk data in Azure Cosmos DB for NoSQL</vt:lpstr>
      <vt:lpstr>Introduction</vt:lpstr>
      <vt:lpstr>Create bulk operations with the SDK</vt:lpstr>
      <vt:lpstr>Create bulk operations with the SDK</vt:lpstr>
      <vt:lpstr>Review bulk operation caveats</vt:lpstr>
      <vt:lpstr>Implement bulk best practices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Keerthish N</dc:creator>
  <cp:lastModifiedBy>Atin Gupta</cp:lastModifiedBy>
  <cp:revision>105</cp:revision>
  <dcterms:created xsi:type="dcterms:W3CDTF">2022-04-17T09:00:56Z</dcterms:created>
  <dcterms:modified xsi:type="dcterms:W3CDTF">2023-05-20T10:19:21Z</dcterms:modified>
</cp:coreProperties>
</file>