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31E5-E5BA-CF7C-AAF2-2BF7D48E5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124DF-9BFC-7403-46A8-0A307B47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9DCA-C868-41DB-DAD9-A4F4BCB0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E281-2977-6571-2533-5103E9AD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A249-3ED1-5F44-5893-6A2F4398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38C2-1141-A7C1-9E74-DB1FB44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C973E-6222-0CC2-7992-0633DE31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5400-30F8-EC15-DADD-A52C7499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BAB1-803F-50FC-C37F-01BC8AB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529E-5F83-40B5-D180-F97D84DB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02261-658C-F4EF-80B0-CE34C97C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5FAA-E958-AE27-6DED-56FDD6F2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D24E-C16E-B402-DF8A-2A8BD571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BF81-AD6B-1C0E-55EB-0F5F650C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1D41-FBB5-F2BF-9C29-96C0305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6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55F5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8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7E5E-D45A-A31C-E982-F1EE8328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FE01-B374-6DC6-0AE7-F68455AA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7DA3-A59C-A686-F498-A7A0834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DE6E-E6D6-B4D1-03A8-5085549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1726-C9B6-83D9-5103-A2993D29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6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D3CA-0479-2934-7C03-D6DA5865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CFB3-CA17-F770-17ED-5576185D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25EF-BEB2-1190-EA5A-2BA7DE6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085F-074F-6933-6EC4-2FFC69F1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51D-9D62-83C3-3AA9-C918928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2456-CE80-840B-79D7-EAE1FBC8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32CD-5159-E5FA-5254-D2A644EE5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01E7-BFB7-FFE6-E57F-7EED148C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76DED-541B-D1F4-840F-AAF1E161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E98A6-C473-E75E-6E99-5950A93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6FFA-5E15-42D0-A395-1402331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5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535E-2FFC-4FFD-B4D7-C4B654E1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315A-4B0D-44EB-F1F1-A0ACC170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4CD3D-831A-C706-A619-51ED7F9F8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61B2C-115D-D481-C6A5-59A9D73B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B13C6-AC07-3630-30D1-38E6E8F1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62445-3988-957E-1F22-19B68CCD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4112A-A6BD-C7DF-160F-37B7B9F8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E7B7F-ED5F-ECAB-9763-9424008C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88D-6D50-A1FA-224D-64A76EA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FBB0D-535B-8635-A49E-C8A4811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10150-1390-3ECF-70E8-1B507D6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09071-4FC0-DDA4-B1B9-371A8A5D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9A58-FE01-FA94-F673-93A956B5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10F6-AFE2-FAD4-DC82-8788BEDB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966D7-E7C5-6498-4534-75FF9308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AAC0-56D9-0CFA-D23E-1E28D966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148E-E6F0-BA2D-167B-C6D9CA1B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A13B-DA8F-C787-8857-7C3CE493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27F7-61D7-2C25-4A8A-203876BD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2858-EEE1-82A4-5D0D-BFBBB461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3A455-63D9-69CA-4344-9A17CDE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6A46-6904-5022-20A0-9EE4096F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A61DF-462A-D8CF-EEB2-FBFFE872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5FAA-FDFA-089E-1905-AC797476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9E45-BEDC-9DCB-8644-E7503D0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554D-AC48-74F4-2D4E-29D031D1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1D5F-CB91-6050-7A05-761C4919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2A187-D777-EFA5-413B-8B845D86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3A75-AD42-7270-E904-15ABF7BC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6AB1-6E52-EB05-5AD0-E47223039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582D-8B25-4F8F-84DE-E5D4B2B2D3C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C4E6-6ECC-42CE-AAAB-7FEA11EC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F8FC-CF2C-7FA0-55C4-B644AFC3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2034-7F9A-46B9-8E23-E71A1CD3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102.png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94848" y="659891"/>
            <a:ext cx="7463155" cy="5055235"/>
            <a:chOff x="3994848" y="659891"/>
            <a:chExt cx="7463155" cy="5055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6407" y="659891"/>
              <a:ext cx="7383780" cy="5055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96435" y="696213"/>
              <a:ext cx="7459980" cy="4920615"/>
            </a:xfrm>
            <a:custGeom>
              <a:avLst/>
              <a:gdLst/>
              <a:ahLst/>
              <a:cxnLst/>
              <a:rect l="l" t="t" r="r" b="b"/>
              <a:pathLst>
                <a:path w="7459980" h="4920615">
                  <a:moveTo>
                    <a:pt x="501396" y="0"/>
                  </a:moveTo>
                  <a:lnTo>
                    <a:pt x="0" y="4084193"/>
                  </a:lnTo>
                  <a:lnTo>
                    <a:pt x="6809232" y="4920221"/>
                  </a:lnTo>
                  <a:lnTo>
                    <a:pt x="6976363" y="4789551"/>
                  </a:lnTo>
                  <a:lnTo>
                    <a:pt x="7459598" y="854328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6435" y="696213"/>
              <a:ext cx="7459980" cy="4920615"/>
            </a:xfrm>
            <a:custGeom>
              <a:avLst/>
              <a:gdLst/>
              <a:ahLst/>
              <a:cxnLst/>
              <a:rect l="l" t="t" r="r" b="b"/>
              <a:pathLst>
                <a:path w="7459980" h="4920615">
                  <a:moveTo>
                    <a:pt x="0" y="4084193"/>
                  </a:moveTo>
                  <a:lnTo>
                    <a:pt x="6809232" y="4920221"/>
                  </a:lnTo>
                  <a:lnTo>
                    <a:pt x="6976363" y="4789551"/>
                  </a:lnTo>
                  <a:lnTo>
                    <a:pt x="7459598" y="854328"/>
                  </a:lnTo>
                  <a:lnTo>
                    <a:pt x="501396" y="0"/>
                  </a:lnTo>
                  <a:lnTo>
                    <a:pt x="0" y="4084193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9900" y="5315699"/>
              <a:ext cx="275094" cy="2065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7078" y="5341365"/>
              <a:ext cx="237363" cy="16700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824218"/>
            <a:ext cx="12192000" cy="10337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3183" y="2268981"/>
            <a:ext cx="2999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0" dirty="0">
                <a:solidFill>
                  <a:srgbClr val="252525"/>
                </a:solidFill>
                <a:latin typeface="Tahoma"/>
                <a:cs typeface="Tahoma"/>
              </a:rPr>
              <a:t>Why</a:t>
            </a:r>
            <a:r>
              <a:rPr sz="28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ahoma"/>
                <a:cs typeface="Tahoma"/>
              </a:rPr>
              <a:t>Cosmos</a:t>
            </a:r>
            <a:r>
              <a:rPr sz="28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252525"/>
                </a:solidFill>
                <a:latin typeface="Tahoma"/>
                <a:cs typeface="Tahoma"/>
              </a:rPr>
              <a:t>DB?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753" y="2845054"/>
            <a:ext cx="30333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Palatino Linotype"/>
                <a:cs typeface="Palatino Linotype"/>
              </a:rPr>
              <a:t>What</a:t>
            </a:r>
            <a:r>
              <a:rPr sz="1300" spc="20" dirty="0">
                <a:latin typeface="Palatino Linotype"/>
                <a:cs typeface="Palatino Linotype"/>
              </a:rPr>
              <a:t> </a:t>
            </a:r>
            <a:r>
              <a:rPr sz="1300" spc="-10" dirty="0">
                <a:latin typeface="Palatino Linotype"/>
                <a:cs typeface="Palatino Linotype"/>
              </a:rPr>
              <a:t>traditional</a:t>
            </a:r>
            <a:r>
              <a:rPr sz="1300" spc="30" dirty="0">
                <a:latin typeface="Palatino Linotype"/>
                <a:cs typeface="Palatino Linotype"/>
              </a:rPr>
              <a:t> </a:t>
            </a:r>
            <a:r>
              <a:rPr sz="1300" spc="-5" dirty="0">
                <a:latin typeface="Palatino Linotype"/>
                <a:cs typeface="Palatino Linotype"/>
              </a:rPr>
              <a:t>databases</a:t>
            </a:r>
            <a:r>
              <a:rPr sz="1300" spc="20" dirty="0">
                <a:latin typeface="Palatino Linotype"/>
                <a:cs typeface="Palatino Linotype"/>
              </a:rPr>
              <a:t> </a:t>
            </a:r>
            <a:r>
              <a:rPr sz="1300" spc="-10" dirty="0">
                <a:latin typeface="Palatino Linotype"/>
                <a:cs typeface="Palatino Linotype"/>
              </a:rPr>
              <a:t>were</a:t>
            </a:r>
            <a:r>
              <a:rPr sz="1300" spc="-5" dirty="0">
                <a:latin typeface="Palatino Linotype"/>
                <a:cs typeface="Palatino Linotype"/>
              </a:rPr>
              <a:t> lacking?</a:t>
            </a:r>
            <a:endParaRPr sz="13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2232" y="783336"/>
            <a:ext cx="7093458" cy="47785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236" y="714213"/>
            <a:ext cx="83026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Cosmos</a:t>
            </a:r>
            <a:r>
              <a:rPr spc="-90" dirty="0"/>
              <a:t> </a:t>
            </a:r>
            <a:r>
              <a:rPr spc="245" dirty="0"/>
              <a:t>DB</a:t>
            </a:r>
            <a:r>
              <a:rPr spc="-110" dirty="0"/>
              <a:t> </a:t>
            </a:r>
            <a:r>
              <a:rPr spc="300" dirty="0"/>
              <a:t>Cassandra</a:t>
            </a:r>
            <a:r>
              <a:rPr spc="-85" dirty="0"/>
              <a:t> </a:t>
            </a:r>
            <a:r>
              <a:rPr spc="15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3644" y="2034032"/>
            <a:ext cx="6412230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Wide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column No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SQL</a:t>
            </a:r>
            <a:r>
              <a:rPr sz="1800" spc="-8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Database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Name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and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format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column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can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vary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from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row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Palatino Linotype"/>
                <a:cs typeface="Palatino Linotype"/>
              </a:rPr>
              <a:t>row.</a:t>
            </a:r>
            <a:endParaRPr sz="1800">
              <a:latin typeface="Palatino Linotype"/>
              <a:cs typeface="Palatino Linotype"/>
            </a:endParaRPr>
          </a:p>
          <a:p>
            <a:pPr marL="299085" marR="59055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Simple migrate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your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Cassandra application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Cosmos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Cassandra</a:t>
            </a:r>
            <a:r>
              <a:rPr sz="1800" spc="-7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API and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change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connection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string.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Interact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Cassandra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based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tools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Explorer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Programmatically,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using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SDK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(CassandraCSharpdriver)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4105655"/>
            <a:ext cx="1629156" cy="1629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347" y="2168651"/>
            <a:ext cx="1254252" cy="1627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603" y="714213"/>
            <a:ext cx="79931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Cosmos</a:t>
            </a:r>
            <a:r>
              <a:rPr spc="-85" dirty="0"/>
              <a:t> </a:t>
            </a:r>
            <a:r>
              <a:rPr spc="245" dirty="0"/>
              <a:t>DB</a:t>
            </a:r>
            <a:r>
              <a:rPr spc="-110" dirty="0"/>
              <a:t> </a:t>
            </a:r>
            <a:r>
              <a:rPr spc="100" dirty="0"/>
              <a:t>Gremlin</a:t>
            </a:r>
            <a:r>
              <a:rPr spc="-100" dirty="0"/>
              <a:t> </a:t>
            </a:r>
            <a:r>
              <a:rPr spc="15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0717" y="1673479"/>
            <a:ext cx="640461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Graph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Model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Real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world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connected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each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other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Graph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database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 </a:t>
            </a:r>
            <a:r>
              <a:rPr sz="1800" spc="-5" dirty="0">
                <a:latin typeface="Palatino Linotype"/>
                <a:cs typeface="Palatino Linotype"/>
              </a:rPr>
              <a:t>persist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relationships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storage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layer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532" y="2171700"/>
            <a:ext cx="1254252" cy="1627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11" y="4488179"/>
            <a:ext cx="1801368" cy="6979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2176" y="1524000"/>
            <a:ext cx="5951220" cy="51861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5298" y="685545"/>
            <a:ext cx="2683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85" dirty="0"/>
              <a:t>Graph</a:t>
            </a:r>
            <a:r>
              <a:rPr sz="3200" spc="-135" dirty="0"/>
              <a:t> </a:t>
            </a:r>
            <a:r>
              <a:rPr sz="3200" spc="295" dirty="0"/>
              <a:t>Model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25" y="714213"/>
            <a:ext cx="80819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Cosmos</a:t>
            </a:r>
            <a:r>
              <a:rPr spc="-85" dirty="0"/>
              <a:t> </a:t>
            </a:r>
            <a:r>
              <a:rPr spc="245" dirty="0"/>
              <a:t>DB</a:t>
            </a:r>
            <a:r>
              <a:rPr spc="-110" dirty="0"/>
              <a:t> </a:t>
            </a:r>
            <a:r>
              <a:rPr spc="100" dirty="0"/>
              <a:t>Gremlin</a:t>
            </a:r>
            <a:r>
              <a:rPr spc="-100" dirty="0"/>
              <a:t> </a:t>
            </a:r>
            <a:r>
              <a:rPr spc="15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2976" y="1711198"/>
            <a:ext cx="6402705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Graph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Model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Real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world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connected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each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other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Graph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database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 </a:t>
            </a:r>
            <a:r>
              <a:rPr sz="1800" spc="-5" dirty="0">
                <a:latin typeface="Palatino Linotype"/>
                <a:cs typeface="Palatino Linotype"/>
              </a:rPr>
              <a:t>persist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relationships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storage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layer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Use</a:t>
            </a:r>
            <a:r>
              <a:rPr sz="1800" spc="-4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cases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Social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networks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Recommendation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engines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Geospatial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Internet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things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Migrate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existing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apps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Cosmos DB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Gremlin</a:t>
            </a:r>
            <a:r>
              <a:rPr sz="1800" spc="-5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API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Graph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traverse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language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532" y="2171700"/>
            <a:ext cx="1254252" cy="1627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11" y="4488179"/>
            <a:ext cx="1801368" cy="6979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06" y="724627"/>
            <a:ext cx="8845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Analyze</a:t>
            </a:r>
            <a:r>
              <a:rPr spc="-100" dirty="0"/>
              <a:t> </a:t>
            </a:r>
            <a:r>
              <a:rPr spc="130" dirty="0"/>
              <a:t>the</a:t>
            </a:r>
            <a:r>
              <a:rPr spc="-85" dirty="0"/>
              <a:t> </a:t>
            </a:r>
            <a:r>
              <a:rPr spc="170" dirty="0"/>
              <a:t>decision</a:t>
            </a:r>
            <a:r>
              <a:rPr spc="-90" dirty="0"/>
              <a:t> </a:t>
            </a:r>
            <a:r>
              <a:rPr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44" y="2260092"/>
            <a:ext cx="9765030" cy="30579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9076" y="2487167"/>
            <a:ext cx="2374900" cy="2374900"/>
            <a:chOff x="4799076" y="2487167"/>
            <a:chExt cx="2374900" cy="2374900"/>
          </a:xfrm>
        </p:grpSpPr>
        <p:sp>
          <p:nvSpPr>
            <p:cNvPr id="3" name="object 3"/>
            <p:cNvSpPr/>
            <p:nvPr/>
          </p:nvSpPr>
          <p:spPr>
            <a:xfrm>
              <a:off x="4799076" y="2487167"/>
              <a:ext cx="2374900" cy="2374900"/>
            </a:xfrm>
            <a:custGeom>
              <a:avLst/>
              <a:gdLst/>
              <a:ahLst/>
              <a:cxnLst/>
              <a:rect l="l" t="t" r="r" b="b"/>
              <a:pathLst>
                <a:path w="2374900" h="2374900">
                  <a:moveTo>
                    <a:pt x="1187196" y="0"/>
                  </a:moveTo>
                  <a:lnTo>
                    <a:pt x="1139445" y="942"/>
                  </a:lnTo>
                  <a:lnTo>
                    <a:pt x="1092173" y="3746"/>
                  </a:lnTo>
                  <a:lnTo>
                    <a:pt x="1045416" y="8377"/>
                  </a:lnTo>
                  <a:lnTo>
                    <a:pt x="999208" y="14798"/>
                  </a:lnTo>
                  <a:lnTo>
                    <a:pt x="953585" y="22974"/>
                  </a:lnTo>
                  <a:lnTo>
                    <a:pt x="908583" y="32870"/>
                  </a:lnTo>
                  <a:lnTo>
                    <a:pt x="864237" y="44451"/>
                  </a:lnTo>
                  <a:lnTo>
                    <a:pt x="820583" y="57680"/>
                  </a:lnTo>
                  <a:lnTo>
                    <a:pt x="777655" y="72523"/>
                  </a:lnTo>
                  <a:lnTo>
                    <a:pt x="735490" y="88943"/>
                  </a:lnTo>
                  <a:lnTo>
                    <a:pt x="694123" y="106907"/>
                  </a:lnTo>
                  <a:lnTo>
                    <a:pt x="653589" y="126377"/>
                  </a:lnTo>
                  <a:lnTo>
                    <a:pt x="613924" y="147318"/>
                  </a:lnTo>
                  <a:lnTo>
                    <a:pt x="575164" y="169696"/>
                  </a:lnTo>
                  <a:lnTo>
                    <a:pt x="537343" y="193475"/>
                  </a:lnTo>
                  <a:lnTo>
                    <a:pt x="500497" y="218619"/>
                  </a:lnTo>
                  <a:lnTo>
                    <a:pt x="464662" y="245092"/>
                  </a:lnTo>
                  <a:lnTo>
                    <a:pt x="429873" y="272860"/>
                  </a:lnTo>
                  <a:lnTo>
                    <a:pt x="396165" y="301887"/>
                  </a:lnTo>
                  <a:lnTo>
                    <a:pt x="363575" y="332137"/>
                  </a:lnTo>
                  <a:lnTo>
                    <a:pt x="332137" y="363575"/>
                  </a:lnTo>
                  <a:lnTo>
                    <a:pt x="301887" y="396165"/>
                  </a:lnTo>
                  <a:lnTo>
                    <a:pt x="272860" y="429873"/>
                  </a:lnTo>
                  <a:lnTo>
                    <a:pt x="245092" y="464662"/>
                  </a:lnTo>
                  <a:lnTo>
                    <a:pt x="218619" y="500497"/>
                  </a:lnTo>
                  <a:lnTo>
                    <a:pt x="193475" y="537343"/>
                  </a:lnTo>
                  <a:lnTo>
                    <a:pt x="169696" y="575164"/>
                  </a:lnTo>
                  <a:lnTo>
                    <a:pt x="147318" y="613924"/>
                  </a:lnTo>
                  <a:lnTo>
                    <a:pt x="126377" y="653589"/>
                  </a:lnTo>
                  <a:lnTo>
                    <a:pt x="106907" y="694123"/>
                  </a:lnTo>
                  <a:lnTo>
                    <a:pt x="88943" y="735490"/>
                  </a:lnTo>
                  <a:lnTo>
                    <a:pt x="72523" y="777655"/>
                  </a:lnTo>
                  <a:lnTo>
                    <a:pt x="57680" y="820583"/>
                  </a:lnTo>
                  <a:lnTo>
                    <a:pt x="44451" y="864237"/>
                  </a:lnTo>
                  <a:lnTo>
                    <a:pt x="32870" y="908583"/>
                  </a:lnTo>
                  <a:lnTo>
                    <a:pt x="22974" y="953585"/>
                  </a:lnTo>
                  <a:lnTo>
                    <a:pt x="14798" y="999208"/>
                  </a:lnTo>
                  <a:lnTo>
                    <a:pt x="8377" y="1045416"/>
                  </a:lnTo>
                  <a:lnTo>
                    <a:pt x="3746" y="1092173"/>
                  </a:lnTo>
                  <a:lnTo>
                    <a:pt x="942" y="1139445"/>
                  </a:lnTo>
                  <a:lnTo>
                    <a:pt x="0" y="1187196"/>
                  </a:lnTo>
                  <a:lnTo>
                    <a:pt x="942" y="1234946"/>
                  </a:lnTo>
                  <a:lnTo>
                    <a:pt x="3746" y="1282218"/>
                  </a:lnTo>
                  <a:lnTo>
                    <a:pt x="8377" y="1328975"/>
                  </a:lnTo>
                  <a:lnTo>
                    <a:pt x="14798" y="1375183"/>
                  </a:lnTo>
                  <a:lnTo>
                    <a:pt x="22974" y="1420806"/>
                  </a:lnTo>
                  <a:lnTo>
                    <a:pt x="32870" y="1465808"/>
                  </a:lnTo>
                  <a:lnTo>
                    <a:pt x="44451" y="1510154"/>
                  </a:lnTo>
                  <a:lnTo>
                    <a:pt x="57680" y="1553808"/>
                  </a:lnTo>
                  <a:lnTo>
                    <a:pt x="72523" y="1596736"/>
                  </a:lnTo>
                  <a:lnTo>
                    <a:pt x="88943" y="1638901"/>
                  </a:lnTo>
                  <a:lnTo>
                    <a:pt x="106907" y="1680268"/>
                  </a:lnTo>
                  <a:lnTo>
                    <a:pt x="126377" y="1720802"/>
                  </a:lnTo>
                  <a:lnTo>
                    <a:pt x="147318" y="1760467"/>
                  </a:lnTo>
                  <a:lnTo>
                    <a:pt x="169696" y="1799227"/>
                  </a:lnTo>
                  <a:lnTo>
                    <a:pt x="193475" y="1837048"/>
                  </a:lnTo>
                  <a:lnTo>
                    <a:pt x="218619" y="1873894"/>
                  </a:lnTo>
                  <a:lnTo>
                    <a:pt x="245092" y="1909729"/>
                  </a:lnTo>
                  <a:lnTo>
                    <a:pt x="272860" y="1944518"/>
                  </a:lnTo>
                  <a:lnTo>
                    <a:pt x="301887" y="1978226"/>
                  </a:lnTo>
                  <a:lnTo>
                    <a:pt x="332137" y="2010816"/>
                  </a:lnTo>
                  <a:lnTo>
                    <a:pt x="363575" y="2042254"/>
                  </a:lnTo>
                  <a:lnTo>
                    <a:pt x="396165" y="2072504"/>
                  </a:lnTo>
                  <a:lnTo>
                    <a:pt x="429873" y="2101531"/>
                  </a:lnTo>
                  <a:lnTo>
                    <a:pt x="464662" y="2129299"/>
                  </a:lnTo>
                  <a:lnTo>
                    <a:pt x="500497" y="2155772"/>
                  </a:lnTo>
                  <a:lnTo>
                    <a:pt x="537343" y="2180916"/>
                  </a:lnTo>
                  <a:lnTo>
                    <a:pt x="575164" y="2204695"/>
                  </a:lnTo>
                  <a:lnTo>
                    <a:pt x="613924" y="2227073"/>
                  </a:lnTo>
                  <a:lnTo>
                    <a:pt x="653589" y="2248014"/>
                  </a:lnTo>
                  <a:lnTo>
                    <a:pt x="694123" y="2267484"/>
                  </a:lnTo>
                  <a:lnTo>
                    <a:pt x="735490" y="2285448"/>
                  </a:lnTo>
                  <a:lnTo>
                    <a:pt x="777655" y="2301868"/>
                  </a:lnTo>
                  <a:lnTo>
                    <a:pt x="820583" y="2316711"/>
                  </a:lnTo>
                  <a:lnTo>
                    <a:pt x="864237" y="2329940"/>
                  </a:lnTo>
                  <a:lnTo>
                    <a:pt x="908583" y="2341521"/>
                  </a:lnTo>
                  <a:lnTo>
                    <a:pt x="953585" y="2351417"/>
                  </a:lnTo>
                  <a:lnTo>
                    <a:pt x="999208" y="2359593"/>
                  </a:lnTo>
                  <a:lnTo>
                    <a:pt x="1045416" y="2366014"/>
                  </a:lnTo>
                  <a:lnTo>
                    <a:pt x="1092173" y="2370645"/>
                  </a:lnTo>
                  <a:lnTo>
                    <a:pt x="1139445" y="2373449"/>
                  </a:lnTo>
                  <a:lnTo>
                    <a:pt x="1187196" y="2374392"/>
                  </a:lnTo>
                  <a:lnTo>
                    <a:pt x="1234946" y="2373449"/>
                  </a:lnTo>
                  <a:lnTo>
                    <a:pt x="1282218" y="2370645"/>
                  </a:lnTo>
                  <a:lnTo>
                    <a:pt x="1328975" y="2366014"/>
                  </a:lnTo>
                  <a:lnTo>
                    <a:pt x="1375183" y="2359593"/>
                  </a:lnTo>
                  <a:lnTo>
                    <a:pt x="1420806" y="2351417"/>
                  </a:lnTo>
                  <a:lnTo>
                    <a:pt x="1465808" y="2341521"/>
                  </a:lnTo>
                  <a:lnTo>
                    <a:pt x="1510154" y="2329940"/>
                  </a:lnTo>
                  <a:lnTo>
                    <a:pt x="1553808" y="2316711"/>
                  </a:lnTo>
                  <a:lnTo>
                    <a:pt x="1596736" y="2301868"/>
                  </a:lnTo>
                  <a:lnTo>
                    <a:pt x="1638901" y="2285448"/>
                  </a:lnTo>
                  <a:lnTo>
                    <a:pt x="1680268" y="2267484"/>
                  </a:lnTo>
                  <a:lnTo>
                    <a:pt x="1720802" y="2248014"/>
                  </a:lnTo>
                  <a:lnTo>
                    <a:pt x="1760467" y="2227073"/>
                  </a:lnTo>
                  <a:lnTo>
                    <a:pt x="1799227" y="2204695"/>
                  </a:lnTo>
                  <a:lnTo>
                    <a:pt x="1837048" y="2180916"/>
                  </a:lnTo>
                  <a:lnTo>
                    <a:pt x="1873894" y="2155772"/>
                  </a:lnTo>
                  <a:lnTo>
                    <a:pt x="1909729" y="2129299"/>
                  </a:lnTo>
                  <a:lnTo>
                    <a:pt x="1944518" y="2101531"/>
                  </a:lnTo>
                  <a:lnTo>
                    <a:pt x="1978226" y="2072504"/>
                  </a:lnTo>
                  <a:lnTo>
                    <a:pt x="2010816" y="2042254"/>
                  </a:lnTo>
                  <a:lnTo>
                    <a:pt x="2042254" y="2010816"/>
                  </a:lnTo>
                  <a:lnTo>
                    <a:pt x="2072504" y="1978226"/>
                  </a:lnTo>
                  <a:lnTo>
                    <a:pt x="2101531" y="1944518"/>
                  </a:lnTo>
                  <a:lnTo>
                    <a:pt x="2129299" y="1909729"/>
                  </a:lnTo>
                  <a:lnTo>
                    <a:pt x="2155772" y="1873894"/>
                  </a:lnTo>
                  <a:lnTo>
                    <a:pt x="2180916" y="1837048"/>
                  </a:lnTo>
                  <a:lnTo>
                    <a:pt x="2204695" y="1799227"/>
                  </a:lnTo>
                  <a:lnTo>
                    <a:pt x="2227073" y="1760467"/>
                  </a:lnTo>
                  <a:lnTo>
                    <a:pt x="2248014" y="1720802"/>
                  </a:lnTo>
                  <a:lnTo>
                    <a:pt x="2267484" y="1680268"/>
                  </a:lnTo>
                  <a:lnTo>
                    <a:pt x="2285448" y="1638901"/>
                  </a:lnTo>
                  <a:lnTo>
                    <a:pt x="2301868" y="1596736"/>
                  </a:lnTo>
                  <a:lnTo>
                    <a:pt x="2316711" y="1553808"/>
                  </a:lnTo>
                  <a:lnTo>
                    <a:pt x="2329940" y="1510154"/>
                  </a:lnTo>
                  <a:lnTo>
                    <a:pt x="2341521" y="1465808"/>
                  </a:lnTo>
                  <a:lnTo>
                    <a:pt x="2351417" y="1420806"/>
                  </a:lnTo>
                  <a:lnTo>
                    <a:pt x="2359593" y="1375183"/>
                  </a:lnTo>
                  <a:lnTo>
                    <a:pt x="2366014" y="1328975"/>
                  </a:lnTo>
                  <a:lnTo>
                    <a:pt x="2370645" y="1282218"/>
                  </a:lnTo>
                  <a:lnTo>
                    <a:pt x="2373449" y="1234946"/>
                  </a:lnTo>
                  <a:lnTo>
                    <a:pt x="2374392" y="1187196"/>
                  </a:lnTo>
                  <a:lnTo>
                    <a:pt x="2373449" y="1139445"/>
                  </a:lnTo>
                  <a:lnTo>
                    <a:pt x="2370645" y="1092173"/>
                  </a:lnTo>
                  <a:lnTo>
                    <a:pt x="2366014" y="1045416"/>
                  </a:lnTo>
                  <a:lnTo>
                    <a:pt x="2359593" y="999208"/>
                  </a:lnTo>
                  <a:lnTo>
                    <a:pt x="2351417" y="953585"/>
                  </a:lnTo>
                  <a:lnTo>
                    <a:pt x="2341521" y="908583"/>
                  </a:lnTo>
                  <a:lnTo>
                    <a:pt x="2329940" y="864237"/>
                  </a:lnTo>
                  <a:lnTo>
                    <a:pt x="2316711" y="820583"/>
                  </a:lnTo>
                  <a:lnTo>
                    <a:pt x="2301868" y="777655"/>
                  </a:lnTo>
                  <a:lnTo>
                    <a:pt x="2285448" y="735490"/>
                  </a:lnTo>
                  <a:lnTo>
                    <a:pt x="2267484" y="694123"/>
                  </a:lnTo>
                  <a:lnTo>
                    <a:pt x="2248014" y="653589"/>
                  </a:lnTo>
                  <a:lnTo>
                    <a:pt x="2227073" y="613924"/>
                  </a:lnTo>
                  <a:lnTo>
                    <a:pt x="2204695" y="575164"/>
                  </a:lnTo>
                  <a:lnTo>
                    <a:pt x="2180916" y="537343"/>
                  </a:lnTo>
                  <a:lnTo>
                    <a:pt x="2155772" y="500497"/>
                  </a:lnTo>
                  <a:lnTo>
                    <a:pt x="2129299" y="464662"/>
                  </a:lnTo>
                  <a:lnTo>
                    <a:pt x="2101531" y="429873"/>
                  </a:lnTo>
                  <a:lnTo>
                    <a:pt x="2072504" y="396165"/>
                  </a:lnTo>
                  <a:lnTo>
                    <a:pt x="2042254" y="363575"/>
                  </a:lnTo>
                  <a:lnTo>
                    <a:pt x="2010816" y="332137"/>
                  </a:lnTo>
                  <a:lnTo>
                    <a:pt x="1978226" y="301887"/>
                  </a:lnTo>
                  <a:lnTo>
                    <a:pt x="1944518" y="272860"/>
                  </a:lnTo>
                  <a:lnTo>
                    <a:pt x="1909729" y="245092"/>
                  </a:lnTo>
                  <a:lnTo>
                    <a:pt x="1873894" y="218619"/>
                  </a:lnTo>
                  <a:lnTo>
                    <a:pt x="1837048" y="193475"/>
                  </a:lnTo>
                  <a:lnTo>
                    <a:pt x="1799227" y="169696"/>
                  </a:lnTo>
                  <a:lnTo>
                    <a:pt x="1760467" y="147318"/>
                  </a:lnTo>
                  <a:lnTo>
                    <a:pt x="1720802" y="126377"/>
                  </a:lnTo>
                  <a:lnTo>
                    <a:pt x="1680268" y="106907"/>
                  </a:lnTo>
                  <a:lnTo>
                    <a:pt x="1638901" y="88943"/>
                  </a:lnTo>
                  <a:lnTo>
                    <a:pt x="1596736" y="72523"/>
                  </a:lnTo>
                  <a:lnTo>
                    <a:pt x="1553808" y="57680"/>
                  </a:lnTo>
                  <a:lnTo>
                    <a:pt x="1510154" y="44451"/>
                  </a:lnTo>
                  <a:lnTo>
                    <a:pt x="1465808" y="32870"/>
                  </a:lnTo>
                  <a:lnTo>
                    <a:pt x="1420806" y="22974"/>
                  </a:lnTo>
                  <a:lnTo>
                    <a:pt x="1375183" y="14798"/>
                  </a:lnTo>
                  <a:lnTo>
                    <a:pt x="1328975" y="8377"/>
                  </a:lnTo>
                  <a:lnTo>
                    <a:pt x="1282218" y="3746"/>
                  </a:lnTo>
                  <a:lnTo>
                    <a:pt x="1234946" y="942"/>
                  </a:lnTo>
                  <a:lnTo>
                    <a:pt x="1187196" y="0"/>
                  </a:lnTo>
                  <a:close/>
                </a:path>
              </a:pathLst>
            </a:custGeom>
            <a:solidFill>
              <a:srgbClr val="179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98592" y="3244595"/>
              <a:ext cx="1000125" cy="857885"/>
            </a:xfrm>
            <a:custGeom>
              <a:avLst/>
              <a:gdLst/>
              <a:ahLst/>
              <a:cxnLst/>
              <a:rect l="l" t="t" r="r" b="b"/>
              <a:pathLst>
                <a:path w="1000125" h="857885">
                  <a:moveTo>
                    <a:pt x="856869" y="0"/>
                  </a:moveTo>
                  <a:lnTo>
                    <a:pt x="810229" y="37193"/>
                  </a:lnTo>
                  <a:lnTo>
                    <a:pt x="763829" y="70841"/>
                  </a:lnTo>
                  <a:lnTo>
                    <a:pt x="717668" y="100945"/>
                  </a:lnTo>
                  <a:lnTo>
                    <a:pt x="671747" y="127505"/>
                  </a:lnTo>
                  <a:lnTo>
                    <a:pt x="626064" y="150522"/>
                  </a:lnTo>
                  <a:lnTo>
                    <a:pt x="580621" y="169996"/>
                  </a:lnTo>
                  <a:lnTo>
                    <a:pt x="535418" y="185929"/>
                  </a:lnTo>
                  <a:lnTo>
                    <a:pt x="490454" y="198319"/>
                  </a:lnTo>
                  <a:lnTo>
                    <a:pt x="445729" y="207169"/>
                  </a:lnTo>
                  <a:lnTo>
                    <a:pt x="401243" y="212479"/>
                  </a:lnTo>
                  <a:lnTo>
                    <a:pt x="356997" y="214249"/>
                  </a:lnTo>
                  <a:lnTo>
                    <a:pt x="89281" y="214249"/>
                  </a:lnTo>
                  <a:lnTo>
                    <a:pt x="71489" y="215892"/>
                  </a:lnTo>
                  <a:lnTo>
                    <a:pt x="26162" y="240537"/>
                  </a:lnTo>
                  <a:lnTo>
                    <a:pt x="1641" y="285865"/>
                  </a:lnTo>
                  <a:lnTo>
                    <a:pt x="0" y="303656"/>
                  </a:lnTo>
                  <a:lnTo>
                    <a:pt x="0" y="410844"/>
                  </a:lnTo>
                  <a:lnTo>
                    <a:pt x="14733" y="460101"/>
                  </a:lnTo>
                  <a:lnTo>
                    <a:pt x="55054" y="493553"/>
                  </a:lnTo>
                  <a:lnTo>
                    <a:pt x="89281" y="500125"/>
                  </a:lnTo>
                  <a:lnTo>
                    <a:pt x="157353" y="500125"/>
                  </a:lnTo>
                  <a:lnTo>
                    <a:pt x="153017" y="515268"/>
                  </a:lnTo>
                  <a:lnTo>
                    <a:pt x="145034" y="561720"/>
                  </a:lnTo>
                  <a:lnTo>
                    <a:pt x="143000" y="609683"/>
                  </a:lnTo>
                  <a:lnTo>
                    <a:pt x="143129" y="616838"/>
                  </a:lnTo>
                  <a:lnTo>
                    <a:pt x="148076" y="657272"/>
                  </a:lnTo>
                  <a:lnTo>
                    <a:pt x="158432" y="701976"/>
                  </a:lnTo>
                  <a:lnTo>
                    <a:pt x="171370" y="744362"/>
                  </a:lnTo>
                  <a:lnTo>
                    <a:pt x="187858" y="792138"/>
                  </a:lnTo>
                  <a:lnTo>
                    <a:pt x="192516" y="805783"/>
                  </a:lnTo>
                  <a:lnTo>
                    <a:pt x="196101" y="816522"/>
                  </a:lnTo>
                  <a:lnTo>
                    <a:pt x="198628" y="824356"/>
                  </a:lnTo>
                  <a:lnTo>
                    <a:pt x="212816" y="835146"/>
                  </a:lnTo>
                  <a:lnTo>
                    <a:pt x="229838" y="843899"/>
                  </a:lnTo>
                  <a:lnTo>
                    <a:pt x="249670" y="850628"/>
                  </a:lnTo>
                  <a:lnTo>
                    <a:pt x="272288" y="855344"/>
                  </a:lnTo>
                  <a:lnTo>
                    <a:pt x="296098" y="857799"/>
                  </a:lnTo>
                  <a:lnTo>
                    <a:pt x="319706" y="857551"/>
                  </a:lnTo>
                  <a:lnTo>
                    <a:pt x="366268" y="848994"/>
                  </a:lnTo>
                  <a:lnTo>
                    <a:pt x="404812" y="830389"/>
                  </a:lnTo>
                  <a:lnTo>
                    <a:pt x="428498" y="802639"/>
                  </a:lnTo>
                  <a:lnTo>
                    <a:pt x="418405" y="794591"/>
                  </a:lnTo>
                  <a:lnTo>
                    <a:pt x="409289" y="787209"/>
                  </a:lnTo>
                  <a:lnTo>
                    <a:pt x="380888" y="761761"/>
                  </a:lnTo>
                  <a:lnTo>
                    <a:pt x="355869" y="730630"/>
                  </a:lnTo>
                  <a:lnTo>
                    <a:pt x="344882" y="692324"/>
                  </a:lnTo>
                  <a:lnTo>
                    <a:pt x="345313" y="683513"/>
                  </a:lnTo>
                  <a:lnTo>
                    <a:pt x="346763" y="674387"/>
                  </a:lnTo>
                  <a:lnTo>
                    <a:pt x="349392" y="665273"/>
                  </a:lnTo>
                  <a:lnTo>
                    <a:pt x="353188" y="656135"/>
                  </a:lnTo>
                  <a:lnTo>
                    <a:pt x="358140" y="646937"/>
                  </a:lnTo>
                  <a:lnTo>
                    <a:pt x="348807" y="635504"/>
                  </a:lnTo>
                  <a:lnTo>
                    <a:pt x="341963" y="623093"/>
                  </a:lnTo>
                  <a:lnTo>
                    <a:pt x="337619" y="609683"/>
                  </a:lnTo>
                  <a:lnTo>
                    <a:pt x="335788" y="595248"/>
                  </a:lnTo>
                  <a:lnTo>
                    <a:pt x="336506" y="580532"/>
                  </a:lnTo>
                  <a:lnTo>
                    <a:pt x="353187" y="539241"/>
                  </a:lnTo>
                  <a:lnTo>
                    <a:pt x="388548" y="508595"/>
                  </a:lnTo>
                  <a:lnTo>
                    <a:pt x="403860" y="502284"/>
                  </a:lnTo>
                  <a:lnTo>
                    <a:pt x="663150" y="502284"/>
                  </a:lnTo>
                  <a:lnTo>
                    <a:pt x="616958" y="481751"/>
                  </a:lnTo>
                  <a:lnTo>
                    <a:pt x="569557" y="464137"/>
                  </a:lnTo>
                  <a:lnTo>
                    <a:pt x="522347" y="450067"/>
                  </a:lnTo>
                  <a:lnTo>
                    <a:pt x="475328" y="439542"/>
                  </a:lnTo>
                  <a:lnTo>
                    <a:pt x="428498" y="432561"/>
                  </a:lnTo>
                  <a:lnTo>
                    <a:pt x="428498" y="281813"/>
                  </a:lnTo>
                  <a:lnTo>
                    <a:pt x="474989" y="274936"/>
                  </a:lnTo>
                  <a:lnTo>
                    <a:pt x="521755" y="264464"/>
                  </a:lnTo>
                  <a:lnTo>
                    <a:pt x="568795" y="250396"/>
                  </a:lnTo>
                  <a:lnTo>
                    <a:pt x="616111" y="232732"/>
                  </a:lnTo>
                  <a:lnTo>
                    <a:pt x="663704" y="211470"/>
                  </a:lnTo>
                  <a:lnTo>
                    <a:pt x="711576" y="186610"/>
                  </a:lnTo>
                  <a:lnTo>
                    <a:pt x="759726" y="158149"/>
                  </a:lnTo>
                  <a:lnTo>
                    <a:pt x="808157" y="126087"/>
                  </a:lnTo>
                  <a:lnTo>
                    <a:pt x="856869" y="90424"/>
                  </a:lnTo>
                  <a:lnTo>
                    <a:pt x="928370" y="90424"/>
                  </a:lnTo>
                  <a:lnTo>
                    <a:pt x="923051" y="44402"/>
                  </a:lnTo>
                  <a:lnTo>
                    <a:pt x="896088" y="11947"/>
                  </a:lnTo>
                  <a:lnTo>
                    <a:pt x="870942" y="1331"/>
                  </a:lnTo>
                  <a:lnTo>
                    <a:pt x="856869" y="0"/>
                  </a:lnTo>
                  <a:close/>
                </a:path>
                <a:path w="1000125" h="857885">
                  <a:moveTo>
                    <a:pt x="663150" y="502284"/>
                  </a:moveTo>
                  <a:lnTo>
                    <a:pt x="403860" y="502284"/>
                  </a:lnTo>
                  <a:lnTo>
                    <a:pt x="448063" y="507733"/>
                  </a:lnTo>
                  <a:lnTo>
                    <a:pt x="492511" y="516686"/>
                  </a:lnTo>
                  <a:lnTo>
                    <a:pt x="537202" y="529145"/>
                  </a:lnTo>
                  <a:lnTo>
                    <a:pt x="582137" y="545109"/>
                  </a:lnTo>
                  <a:lnTo>
                    <a:pt x="627316" y="564578"/>
                  </a:lnTo>
                  <a:lnTo>
                    <a:pt x="672854" y="587619"/>
                  </a:lnTo>
                  <a:lnTo>
                    <a:pt x="718405" y="614032"/>
                  </a:lnTo>
                  <a:lnTo>
                    <a:pt x="764316" y="644016"/>
                  </a:lnTo>
                  <a:lnTo>
                    <a:pt x="810470" y="677506"/>
                  </a:lnTo>
                  <a:lnTo>
                    <a:pt x="856869" y="714501"/>
                  </a:lnTo>
                  <a:lnTo>
                    <a:pt x="870942" y="713170"/>
                  </a:lnTo>
                  <a:lnTo>
                    <a:pt x="907161" y="693292"/>
                  </a:lnTo>
                  <a:lnTo>
                    <a:pt x="927038" y="657002"/>
                  </a:lnTo>
                  <a:lnTo>
                    <a:pt x="928370" y="622934"/>
                  </a:lnTo>
                  <a:lnTo>
                    <a:pt x="856869" y="622934"/>
                  </a:lnTo>
                  <a:lnTo>
                    <a:pt x="808394" y="587552"/>
                  </a:lnTo>
                  <a:lnTo>
                    <a:pt x="760319" y="555842"/>
                  </a:lnTo>
                  <a:lnTo>
                    <a:pt x="712338" y="527605"/>
                  </a:lnTo>
                  <a:lnTo>
                    <a:pt x="664551" y="502907"/>
                  </a:lnTo>
                  <a:lnTo>
                    <a:pt x="663150" y="502284"/>
                  </a:lnTo>
                  <a:close/>
                </a:path>
                <a:path w="1000125" h="857885">
                  <a:moveTo>
                    <a:pt x="928370" y="90424"/>
                  </a:moveTo>
                  <a:lnTo>
                    <a:pt x="856869" y="90424"/>
                  </a:lnTo>
                  <a:lnTo>
                    <a:pt x="856869" y="622934"/>
                  </a:lnTo>
                  <a:lnTo>
                    <a:pt x="928370" y="622934"/>
                  </a:lnTo>
                  <a:lnTo>
                    <a:pt x="928370" y="428624"/>
                  </a:lnTo>
                  <a:lnTo>
                    <a:pt x="942605" y="427317"/>
                  </a:lnTo>
                  <a:lnTo>
                    <a:pt x="978788" y="407796"/>
                  </a:lnTo>
                  <a:lnTo>
                    <a:pt x="998434" y="371488"/>
                  </a:lnTo>
                  <a:lnTo>
                    <a:pt x="999744" y="357250"/>
                  </a:lnTo>
                  <a:lnTo>
                    <a:pt x="998434" y="343013"/>
                  </a:lnTo>
                  <a:lnTo>
                    <a:pt x="978788" y="306704"/>
                  </a:lnTo>
                  <a:lnTo>
                    <a:pt x="942605" y="287059"/>
                  </a:lnTo>
                  <a:lnTo>
                    <a:pt x="928370" y="285750"/>
                  </a:lnTo>
                  <a:lnTo>
                    <a:pt x="928370" y="90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74775" y="2784348"/>
            <a:ext cx="2996565" cy="2417445"/>
          </a:xfrm>
          <a:custGeom>
            <a:avLst/>
            <a:gdLst/>
            <a:ahLst/>
            <a:cxnLst/>
            <a:rect l="l" t="t" r="r" b="b"/>
            <a:pathLst>
              <a:path w="2996565" h="2417445">
                <a:moveTo>
                  <a:pt x="2960497" y="0"/>
                </a:moveTo>
                <a:lnTo>
                  <a:pt x="35750" y="0"/>
                </a:lnTo>
                <a:lnTo>
                  <a:pt x="21833" y="2807"/>
                </a:lnTo>
                <a:lnTo>
                  <a:pt x="10469" y="10461"/>
                </a:lnTo>
                <a:lnTo>
                  <a:pt x="2808" y="21806"/>
                </a:lnTo>
                <a:lnTo>
                  <a:pt x="0" y="35687"/>
                </a:lnTo>
                <a:lnTo>
                  <a:pt x="0" y="2381377"/>
                </a:lnTo>
                <a:lnTo>
                  <a:pt x="2808" y="2395257"/>
                </a:lnTo>
                <a:lnTo>
                  <a:pt x="10469" y="2406602"/>
                </a:lnTo>
                <a:lnTo>
                  <a:pt x="21833" y="2414256"/>
                </a:lnTo>
                <a:lnTo>
                  <a:pt x="35750" y="2417064"/>
                </a:lnTo>
                <a:lnTo>
                  <a:pt x="2960497" y="2417064"/>
                </a:lnTo>
                <a:lnTo>
                  <a:pt x="2974377" y="2414256"/>
                </a:lnTo>
                <a:lnTo>
                  <a:pt x="2985722" y="2406602"/>
                </a:lnTo>
                <a:lnTo>
                  <a:pt x="2993376" y="2395257"/>
                </a:lnTo>
                <a:lnTo>
                  <a:pt x="2996184" y="2381377"/>
                </a:lnTo>
                <a:lnTo>
                  <a:pt x="2996184" y="35687"/>
                </a:lnTo>
                <a:lnTo>
                  <a:pt x="2993376" y="21806"/>
                </a:lnTo>
                <a:lnTo>
                  <a:pt x="2985722" y="10461"/>
                </a:lnTo>
                <a:lnTo>
                  <a:pt x="2974377" y="2807"/>
                </a:lnTo>
                <a:lnTo>
                  <a:pt x="29604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972" y="3206470"/>
            <a:ext cx="2310765" cy="5295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Geo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replication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restricted</a:t>
            </a:r>
            <a:endParaRPr sz="110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426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pair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region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972" y="3710152"/>
            <a:ext cx="2468245" cy="12827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Support for</a:t>
            </a: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lookups</a:t>
            </a: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optimized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 cold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110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426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capped</a:t>
            </a:r>
            <a:endParaRPr sz="110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426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Latency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972" y="5050916"/>
            <a:ext cx="16535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consistency</a:t>
            </a:r>
            <a:r>
              <a:rPr sz="11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options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1496" y="2194560"/>
            <a:ext cx="2997835" cy="711835"/>
          </a:xfrm>
          <a:custGeom>
            <a:avLst/>
            <a:gdLst/>
            <a:ahLst/>
            <a:cxnLst/>
            <a:rect l="l" t="t" r="r" b="b"/>
            <a:pathLst>
              <a:path w="2997835" h="711835">
                <a:moveTo>
                  <a:pt x="2965957" y="0"/>
                </a:moveTo>
                <a:lnTo>
                  <a:pt x="31750" y="0"/>
                </a:ln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0" y="679957"/>
                </a:lnTo>
                <a:lnTo>
                  <a:pt x="2496" y="692312"/>
                </a:lnTo>
                <a:lnTo>
                  <a:pt x="9302" y="702405"/>
                </a:lnTo>
                <a:lnTo>
                  <a:pt x="19395" y="709211"/>
                </a:lnTo>
                <a:lnTo>
                  <a:pt x="31750" y="711707"/>
                </a:lnTo>
                <a:lnTo>
                  <a:pt x="2965957" y="711707"/>
                </a:lnTo>
                <a:lnTo>
                  <a:pt x="2978312" y="709211"/>
                </a:lnTo>
                <a:lnTo>
                  <a:pt x="2988405" y="702405"/>
                </a:lnTo>
                <a:lnTo>
                  <a:pt x="2995211" y="692312"/>
                </a:lnTo>
                <a:lnTo>
                  <a:pt x="2997707" y="679957"/>
                </a:lnTo>
                <a:lnTo>
                  <a:pt x="2997707" y="31750"/>
                </a:lnTo>
                <a:lnTo>
                  <a:pt x="2995211" y="19395"/>
                </a:lnTo>
                <a:lnTo>
                  <a:pt x="2988405" y="9302"/>
                </a:lnTo>
                <a:lnTo>
                  <a:pt x="2978312" y="2496"/>
                </a:lnTo>
                <a:lnTo>
                  <a:pt x="2965957" y="0"/>
                </a:lnTo>
                <a:close/>
              </a:path>
            </a:pathLst>
          </a:custGeom>
          <a:solidFill>
            <a:srgbClr val="298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10917" y="2386710"/>
            <a:ext cx="1578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sz="15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9519" y="2727960"/>
            <a:ext cx="2997835" cy="2418715"/>
          </a:xfrm>
          <a:custGeom>
            <a:avLst/>
            <a:gdLst/>
            <a:ahLst/>
            <a:cxnLst/>
            <a:rect l="l" t="t" r="r" b="b"/>
            <a:pathLst>
              <a:path w="2997834" h="2418715">
                <a:moveTo>
                  <a:pt x="2961894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2382773"/>
                </a:lnTo>
                <a:lnTo>
                  <a:pt x="2809" y="2396728"/>
                </a:lnTo>
                <a:lnTo>
                  <a:pt x="10477" y="2408110"/>
                </a:lnTo>
                <a:lnTo>
                  <a:pt x="21859" y="2415778"/>
                </a:lnTo>
                <a:lnTo>
                  <a:pt x="35813" y="2418588"/>
                </a:lnTo>
                <a:lnTo>
                  <a:pt x="2961894" y="2418588"/>
                </a:lnTo>
                <a:lnTo>
                  <a:pt x="2975848" y="2415778"/>
                </a:lnTo>
                <a:lnTo>
                  <a:pt x="2987230" y="2408110"/>
                </a:lnTo>
                <a:lnTo>
                  <a:pt x="2994898" y="2396728"/>
                </a:lnTo>
                <a:lnTo>
                  <a:pt x="2997707" y="2382773"/>
                </a:lnTo>
                <a:lnTo>
                  <a:pt x="2997707" y="35813"/>
                </a:lnTo>
                <a:lnTo>
                  <a:pt x="2994898" y="21859"/>
                </a:lnTo>
                <a:lnTo>
                  <a:pt x="2987230" y="10477"/>
                </a:lnTo>
                <a:lnTo>
                  <a:pt x="2975848" y="2809"/>
                </a:lnTo>
                <a:lnTo>
                  <a:pt x="29618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87818" y="3264255"/>
            <a:ext cx="3166110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Geo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replication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 any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1100" b="1" spc="-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regions</a:t>
            </a:r>
            <a:endParaRPr sz="1100">
              <a:latin typeface="Calibri"/>
              <a:cs typeface="Calibri"/>
            </a:endParaRPr>
          </a:p>
          <a:p>
            <a:pPr marL="299085" marR="347345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Secondary index support 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lookups across </a:t>
            </a:r>
            <a:r>
              <a:rPr sz="1100" b="1" spc="-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dimensions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5018" y="4521809"/>
            <a:ext cx="2517775" cy="528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Unlimited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predictable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latency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7818" y="5107940"/>
            <a:ext cx="15544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consistency</a:t>
            </a:r>
            <a:r>
              <a:rPr sz="11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options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73340" y="2194560"/>
            <a:ext cx="2997835" cy="711835"/>
          </a:xfrm>
          <a:custGeom>
            <a:avLst/>
            <a:gdLst/>
            <a:ahLst/>
            <a:cxnLst/>
            <a:rect l="l" t="t" r="r" b="b"/>
            <a:pathLst>
              <a:path w="2997834" h="711835">
                <a:moveTo>
                  <a:pt x="2965957" y="0"/>
                </a:moveTo>
                <a:lnTo>
                  <a:pt x="31750" y="0"/>
                </a:ln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0" y="679957"/>
                </a:lnTo>
                <a:lnTo>
                  <a:pt x="2496" y="692312"/>
                </a:lnTo>
                <a:lnTo>
                  <a:pt x="9302" y="702405"/>
                </a:lnTo>
                <a:lnTo>
                  <a:pt x="19395" y="709211"/>
                </a:lnTo>
                <a:lnTo>
                  <a:pt x="31750" y="711707"/>
                </a:lnTo>
                <a:lnTo>
                  <a:pt x="2965957" y="711707"/>
                </a:lnTo>
                <a:lnTo>
                  <a:pt x="2978312" y="709211"/>
                </a:lnTo>
                <a:lnTo>
                  <a:pt x="2988405" y="702405"/>
                </a:lnTo>
                <a:lnTo>
                  <a:pt x="2995211" y="692312"/>
                </a:lnTo>
                <a:lnTo>
                  <a:pt x="2997707" y="679957"/>
                </a:lnTo>
                <a:lnTo>
                  <a:pt x="2997707" y="31750"/>
                </a:lnTo>
                <a:lnTo>
                  <a:pt x="2995211" y="19395"/>
                </a:lnTo>
                <a:lnTo>
                  <a:pt x="2988405" y="9302"/>
                </a:lnTo>
                <a:lnTo>
                  <a:pt x="2978312" y="2496"/>
                </a:lnTo>
                <a:lnTo>
                  <a:pt x="2965957" y="0"/>
                </a:lnTo>
                <a:close/>
              </a:path>
            </a:pathLst>
          </a:custGeom>
          <a:solidFill>
            <a:srgbClr val="F39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07958" y="2386710"/>
            <a:ext cx="197238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1500" dirty="0">
                <a:latin typeface="Calibri"/>
                <a:cs typeface="Calibri"/>
              </a:rPr>
              <a:t>Cosmos DB Table API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99076" y="2487167"/>
            <a:ext cx="2413000" cy="2513330"/>
            <a:chOff x="4799076" y="2487167"/>
            <a:chExt cx="2413000" cy="251333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9076" y="2487167"/>
              <a:ext cx="2412492" cy="25130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092" y="2666999"/>
              <a:ext cx="2142743" cy="214274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808733" y="834644"/>
            <a:ext cx="8678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14" dirty="0"/>
              <a:t>Azure</a:t>
            </a:r>
            <a:r>
              <a:rPr sz="3200" spc="-105" dirty="0"/>
              <a:t> </a:t>
            </a:r>
            <a:r>
              <a:rPr sz="3200" spc="90" dirty="0"/>
              <a:t>Table</a:t>
            </a:r>
            <a:r>
              <a:rPr sz="3200" spc="-95" dirty="0"/>
              <a:t> </a:t>
            </a:r>
            <a:r>
              <a:rPr sz="3200" spc="175" dirty="0"/>
              <a:t>storage</a:t>
            </a:r>
            <a:r>
              <a:rPr sz="3200" spc="-114" dirty="0"/>
              <a:t> </a:t>
            </a:r>
            <a:r>
              <a:rPr sz="3200" spc="75" dirty="0"/>
              <a:t>vs</a:t>
            </a:r>
            <a:r>
              <a:rPr sz="3200" spc="-85" dirty="0"/>
              <a:t> </a:t>
            </a:r>
            <a:r>
              <a:rPr sz="3200" spc="280" dirty="0"/>
              <a:t>Cosmos</a:t>
            </a:r>
            <a:r>
              <a:rPr sz="3200" spc="-110" dirty="0"/>
              <a:t> </a:t>
            </a:r>
            <a:r>
              <a:rPr sz="3200" spc="220" dirty="0"/>
              <a:t>DB</a:t>
            </a:r>
            <a:r>
              <a:rPr sz="3200" spc="-85" dirty="0"/>
              <a:t> </a:t>
            </a:r>
            <a:r>
              <a:rPr sz="3200" spc="90" dirty="0"/>
              <a:t>Table</a:t>
            </a:r>
            <a:r>
              <a:rPr sz="3200" spc="-100" dirty="0"/>
              <a:t> </a:t>
            </a:r>
            <a:r>
              <a:rPr sz="3200" spc="140" dirty="0"/>
              <a:t>API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293" y="700257"/>
            <a:ext cx="91352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Database</a:t>
            </a:r>
            <a:r>
              <a:rPr spc="-105" dirty="0"/>
              <a:t> </a:t>
            </a:r>
            <a:r>
              <a:rPr spc="170" dirty="0"/>
              <a:t>Containers</a:t>
            </a:r>
            <a:r>
              <a:rPr spc="-80" dirty="0"/>
              <a:t> </a:t>
            </a:r>
            <a:r>
              <a:rPr spc="415" dirty="0"/>
              <a:t>and</a:t>
            </a:r>
            <a:r>
              <a:rPr spc="-100" dirty="0"/>
              <a:t> </a:t>
            </a:r>
            <a:r>
              <a:rPr spc="55" dirty="0"/>
              <a:t>Items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1592580"/>
            <a:ext cx="6896100" cy="30693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9135" y="5225288"/>
          <a:ext cx="8783955" cy="1139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Azure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Cosmos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entity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SQL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API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Cassandra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API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MongoDB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API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Gremlin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API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Table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API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0325" marB="0">
                    <a:solidFill>
                      <a:srgbClr val="019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Azure</a:t>
                      </a:r>
                      <a:r>
                        <a:rPr sz="11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Cosmos</a:t>
                      </a:r>
                      <a:r>
                        <a:rPr sz="11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database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19576"/>
                      </a:solidFill>
                      <a:prstDash val="solid"/>
                    </a:lnL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Database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Keyspace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Database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Database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NA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19576"/>
                      </a:solidFill>
                      <a:prstDash val="solid"/>
                    </a:lnR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Azure</a:t>
                      </a:r>
                      <a:r>
                        <a:rPr sz="11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Cosmos</a:t>
                      </a:r>
                      <a:r>
                        <a:rPr sz="11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container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19576"/>
                      </a:solidFill>
                      <a:prstDash val="solid"/>
                    </a:lnL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Container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Table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Collection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Graph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Table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019576"/>
                      </a:solidFill>
                      <a:prstDash val="solid"/>
                    </a:lnR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3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Azure</a:t>
                      </a:r>
                      <a:r>
                        <a:rPr sz="11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Cosmos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item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19576"/>
                      </a:solidFill>
                      <a:prstDash val="solid"/>
                    </a:lnL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Document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Row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Document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Node</a:t>
                      </a:r>
                      <a:r>
                        <a:rPr sz="11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edge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Item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019576"/>
                      </a:solidFill>
                      <a:prstDash val="solid"/>
                    </a:lnR>
                    <a:lnT w="12700">
                      <a:solidFill>
                        <a:srgbClr val="019576"/>
                      </a:solidFill>
                      <a:prstDash val="solid"/>
                    </a:lnT>
                    <a:lnB w="12700">
                      <a:solidFill>
                        <a:srgbClr val="019576"/>
                      </a:solidFill>
                      <a:prstDash val="solid"/>
                    </a:lnB>
                    <a:solidFill>
                      <a:srgbClr val="E7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75485" y="5763818"/>
            <a:ext cx="8785225" cy="332105"/>
          </a:xfrm>
          <a:custGeom>
            <a:avLst/>
            <a:gdLst/>
            <a:ahLst/>
            <a:cxnLst/>
            <a:rect l="l" t="t" r="r" b="b"/>
            <a:pathLst>
              <a:path w="8785225" h="332104">
                <a:moveTo>
                  <a:pt x="8784844" y="0"/>
                </a:moveTo>
                <a:lnTo>
                  <a:pt x="8784844" y="0"/>
                </a:lnTo>
                <a:lnTo>
                  <a:pt x="0" y="0"/>
                </a:lnTo>
                <a:lnTo>
                  <a:pt x="0" y="331635"/>
                </a:lnTo>
                <a:lnTo>
                  <a:pt x="8784844" y="331635"/>
                </a:lnTo>
                <a:lnTo>
                  <a:pt x="8784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25" y="696814"/>
            <a:ext cx="81587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Measuring</a:t>
            </a:r>
            <a:r>
              <a:rPr spc="-110" dirty="0"/>
              <a:t> </a:t>
            </a:r>
            <a:r>
              <a:rPr spc="195"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2779776"/>
            <a:ext cx="7783830" cy="15521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2348" y="1677923"/>
            <a:ext cx="7761732" cy="44942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107" y="696814"/>
            <a:ext cx="860537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Introducing</a:t>
            </a:r>
            <a:r>
              <a:rPr spc="-75" dirty="0"/>
              <a:t> </a:t>
            </a:r>
            <a:r>
              <a:rPr spc="175" dirty="0"/>
              <a:t>Request</a:t>
            </a:r>
            <a:r>
              <a:rPr spc="-100" dirty="0"/>
              <a:t> </a:t>
            </a:r>
            <a:r>
              <a:rPr spc="-65" dirty="0"/>
              <a:t>Units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95" y="696814"/>
            <a:ext cx="85609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Introducing</a:t>
            </a:r>
            <a:r>
              <a:rPr spc="-75" dirty="0"/>
              <a:t> </a:t>
            </a:r>
            <a:r>
              <a:rPr spc="175" dirty="0"/>
              <a:t>Request</a:t>
            </a:r>
            <a:r>
              <a:rPr spc="-100" dirty="0"/>
              <a:t> </a:t>
            </a:r>
            <a:r>
              <a:rPr spc="-65" dirty="0"/>
              <a:t>Units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103" y="1955292"/>
            <a:ext cx="7948422" cy="41353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2463" y="837691"/>
            <a:ext cx="386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Why</a:t>
            </a:r>
            <a:r>
              <a:rPr spc="-125" dirty="0"/>
              <a:t> </a:t>
            </a:r>
            <a:r>
              <a:rPr spc="310" dirty="0"/>
              <a:t>Cosmos</a:t>
            </a:r>
            <a:r>
              <a:rPr spc="-100" dirty="0"/>
              <a:t> </a:t>
            </a:r>
            <a:r>
              <a:rPr spc="430" dirty="0"/>
              <a:t>DB?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2665" y="2231770"/>
            <a:ext cx="3492500" cy="2555875"/>
            <a:chOff x="4312665" y="2231770"/>
            <a:chExt cx="3492500" cy="2555875"/>
          </a:xfrm>
        </p:grpSpPr>
        <p:sp>
          <p:nvSpPr>
            <p:cNvPr id="4" name="object 4"/>
            <p:cNvSpPr/>
            <p:nvPr/>
          </p:nvSpPr>
          <p:spPr>
            <a:xfrm>
              <a:off x="6098667" y="2965233"/>
              <a:ext cx="1706245" cy="742315"/>
            </a:xfrm>
            <a:custGeom>
              <a:avLst/>
              <a:gdLst/>
              <a:ahLst/>
              <a:cxnLst/>
              <a:rect l="l" t="t" r="r" b="b"/>
              <a:pathLst>
                <a:path w="1706245" h="742314">
                  <a:moveTo>
                    <a:pt x="1706118" y="699350"/>
                  </a:moveTo>
                  <a:lnTo>
                    <a:pt x="1657337" y="693966"/>
                  </a:lnTo>
                  <a:lnTo>
                    <a:pt x="1608632" y="685368"/>
                  </a:lnTo>
                  <a:lnTo>
                    <a:pt x="1560131" y="673493"/>
                  </a:lnTo>
                  <a:lnTo>
                    <a:pt x="1511985" y="658291"/>
                  </a:lnTo>
                  <a:lnTo>
                    <a:pt x="1464310" y="639673"/>
                  </a:lnTo>
                  <a:lnTo>
                    <a:pt x="1418704" y="618248"/>
                  </a:lnTo>
                  <a:lnTo>
                    <a:pt x="1375130" y="594194"/>
                  </a:lnTo>
                  <a:lnTo>
                    <a:pt x="1333639" y="567651"/>
                  </a:lnTo>
                  <a:lnTo>
                    <a:pt x="1294282" y="538759"/>
                  </a:lnTo>
                  <a:lnTo>
                    <a:pt x="1257147" y="507657"/>
                  </a:lnTo>
                  <a:lnTo>
                    <a:pt x="1222273" y="474497"/>
                  </a:lnTo>
                  <a:lnTo>
                    <a:pt x="1189723" y="439432"/>
                  </a:lnTo>
                  <a:lnTo>
                    <a:pt x="1159560" y="402577"/>
                  </a:lnTo>
                  <a:lnTo>
                    <a:pt x="1131862" y="364096"/>
                  </a:lnTo>
                  <a:lnTo>
                    <a:pt x="1106678" y="324116"/>
                  </a:lnTo>
                  <a:lnTo>
                    <a:pt x="1084072" y="282790"/>
                  </a:lnTo>
                  <a:lnTo>
                    <a:pt x="1079195" y="284759"/>
                  </a:lnTo>
                  <a:lnTo>
                    <a:pt x="704011" y="53809"/>
                  </a:lnTo>
                  <a:lnTo>
                    <a:pt x="353936" y="0"/>
                  </a:lnTo>
                  <a:lnTo>
                    <a:pt x="98742" y="35674"/>
                  </a:lnTo>
                  <a:lnTo>
                    <a:pt x="0" y="68160"/>
                  </a:lnTo>
                  <a:lnTo>
                    <a:pt x="45516" y="71374"/>
                  </a:lnTo>
                  <a:lnTo>
                    <a:pt x="91059" y="77330"/>
                  </a:lnTo>
                  <a:lnTo>
                    <a:pt x="136499" y="86093"/>
                  </a:lnTo>
                  <a:lnTo>
                    <a:pt x="181724" y="97701"/>
                  </a:lnTo>
                  <a:lnTo>
                    <a:pt x="226606" y="112191"/>
                  </a:lnTo>
                  <a:lnTo>
                    <a:pt x="271018" y="129628"/>
                  </a:lnTo>
                  <a:lnTo>
                    <a:pt x="319138" y="152349"/>
                  </a:lnTo>
                  <a:lnTo>
                    <a:pt x="364947" y="177965"/>
                  </a:lnTo>
                  <a:lnTo>
                    <a:pt x="408381" y="206298"/>
                  </a:lnTo>
                  <a:lnTo>
                    <a:pt x="449376" y="237210"/>
                  </a:lnTo>
                  <a:lnTo>
                    <a:pt x="487883" y="270535"/>
                  </a:lnTo>
                  <a:lnTo>
                    <a:pt x="523824" y="306120"/>
                  </a:lnTo>
                  <a:lnTo>
                    <a:pt x="557149" y="343801"/>
                  </a:lnTo>
                  <a:lnTo>
                    <a:pt x="587806" y="383425"/>
                  </a:lnTo>
                  <a:lnTo>
                    <a:pt x="615721" y="424815"/>
                  </a:lnTo>
                  <a:lnTo>
                    <a:pt x="640842" y="467829"/>
                  </a:lnTo>
                  <a:lnTo>
                    <a:pt x="645490" y="465975"/>
                  </a:lnTo>
                  <a:lnTo>
                    <a:pt x="935875" y="680224"/>
                  </a:lnTo>
                  <a:lnTo>
                    <a:pt x="1288097" y="741794"/>
                  </a:lnTo>
                  <a:lnTo>
                    <a:pt x="1582686" y="722693"/>
                  </a:lnTo>
                  <a:lnTo>
                    <a:pt x="1706118" y="699350"/>
                  </a:lnTo>
                  <a:close/>
                </a:path>
              </a:pathLst>
            </a:custGeom>
            <a:solidFill>
              <a:srgbClr val="C03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2666" y="2231770"/>
              <a:ext cx="3425190" cy="878205"/>
            </a:xfrm>
            <a:custGeom>
              <a:avLst/>
              <a:gdLst/>
              <a:ahLst/>
              <a:cxnLst/>
              <a:rect l="l" t="t" r="r" b="b"/>
              <a:pathLst>
                <a:path w="3425190" h="878205">
                  <a:moveTo>
                    <a:pt x="1699895" y="809879"/>
                  </a:moveTo>
                  <a:lnTo>
                    <a:pt x="1654365" y="806678"/>
                  </a:lnTo>
                  <a:lnTo>
                    <a:pt x="1608836" y="800722"/>
                  </a:lnTo>
                  <a:lnTo>
                    <a:pt x="1563395" y="791959"/>
                  </a:lnTo>
                  <a:lnTo>
                    <a:pt x="1518196" y="780351"/>
                  </a:lnTo>
                  <a:lnTo>
                    <a:pt x="1473352" y="765860"/>
                  </a:lnTo>
                  <a:lnTo>
                    <a:pt x="1429004" y="748411"/>
                  </a:lnTo>
                  <a:lnTo>
                    <a:pt x="1380832" y="725703"/>
                  </a:lnTo>
                  <a:lnTo>
                    <a:pt x="1334998" y="700100"/>
                  </a:lnTo>
                  <a:lnTo>
                    <a:pt x="1291551" y="671779"/>
                  </a:lnTo>
                  <a:lnTo>
                    <a:pt x="1250543" y="640867"/>
                  </a:lnTo>
                  <a:lnTo>
                    <a:pt x="1212037" y="607555"/>
                  </a:lnTo>
                  <a:lnTo>
                    <a:pt x="1176096" y="571982"/>
                  </a:lnTo>
                  <a:lnTo>
                    <a:pt x="1142771" y="534301"/>
                  </a:lnTo>
                  <a:lnTo>
                    <a:pt x="1112139" y="494677"/>
                  </a:lnTo>
                  <a:lnTo>
                    <a:pt x="1084262" y="453263"/>
                  </a:lnTo>
                  <a:lnTo>
                    <a:pt x="1059180" y="410210"/>
                  </a:lnTo>
                  <a:lnTo>
                    <a:pt x="1052144" y="413016"/>
                  </a:lnTo>
                  <a:lnTo>
                    <a:pt x="770128" y="204876"/>
                  </a:lnTo>
                  <a:lnTo>
                    <a:pt x="417957" y="143319"/>
                  </a:lnTo>
                  <a:lnTo>
                    <a:pt x="123405" y="162445"/>
                  </a:lnTo>
                  <a:lnTo>
                    <a:pt x="0" y="185801"/>
                  </a:lnTo>
                  <a:lnTo>
                    <a:pt x="48704" y="191198"/>
                  </a:lnTo>
                  <a:lnTo>
                    <a:pt x="97370" y="199809"/>
                  </a:lnTo>
                  <a:lnTo>
                    <a:pt x="145846" y="211696"/>
                  </a:lnTo>
                  <a:lnTo>
                    <a:pt x="193992" y="226949"/>
                  </a:lnTo>
                  <a:lnTo>
                    <a:pt x="241681" y="245618"/>
                  </a:lnTo>
                  <a:lnTo>
                    <a:pt x="287274" y="267017"/>
                  </a:lnTo>
                  <a:lnTo>
                    <a:pt x="330847" y="291033"/>
                  </a:lnTo>
                  <a:lnTo>
                    <a:pt x="372338" y="317563"/>
                  </a:lnTo>
                  <a:lnTo>
                    <a:pt x="411695" y="346443"/>
                  </a:lnTo>
                  <a:lnTo>
                    <a:pt x="448830" y="377520"/>
                  </a:lnTo>
                  <a:lnTo>
                    <a:pt x="483704" y="410667"/>
                  </a:lnTo>
                  <a:lnTo>
                    <a:pt x="516255" y="445744"/>
                  </a:lnTo>
                  <a:lnTo>
                    <a:pt x="546417" y="482587"/>
                  </a:lnTo>
                  <a:lnTo>
                    <a:pt x="574116" y="521081"/>
                  </a:lnTo>
                  <a:lnTo>
                    <a:pt x="599300" y="561047"/>
                  </a:lnTo>
                  <a:lnTo>
                    <a:pt x="613892" y="587717"/>
                  </a:lnTo>
                  <a:lnTo>
                    <a:pt x="612521" y="588264"/>
                  </a:lnTo>
                  <a:lnTo>
                    <a:pt x="615048" y="589826"/>
                  </a:lnTo>
                  <a:lnTo>
                    <a:pt x="621919" y="602361"/>
                  </a:lnTo>
                  <a:lnTo>
                    <a:pt x="630072" y="599084"/>
                  </a:lnTo>
                  <a:lnTo>
                    <a:pt x="995870" y="824242"/>
                  </a:lnTo>
                  <a:lnTo>
                    <a:pt x="1345946" y="878052"/>
                  </a:lnTo>
                  <a:lnTo>
                    <a:pt x="1601139" y="842378"/>
                  </a:lnTo>
                  <a:lnTo>
                    <a:pt x="1699895" y="809879"/>
                  </a:lnTo>
                  <a:close/>
                </a:path>
                <a:path w="3425190" h="878205">
                  <a:moveTo>
                    <a:pt x="3425063" y="0"/>
                  </a:moveTo>
                  <a:lnTo>
                    <a:pt x="3386810" y="30657"/>
                  </a:lnTo>
                  <a:lnTo>
                    <a:pt x="3346335" y="58991"/>
                  </a:lnTo>
                  <a:lnTo>
                    <a:pt x="3303663" y="84848"/>
                  </a:lnTo>
                  <a:lnTo>
                    <a:pt x="3258845" y="108115"/>
                  </a:lnTo>
                  <a:lnTo>
                    <a:pt x="3211957" y="128651"/>
                  </a:lnTo>
                  <a:lnTo>
                    <a:pt x="3164573" y="145770"/>
                  </a:lnTo>
                  <a:lnTo>
                    <a:pt x="3116757" y="159575"/>
                  </a:lnTo>
                  <a:lnTo>
                    <a:pt x="3068650" y="170154"/>
                  </a:lnTo>
                  <a:lnTo>
                    <a:pt x="3020403" y="177558"/>
                  </a:lnTo>
                  <a:lnTo>
                    <a:pt x="2972143" y="181851"/>
                  </a:lnTo>
                  <a:lnTo>
                    <a:pt x="2924035" y="183070"/>
                  </a:lnTo>
                  <a:lnTo>
                    <a:pt x="2876207" y="181292"/>
                  </a:lnTo>
                  <a:lnTo>
                    <a:pt x="2828823" y="176568"/>
                  </a:lnTo>
                  <a:lnTo>
                    <a:pt x="2782024" y="168948"/>
                  </a:lnTo>
                  <a:lnTo>
                    <a:pt x="2735948" y="158508"/>
                  </a:lnTo>
                  <a:lnTo>
                    <a:pt x="2695943" y="146812"/>
                  </a:lnTo>
                  <a:lnTo>
                    <a:pt x="2696718" y="145034"/>
                  </a:lnTo>
                  <a:lnTo>
                    <a:pt x="2690965" y="145364"/>
                  </a:lnTo>
                  <a:lnTo>
                    <a:pt x="2690749" y="145288"/>
                  </a:lnTo>
                  <a:lnTo>
                    <a:pt x="2632887" y="148564"/>
                  </a:lnTo>
                  <a:lnTo>
                    <a:pt x="2571750" y="155219"/>
                  </a:lnTo>
                  <a:lnTo>
                    <a:pt x="2513253" y="164807"/>
                  </a:lnTo>
                  <a:lnTo>
                    <a:pt x="2457348" y="177101"/>
                  </a:lnTo>
                  <a:lnTo>
                    <a:pt x="2403983" y="191909"/>
                  </a:lnTo>
                  <a:lnTo>
                    <a:pt x="2353145" y="208991"/>
                  </a:lnTo>
                  <a:lnTo>
                    <a:pt x="2304758" y="228142"/>
                  </a:lnTo>
                  <a:lnTo>
                    <a:pt x="2258796" y="249161"/>
                  </a:lnTo>
                  <a:lnTo>
                    <a:pt x="2215223" y="271830"/>
                  </a:lnTo>
                  <a:lnTo>
                    <a:pt x="2173973" y="295935"/>
                  </a:lnTo>
                  <a:lnTo>
                    <a:pt x="2135035" y="321259"/>
                  </a:lnTo>
                  <a:lnTo>
                    <a:pt x="2098332" y="347586"/>
                  </a:lnTo>
                  <a:lnTo>
                    <a:pt x="2063838" y="374713"/>
                  </a:lnTo>
                  <a:lnTo>
                    <a:pt x="2031517" y="402412"/>
                  </a:lnTo>
                  <a:lnTo>
                    <a:pt x="2001316" y="430491"/>
                  </a:lnTo>
                  <a:lnTo>
                    <a:pt x="1973199" y="458724"/>
                  </a:lnTo>
                  <a:lnTo>
                    <a:pt x="1880654" y="568858"/>
                  </a:lnTo>
                  <a:lnTo>
                    <a:pt x="1817966" y="664387"/>
                  </a:lnTo>
                  <a:lnTo>
                    <a:pt x="1782381" y="731710"/>
                  </a:lnTo>
                  <a:lnTo>
                    <a:pt x="1771142" y="757174"/>
                  </a:lnTo>
                  <a:lnTo>
                    <a:pt x="1805584" y="727290"/>
                  </a:lnTo>
                  <a:lnTo>
                    <a:pt x="1841982" y="699312"/>
                  </a:lnTo>
                  <a:lnTo>
                    <a:pt x="1880298" y="673379"/>
                  </a:lnTo>
                  <a:lnTo>
                    <a:pt x="1920455" y="649605"/>
                  </a:lnTo>
                  <a:lnTo>
                    <a:pt x="1962442" y="628142"/>
                  </a:lnTo>
                  <a:lnTo>
                    <a:pt x="2006219" y="609092"/>
                  </a:lnTo>
                  <a:lnTo>
                    <a:pt x="2056295" y="591108"/>
                  </a:lnTo>
                  <a:lnTo>
                    <a:pt x="2106790" y="576808"/>
                  </a:lnTo>
                  <a:lnTo>
                    <a:pt x="2157526" y="566115"/>
                  </a:lnTo>
                  <a:lnTo>
                    <a:pt x="2208365" y="558952"/>
                  </a:lnTo>
                  <a:lnTo>
                    <a:pt x="2259152" y="555282"/>
                  </a:lnTo>
                  <a:lnTo>
                    <a:pt x="2309723" y="555015"/>
                  </a:lnTo>
                  <a:lnTo>
                    <a:pt x="2359926" y="558076"/>
                  </a:lnTo>
                  <a:lnTo>
                    <a:pt x="2409621" y="564413"/>
                  </a:lnTo>
                  <a:lnTo>
                    <a:pt x="2458643" y="573951"/>
                  </a:lnTo>
                  <a:lnTo>
                    <a:pt x="2503068" y="585622"/>
                  </a:lnTo>
                  <a:lnTo>
                    <a:pt x="2502916" y="585978"/>
                  </a:lnTo>
                  <a:lnTo>
                    <a:pt x="2503868" y="585838"/>
                  </a:lnTo>
                  <a:lnTo>
                    <a:pt x="2506853" y="586613"/>
                  </a:lnTo>
                  <a:lnTo>
                    <a:pt x="2507411" y="585304"/>
                  </a:lnTo>
                  <a:lnTo>
                    <a:pt x="2866987" y="531075"/>
                  </a:lnTo>
                  <a:lnTo>
                    <a:pt x="3159531" y="325564"/>
                  </a:lnTo>
                  <a:lnTo>
                    <a:pt x="3354298" y="103784"/>
                  </a:lnTo>
                  <a:lnTo>
                    <a:pt x="3425063" y="0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3499" y="3077717"/>
              <a:ext cx="1744980" cy="1709420"/>
            </a:xfrm>
            <a:custGeom>
              <a:avLst/>
              <a:gdLst/>
              <a:ahLst/>
              <a:cxnLst/>
              <a:rect l="l" t="t" r="r" b="b"/>
              <a:pathLst>
                <a:path w="1744979" h="1709420">
                  <a:moveTo>
                    <a:pt x="1651635" y="0"/>
                  </a:moveTo>
                  <a:lnTo>
                    <a:pt x="1617167" y="29895"/>
                  </a:lnTo>
                  <a:lnTo>
                    <a:pt x="1580743" y="57873"/>
                  </a:lnTo>
                  <a:lnTo>
                    <a:pt x="1542427" y="83807"/>
                  </a:lnTo>
                  <a:lnTo>
                    <a:pt x="1502244" y="107581"/>
                  </a:lnTo>
                  <a:lnTo>
                    <a:pt x="1460271" y="129044"/>
                  </a:lnTo>
                  <a:lnTo>
                    <a:pt x="1416558" y="148082"/>
                  </a:lnTo>
                  <a:lnTo>
                    <a:pt x="1366456" y="166077"/>
                  </a:lnTo>
                  <a:lnTo>
                    <a:pt x="1315961" y="180378"/>
                  </a:lnTo>
                  <a:lnTo>
                    <a:pt x="1265212" y="191071"/>
                  </a:lnTo>
                  <a:lnTo>
                    <a:pt x="1214361" y="198221"/>
                  </a:lnTo>
                  <a:lnTo>
                    <a:pt x="1163574" y="201891"/>
                  </a:lnTo>
                  <a:lnTo>
                    <a:pt x="1112989" y="202145"/>
                  </a:lnTo>
                  <a:lnTo>
                    <a:pt x="1062774" y="199059"/>
                  </a:lnTo>
                  <a:lnTo>
                    <a:pt x="1013091" y="192709"/>
                  </a:lnTo>
                  <a:lnTo>
                    <a:pt x="964082" y="183146"/>
                  </a:lnTo>
                  <a:lnTo>
                    <a:pt x="915924" y="170434"/>
                  </a:lnTo>
                  <a:lnTo>
                    <a:pt x="913028" y="177152"/>
                  </a:lnTo>
                  <a:lnTo>
                    <a:pt x="558012" y="230682"/>
                  </a:lnTo>
                  <a:lnTo>
                    <a:pt x="265468" y="436181"/>
                  </a:lnTo>
                  <a:lnTo>
                    <a:pt x="70726" y="657974"/>
                  </a:lnTo>
                  <a:lnTo>
                    <a:pt x="0" y="761746"/>
                  </a:lnTo>
                  <a:lnTo>
                    <a:pt x="38239" y="731139"/>
                  </a:lnTo>
                  <a:lnTo>
                    <a:pt x="78714" y="702818"/>
                  </a:lnTo>
                  <a:lnTo>
                    <a:pt x="121386" y="676935"/>
                  </a:lnTo>
                  <a:lnTo>
                    <a:pt x="166204" y="653643"/>
                  </a:lnTo>
                  <a:lnTo>
                    <a:pt x="213106" y="633095"/>
                  </a:lnTo>
                  <a:lnTo>
                    <a:pt x="260477" y="616000"/>
                  </a:lnTo>
                  <a:lnTo>
                    <a:pt x="308292" y="602195"/>
                  </a:lnTo>
                  <a:lnTo>
                    <a:pt x="356387" y="591616"/>
                  </a:lnTo>
                  <a:lnTo>
                    <a:pt x="404647" y="584238"/>
                  </a:lnTo>
                  <a:lnTo>
                    <a:pt x="452894" y="579970"/>
                  </a:lnTo>
                  <a:lnTo>
                    <a:pt x="501002" y="578764"/>
                  </a:lnTo>
                  <a:lnTo>
                    <a:pt x="548805" y="580555"/>
                  </a:lnTo>
                  <a:lnTo>
                    <a:pt x="596176" y="585292"/>
                  </a:lnTo>
                  <a:lnTo>
                    <a:pt x="642962" y="592924"/>
                  </a:lnTo>
                  <a:lnTo>
                    <a:pt x="689013" y="603377"/>
                  </a:lnTo>
                  <a:lnTo>
                    <a:pt x="734187" y="616585"/>
                  </a:lnTo>
                  <a:lnTo>
                    <a:pt x="737222" y="609460"/>
                  </a:lnTo>
                  <a:lnTo>
                    <a:pt x="1163904" y="507974"/>
                  </a:lnTo>
                  <a:lnTo>
                    <a:pt x="1449527" y="298500"/>
                  </a:lnTo>
                  <a:lnTo>
                    <a:pt x="1604772" y="92811"/>
                  </a:lnTo>
                  <a:lnTo>
                    <a:pt x="1651635" y="0"/>
                  </a:lnTo>
                  <a:close/>
                </a:path>
                <a:path w="1744979" h="1709420">
                  <a:moveTo>
                    <a:pt x="1744865" y="361835"/>
                  </a:moveTo>
                  <a:lnTo>
                    <a:pt x="1709153" y="106629"/>
                  </a:lnTo>
                  <a:lnTo>
                    <a:pt x="1676654" y="7874"/>
                  </a:lnTo>
                  <a:lnTo>
                    <a:pt x="1673453" y="53403"/>
                  </a:lnTo>
                  <a:lnTo>
                    <a:pt x="1667510" y="98945"/>
                  </a:lnTo>
                  <a:lnTo>
                    <a:pt x="1658772" y="144373"/>
                  </a:lnTo>
                  <a:lnTo>
                    <a:pt x="1647177" y="189572"/>
                  </a:lnTo>
                  <a:lnTo>
                    <a:pt x="1632661" y="234416"/>
                  </a:lnTo>
                  <a:lnTo>
                    <a:pt x="1615186" y="278765"/>
                  </a:lnTo>
                  <a:lnTo>
                    <a:pt x="1592491" y="326936"/>
                  </a:lnTo>
                  <a:lnTo>
                    <a:pt x="1566913" y="372770"/>
                  </a:lnTo>
                  <a:lnTo>
                    <a:pt x="1538592" y="416217"/>
                  </a:lnTo>
                  <a:lnTo>
                    <a:pt x="1507693" y="457225"/>
                  </a:lnTo>
                  <a:lnTo>
                    <a:pt x="1474381" y="495731"/>
                  </a:lnTo>
                  <a:lnTo>
                    <a:pt x="1438808" y="531672"/>
                  </a:lnTo>
                  <a:lnTo>
                    <a:pt x="1401140" y="564997"/>
                  </a:lnTo>
                  <a:lnTo>
                    <a:pt x="1361516" y="595630"/>
                  </a:lnTo>
                  <a:lnTo>
                    <a:pt x="1320126" y="623506"/>
                  </a:lnTo>
                  <a:lnTo>
                    <a:pt x="1285506" y="643699"/>
                  </a:lnTo>
                  <a:lnTo>
                    <a:pt x="1285240" y="643001"/>
                  </a:lnTo>
                  <a:lnTo>
                    <a:pt x="1284135" y="644499"/>
                  </a:lnTo>
                  <a:lnTo>
                    <a:pt x="1277112" y="648589"/>
                  </a:lnTo>
                  <a:lnTo>
                    <a:pt x="1278509" y="652119"/>
                  </a:lnTo>
                  <a:lnTo>
                    <a:pt x="1066622" y="939292"/>
                  </a:lnTo>
                  <a:lnTo>
                    <a:pt x="1005052" y="1291463"/>
                  </a:lnTo>
                  <a:lnTo>
                    <a:pt x="1024153" y="1586014"/>
                  </a:lnTo>
                  <a:lnTo>
                    <a:pt x="1047496" y="1709420"/>
                  </a:lnTo>
                  <a:lnTo>
                    <a:pt x="1052880" y="1660715"/>
                  </a:lnTo>
                  <a:lnTo>
                    <a:pt x="1061491" y="1612049"/>
                  </a:lnTo>
                  <a:lnTo>
                    <a:pt x="1073378" y="1563573"/>
                  </a:lnTo>
                  <a:lnTo>
                    <a:pt x="1088631" y="1515427"/>
                  </a:lnTo>
                  <a:lnTo>
                    <a:pt x="1107313" y="1467739"/>
                  </a:lnTo>
                  <a:lnTo>
                    <a:pt x="1128699" y="1422146"/>
                  </a:lnTo>
                  <a:lnTo>
                    <a:pt x="1152715" y="1378572"/>
                  </a:lnTo>
                  <a:lnTo>
                    <a:pt x="1179245" y="1337081"/>
                  </a:lnTo>
                  <a:lnTo>
                    <a:pt x="1208125" y="1297724"/>
                  </a:lnTo>
                  <a:lnTo>
                    <a:pt x="1239202" y="1260589"/>
                  </a:lnTo>
                  <a:lnTo>
                    <a:pt x="1272349" y="1225715"/>
                  </a:lnTo>
                  <a:lnTo>
                    <a:pt x="1307426" y="1193165"/>
                  </a:lnTo>
                  <a:lnTo>
                    <a:pt x="1344269" y="1163002"/>
                  </a:lnTo>
                  <a:lnTo>
                    <a:pt x="1382763" y="1135303"/>
                  </a:lnTo>
                  <a:lnTo>
                    <a:pt x="1422730" y="1110119"/>
                  </a:lnTo>
                  <a:lnTo>
                    <a:pt x="1454111" y="1092949"/>
                  </a:lnTo>
                  <a:lnTo>
                    <a:pt x="1455039" y="1095248"/>
                  </a:lnTo>
                  <a:lnTo>
                    <a:pt x="1457642" y="1091018"/>
                  </a:lnTo>
                  <a:lnTo>
                    <a:pt x="1464056" y="1087501"/>
                  </a:lnTo>
                  <a:lnTo>
                    <a:pt x="1462366" y="1083335"/>
                  </a:lnTo>
                  <a:lnTo>
                    <a:pt x="1691055" y="711898"/>
                  </a:lnTo>
                  <a:lnTo>
                    <a:pt x="1744865" y="361835"/>
                  </a:lnTo>
                  <a:close/>
                </a:path>
              </a:pathLst>
            </a:custGeom>
            <a:solidFill>
              <a:srgbClr val="179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3554" y="3081527"/>
              <a:ext cx="757555" cy="1654810"/>
            </a:xfrm>
            <a:custGeom>
              <a:avLst/>
              <a:gdLst/>
              <a:ahLst/>
              <a:cxnLst/>
              <a:rect l="l" t="t" r="r" b="b"/>
              <a:pathLst>
                <a:path w="757554" h="1654810">
                  <a:moveTo>
                    <a:pt x="757174" y="1654429"/>
                  </a:moveTo>
                  <a:lnTo>
                    <a:pt x="726503" y="1616125"/>
                  </a:lnTo>
                  <a:lnTo>
                    <a:pt x="698144" y="1575612"/>
                  </a:lnTo>
                  <a:lnTo>
                    <a:pt x="672261" y="1532915"/>
                  </a:lnTo>
                  <a:lnTo>
                    <a:pt x="649008" y="1488109"/>
                  </a:lnTo>
                  <a:lnTo>
                    <a:pt x="628523" y="1441196"/>
                  </a:lnTo>
                  <a:lnTo>
                    <a:pt x="611403" y="1393837"/>
                  </a:lnTo>
                  <a:lnTo>
                    <a:pt x="597598" y="1346022"/>
                  </a:lnTo>
                  <a:lnTo>
                    <a:pt x="587019" y="1297927"/>
                  </a:lnTo>
                  <a:lnTo>
                    <a:pt x="579615" y="1249692"/>
                  </a:lnTo>
                  <a:lnTo>
                    <a:pt x="575322" y="1201445"/>
                  </a:lnTo>
                  <a:lnTo>
                    <a:pt x="574103" y="1153350"/>
                  </a:lnTo>
                  <a:lnTo>
                    <a:pt x="575881" y="1105547"/>
                  </a:lnTo>
                  <a:lnTo>
                    <a:pt x="580605" y="1058176"/>
                  </a:lnTo>
                  <a:lnTo>
                    <a:pt x="588225" y="1011389"/>
                  </a:lnTo>
                  <a:lnTo>
                    <a:pt x="598665" y="965314"/>
                  </a:lnTo>
                  <a:lnTo>
                    <a:pt x="610501" y="924826"/>
                  </a:lnTo>
                  <a:lnTo>
                    <a:pt x="612267" y="925576"/>
                  </a:lnTo>
                  <a:lnTo>
                    <a:pt x="611378" y="921854"/>
                  </a:lnTo>
                  <a:lnTo>
                    <a:pt x="611886" y="920115"/>
                  </a:lnTo>
                  <a:lnTo>
                    <a:pt x="610857" y="919683"/>
                  </a:lnTo>
                  <a:lnTo>
                    <a:pt x="508025" y="487680"/>
                  </a:lnTo>
                  <a:lnTo>
                    <a:pt x="298513" y="202095"/>
                  </a:lnTo>
                  <a:lnTo>
                    <a:pt x="92798" y="46863"/>
                  </a:lnTo>
                  <a:lnTo>
                    <a:pt x="0" y="0"/>
                  </a:lnTo>
                  <a:lnTo>
                    <a:pt x="29921" y="34467"/>
                  </a:lnTo>
                  <a:lnTo>
                    <a:pt x="57924" y="70891"/>
                  </a:lnTo>
                  <a:lnTo>
                    <a:pt x="83858" y="109207"/>
                  </a:lnTo>
                  <a:lnTo>
                    <a:pt x="107632" y="149390"/>
                  </a:lnTo>
                  <a:lnTo>
                    <a:pt x="129120" y="191363"/>
                  </a:lnTo>
                  <a:lnTo>
                    <a:pt x="148209" y="235077"/>
                  </a:lnTo>
                  <a:lnTo>
                    <a:pt x="166192" y="285178"/>
                  </a:lnTo>
                  <a:lnTo>
                    <a:pt x="180479" y="335673"/>
                  </a:lnTo>
                  <a:lnTo>
                    <a:pt x="191160" y="386422"/>
                  </a:lnTo>
                  <a:lnTo>
                    <a:pt x="198297" y="437273"/>
                  </a:lnTo>
                  <a:lnTo>
                    <a:pt x="201955" y="488061"/>
                  </a:lnTo>
                  <a:lnTo>
                    <a:pt x="202209" y="538645"/>
                  </a:lnTo>
                  <a:lnTo>
                    <a:pt x="199123" y="588860"/>
                  </a:lnTo>
                  <a:lnTo>
                    <a:pt x="192773" y="638543"/>
                  </a:lnTo>
                  <a:lnTo>
                    <a:pt x="183222" y="687552"/>
                  </a:lnTo>
                  <a:lnTo>
                    <a:pt x="171450" y="732320"/>
                  </a:lnTo>
                  <a:lnTo>
                    <a:pt x="171069" y="732155"/>
                  </a:lnTo>
                  <a:lnTo>
                    <a:pt x="171221" y="733196"/>
                  </a:lnTo>
                  <a:lnTo>
                    <a:pt x="170561" y="735711"/>
                  </a:lnTo>
                  <a:lnTo>
                    <a:pt x="171665" y="736193"/>
                  </a:lnTo>
                  <a:lnTo>
                    <a:pt x="226047" y="1096314"/>
                  </a:lnTo>
                  <a:lnTo>
                    <a:pt x="431584" y="1388897"/>
                  </a:lnTo>
                  <a:lnTo>
                    <a:pt x="653389" y="1583677"/>
                  </a:lnTo>
                  <a:lnTo>
                    <a:pt x="757174" y="1654429"/>
                  </a:lnTo>
                  <a:close/>
                </a:path>
              </a:pathLst>
            </a:custGeom>
            <a:solidFill>
              <a:srgbClr val="F3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9823" y="2415539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40" h="1198245">
                  <a:moveTo>
                    <a:pt x="598170" y="0"/>
                  </a:moveTo>
                  <a:lnTo>
                    <a:pt x="549115" y="1985"/>
                  </a:lnTo>
                  <a:lnTo>
                    <a:pt x="501151" y="7837"/>
                  </a:lnTo>
                  <a:lnTo>
                    <a:pt x="454433" y="17403"/>
                  </a:lnTo>
                  <a:lnTo>
                    <a:pt x="409114" y="30528"/>
                  </a:lnTo>
                  <a:lnTo>
                    <a:pt x="365349" y="47059"/>
                  </a:lnTo>
                  <a:lnTo>
                    <a:pt x="323291" y="66841"/>
                  </a:lnTo>
                  <a:lnTo>
                    <a:pt x="283094" y="89720"/>
                  </a:lnTo>
                  <a:lnTo>
                    <a:pt x="244912" y="115543"/>
                  </a:lnTo>
                  <a:lnTo>
                    <a:pt x="208900" y="144155"/>
                  </a:lnTo>
                  <a:lnTo>
                    <a:pt x="175212" y="175402"/>
                  </a:lnTo>
                  <a:lnTo>
                    <a:pt x="144001" y="209131"/>
                  </a:lnTo>
                  <a:lnTo>
                    <a:pt x="115421" y="245187"/>
                  </a:lnTo>
                  <a:lnTo>
                    <a:pt x="89627" y="283416"/>
                  </a:lnTo>
                  <a:lnTo>
                    <a:pt x="66772" y="323664"/>
                  </a:lnTo>
                  <a:lnTo>
                    <a:pt x="47011" y="365777"/>
                  </a:lnTo>
                  <a:lnTo>
                    <a:pt x="30498" y="409602"/>
                  </a:lnTo>
                  <a:lnTo>
                    <a:pt x="17386" y="454984"/>
                  </a:lnTo>
                  <a:lnTo>
                    <a:pt x="7829" y="501768"/>
                  </a:lnTo>
                  <a:lnTo>
                    <a:pt x="1983" y="549802"/>
                  </a:lnTo>
                  <a:lnTo>
                    <a:pt x="0" y="598932"/>
                  </a:lnTo>
                  <a:lnTo>
                    <a:pt x="1983" y="648061"/>
                  </a:lnTo>
                  <a:lnTo>
                    <a:pt x="7829" y="696095"/>
                  </a:lnTo>
                  <a:lnTo>
                    <a:pt x="17386" y="742879"/>
                  </a:lnTo>
                  <a:lnTo>
                    <a:pt x="30498" y="788261"/>
                  </a:lnTo>
                  <a:lnTo>
                    <a:pt x="47011" y="832086"/>
                  </a:lnTo>
                  <a:lnTo>
                    <a:pt x="66772" y="874199"/>
                  </a:lnTo>
                  <a:lnTo>
                    <a:pt x="89627" y="914447"/>
                  </a:lnTo>
                  <a:lnTo>
                    <a:pt x="115421" y="952676"/>
                  </a:lnTo>
                  <a:lnTo>
                    <a:pt x="144001" y="988732"/>
                  </a:lnTo>
                  <a:lnTo>
                    <a:pt x="175212" y="1022461"/>
                  </a:lnTo>
                  <a:lnTo>
                    <a:pt x="208900" y="1053708"/>
                  </a:lnTo>
                  <a:lnTo>
                    <a:pt x="244912" y="1082320"/>
                  </a:lnTo>
                  <a:lnTo>
                    <a:pt x="283094" y="1108143"/>
                  </a:lnTo>
                  <a:lnTo>
                    <a:pt x="323291" y="1131022"/>
                  </a:lnTo>
                  <a:lnTo>
                    <a:pt x="365349" y="1150804"/>
                  </a:lnTo>
                  <a:lnTo>
                    <a:pt x="409114" y="1167335"/>
                  </a:lnTo>
                  <a:lnTo>
                    <a:pt x="454433" y="1180460"/>
                  </a:lnTo>
                  <a:lnTo>
                    <a:pt x="501151" y="1190026"/>
                  </a:lnTo>
                  <a:lnTo>
                    <a:pt x="549115" y="1195878"/>
                  </a:lnTo>
                  <a:lnTo>
                    <a:pt x="598170" y="1197864"/>
                  </a:lnTo>
                  <a:lnTo>
                    <a:pt x="647224" y="1195878"/>
                  </a:lnTo>
                  <a:lnTo>
                    <a:pt x="695188" y="1190026"/>
                  </a:lnTo>
                  <a:lnTo>
                    <a:pt x="741906" y="1180460"/>
                  </a:lnTo>
                  <a:lnTo>
                    <a:pt x="787225" y="1167335"/>
                  </a:lnTo>
                  <a:lnTo>
                    <a:pt x="830990" y="1150804"/>
                  </a:lnTo>
                  <a:lnTo>
                    <a:pt x="873048" y="1131022"/>
                  </a:lnTo>
                  <a:lnTo>
                    <a:pt x="913245" y="1108143"/>
                  </a:lnTo>
                  <a:lnTo>
                    <a:pt x="951427" y="1082320"/>
                  </a:lnTo>
                  <a:lnTo>
                    <a:pt x="987439" y="1053708"/>
                  </a:lnTo>
                  <a:lnTo>
                    <a:pt x="1021127" y="1022461"/>
                  </a:lnTo>
                  <a:lnTo>
                    <a:pt x="1052338" y="988732"/>
                  </a:lnTo>
                  <a:lnTo>
                    <a:pt x="1080918" y="952676"/>
                  </a:lnTo>
                  <a:lnTo>
                    <a:pt x="1106712" y="914447"/>
                  </a:lnTo>
                  <a:lnTo>
                    <a:pt x="1129567" y="874199"/>
                  </a:lnTo>
                  <a:lnTo>
                    <a:pt x="1149328" y="832086"/>
                  </a:lnTo>
                  <a:lnTo>
                    <a:pt x="1165841" y="788261"/>
                  </a:lnTo>
                  <a:lnTo>
                    <a:pt x="1178953" y="742879"/>
                  </a:lnTo>
                  <a:lnTo>
                    <a:pt x="1188510" y="696095"/>
                  </a:lnTo>
                  <a:lnTo>
                    <a:pt x="1194356" y="648061"/>
                  </a:lnTo>
                  <a:lnTo>
                    <a:pt x="1196340" y="598932"/>
                  </a:lnTo>
                  <a:lnTo>
                    <a:pt x="1194356" y="549802"/>
                  </a:lnTo>
                  <a:lnTo>
                    <a:pt x="1188510" y="501768"/>
                  </a:lnTo>
                  <a:lnTo>
                    <a:pt x="1178953" y="454984"/>
                  </a:lnTo>
                  <a:lnTo>
                    <a:pt x="1165841" y="409602"/>
                  </a:lnTo>
                  <a:lnTo>
                    <a:pt x="1149328" y="365777"/>
                  </a:lnTo>
                  <a:lnTo>
                    <a:pt x="1129567" y="323664"/>
                  </a:lnTo>
                  <a:lnTo>
                    <a:pt x="1106712" y="283416"/>
                  </a:lnTo>
                  <a:lnTo>
                    <a:pt x="1080918" y="245187"/>
                  </a:lnTo>
                  <a:lnTo>
                    <a:pt x="1052338" y="209131"/>
                  </a:lnTo>
                  <a:lnTo>
                    <a:pt x="1021127" y="175402"/>
                  </a:lnTo>
                  <a:lnTo>
                    <a:pt x="987439" y="144155"/>
                  </a:lnTo>
                  <a:lnTo>
                    <a:pt x="951427" y="115543"/>
                  </a:lnTo>
                  <a:lnTo>
                    <a:pt x="913245" y="89720"/>
                  </a:lnTo>
                  <a:lnTo>
                    <a:pt x="873048" y="66841"/>
                  </a:lnTo>
                  <a:lnTo>
                    <a:pt x="830990" y="47059"/>
                  </a:lnTo>
                  <a:lnTo>
                    <a:pt x="787225" y="30528"/>
                  </a:lnTo>
                  <a:lnTo>
                    <a:pt x="741906" y="17403"/>
                  </a:lnTo>
                  <a:lnTo>
                    <a:pt x="695188" y="7837"/>
                  </a:lnTo>
                  <a:lnTo>
                    <a:pt x="647224" y="1985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9823" y="2415539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40" h="1198245">
                  <a:moveTo>
                    <a:pt x="0" y="598932"/>
                  </a:moveTo>
                  <a:lnTo>
                    <a:pt x="1983" y="549802"/>
                  </a:lnTo>
                  <a:lnTo>
                    <a:pt x="7829" y="501768"/>
                  </a:lnTo>
                  <a:lnTo>
                    <a:pt x="17386" y="454984"/>
                  </a:lnTo>
                  <a:lnTo>
                    <a:pt x="30498" y="409602"/>
                  </a:lnTo>
                  <a:lnTo>
                    <a:pt x="47011" y="365777"/>
                  </a:lnTo>
                  <a:lnTo>
                    <a:pt x="66772" y="323664"/>
                  </a:lnTo>
                  <a:lnTo>
                    <a:pt x="89627" y="283416"/>
                  </a:lnTo>
                  <a:lnTo>
                    <a:pt x="115421" y="245187"/>
                  </a:lnTo>
                  <a:lnTo>
                    <a:pt x="144001" y="209131"/>
                  </a:lnTo>
                  <a:lnTo>
                    <a:pt x="175212" y="175402"/>
                  </a:lnTo>
                  <a:lnTo>
                    <a:pt x="208900" y="144155"/>
                  </a:lnTo>
                  <a:lnTo>
                    <a:pt x="244912" y="115543"/>
                  </a:lnTo>
                  <a:lnTo>
                    <a:pt x="283094" y="89720"/>
                  </a:lnTo>
                  <a:lnTo>
                    <a:pt x="323291" y="66841"/>
                  </a:lnTo>
                  <a:lnTo>
                    <a:pt x="365349" y="47059"/>
                  </a:lnTo>
                  <a:lnTo>
                    <a:pt x="409114" y="30528"/>
                  </a:lnTo>
                  <a:lnTo>
                    <a:pt x="454433" y="17403"/>
                  </a:lnTo>
                  <a:lnTo>
                    <a:pt x="501151" y="7837"/>
                  </a:lnTo>
                  <a:lnTo>
                    <a:pt x="549115" y="1985"/>
                  </a:lnTo>
                  <a:lnTo>
                    <a:pt x="598170" y="0"/>
                  </a:lnTo>
                  <a:lnTo>
                    <a:pt x="647224" y="1985"/>
                  </a:lnTo>
                  <a:lnTo>
                    <a:pt x="695188" y="7837"/>
                  </a:lnTo>
                  <a:lnTo>
                    <a:pt x="741906" y="17403"/>
                  </a:lnTo>
                  <a:lnTo>
                    <a:pt x="787225" y="30528"/>
                  </a:lnTo>
                  <a:lnTo>
                    <a:pt x="830990" y="47059"/>
                  </a:lnTo>
                  <a:lnTo>
                    <a:pt x="873048" y="66841"/>
                  </a:lnTo>
                  <a:lnTo>
                    <a:pt x="913245" y="89720"/>
                  </a:lnTo>
                  <a:lnTo>
                    <a:pt x="951427" y="115543"/>
                  </a:lnTo>
                  <a:lnTo>
                    <a:pt x="987439" y="144155"/>
                  </a:lnTo>
                  <a:lnTo>
                    <a:pt x="1021127" y="175402"/>
                  </a:lnTo>
                  <a:lnTo>
                    <a:pt x="1052338" y="209131"/>
                  </a:lnTo>
                  <a:lnTo>
                    <a:pt x="1080918" y="245187"/>
                  </a:lnTo>
                  <a:lnTo>
                    <a:pt x="1106712" y="283416"/>
                  </a:lnTo>
                  <a:lnTo>
                    <a:pt x="1129567" y="323664"/>
                  </a:lnTo>
                  <a:lnTo>
                    <a:pt x="1149328" y="365777"/>
                  </a:lnTo>
                  <a:lnTo>
                    <a:pt x="1165841" y="409602"/>
                  </a:lnTo>
                  <a:lnTo>
                    <a:pt x="1178953" y="454984"/>
                  </a:lnTo>
                  <a:lnTo>
                    <a:pt x="1188510" y="501768"/>
                  </a:lnTo>
                  <a:lnTo>
                    <a:pt x="1194356" y="549802"/>
                  </a:lnTo>
                  <a:lnTo>
                    <a:pt x="1196340" y="598932"/>
                  </a:lnTo>
                  <a:lnTo>
                    <a:pt x="1194356" y="648061"/>
                  </a:lnTo>
                  <a:lnTo>
                    <a:pt x="1188510" y="696095"/>
                  </a:lnTo>
                  <a:lnTo>
                    <a:pt x="1178953" y="742879"/>
                  </a:lnTo>
                  <a:lnTo>
                    <a:pt x="1165841" y="788261"/>
                  </a:lnTo>
                  <a:lnTo>
                    <a:pt x="1149328" y="832086"/>
                  </a:lnTo>
                  <a:lnTo>
                    <a:pt x="1129567" y="874199"/>
                  </a:lnTo>
                  <a:lnTo>
                    <a:pt x="1106712" y="914447"/>
                  </a:lnTo>
                  <a:lnTo>
                    <a:pt x="1080918" y="952676"/>
                  </a:lnTo>
                  <a:lnTo>
                    <a:pt x="1052338" y="988732"/>
                  </a:lnTo>
                  <a:lnTo>
                    <a:pt x="1021127" y="1022461"/>
                  </a:lnTo>
                  <a:lnTo>
                    <a:pt x="987439" y="1053708"/>
                  </a:lnTo>
                  <a:lnTo>
                    <a:pt x="951427" y="1082320"/>
                  </a:lnTo>
                  <a:lnTo>
                    <a:pt x="913245" y="1108143"/>
                  </a:lnTo>
                  <a:lnTo>
                    <a:pt x="873048" y="1131022"/>
                  </a:lnTo>
                  <a:lnTo>
                    <a:pt x="830990" y="1150804"/>
                  </a:lnTo>
                  <a:lnTo>
                    <a:pt x="787225" y="1167335"/>
                  </a:lnTo>
                  <a:lnTo>
                    <a:pt x="741906" y="1180460"/>
                  </a:lnTo>
                  <a:lnTo>
                    <a:pt x="695188" y="1190026"/>
                  </a:lnTo>
                  <a:lnTo>
                    <a:pt x="647224" y="1195878"/>
                  </a:lnTo>
                  <a:lnTo>
                    <a:pt x="598170" y="1197864"/>
                  </a:lnTo>
                  <a:lnTo>
                    <a:pt x="549115" y="1195878"/>
                  </a:lnTo>
                  <a:lnTo>
                    <a:pt x="501151" y="1190026"/>
                  </a:lnTo>
                  <a:lnTo>
                    <a:pt x="454433" y="1180460"/>
                  </a:lnTo>
                  <a:lnTo>
                    <a:pt x="409114" y="1167335"/>
                  </a:lnTo>
                  <a:lnTo>
                    <a:pt x="365349" y="1150804"/>
                  </a:lnTo>
                  <a:lnTo>
                    <a:pt x="323291" y="1131022"/>
                  </a:lnTo>
                  <a:lnTo>
                    <a:pt x="283094" y="1108143"/>
                  </a:lnTo>
                  <a:lnTo>
                    <a:pt x="244912" y="1082320"/>
                  </a:lnTo>
                  <a:lnTo>
                    <a:pt x="208900" y="1053708"/>
                  </a:lnTo>
                  <a:lnTo>
                    <a:pt x="175212" y="1022461"/>
                  </a:lnTo>
                  <a:lnTo>
                    <a:pt x="144001" y="988732"/>
                  </a:lnTo>
                  <a:lnTo>
                    <a:pt x="115421" y="952676"/>
                  </a:lnTo>
                  <a:lnTo>
                    <a:pt x="89627" y="914447"/>
                  </a:lnTo>
                  <a:lnTo>
                    <a:pt x="66772" y="874199"/>
                  </a:lnTo>
                  <a:lnTo>
                    <a:pt x="47011" y="832086"/>
                  </a:lnTo>
                  <a:lnTo>
                    <a:pt x="30498" y="788261"/>
                  </a:lnTo>
                  <a:lnTo>
                    <a:pt x="17386" y="742879"/>
                  </a:lnTo>
                  <a:lnTo>
                    <a:pt x="7829" y="696095"/>
                  </a:lnTo>
                  <a:lnTo>
                    <a:pt x="1983" y="648061"/>
                  </a:lnTo>
                  <a:lnTo>
                    <a:pt x="0" y="598932"/>
                  </a:lnTo>
                  <a:close/>
                </a:path>
              </a:pathLst>
            </a:custGeom>
            <a:ln w="12700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1575" y="2721863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409828" y="428625"/>
                  </a:moveTo>
                  <a:lnTo>
                    <a:pt x="365946" y="452130"/>
                  </a:lnTo>
                  <a:lnTo>
                    <a:pt x="325289" y="479902"/>
                  </a:lnTo>
                  <a:lnTo>
                    <a:pt x="288094" y="511606"/>
                  </a:lnTo>
                  <a:lnTo>
                    <a:pt x="254600" y="546907"/>
                  </a:lnTo>
                  <a:lnTo>
                    <a:pt x="225044" y="585470"/>
                  </a:lnTo>
                  <a:lnTo>
                    <a:pt x="242512" y="589323"/>
                  </a:lnTo>
                  <a:lnTo>
                    <a:pt x="260397" y="592105"/>
                  </a:lnTo>
                  <a:lnTo>
                    <a:pt x="278639" y="593792"/>
                  </a:lnTo>
                  <a:lnTo>
                    <a:pt x="297179" y="594360"/>
                  </a:lnTo>
                  <a:lnTo>
                    <a:pt x="330321" y="592514"/>
                  </a:lnTo>
                  <a:lnTo>
                    <a:pt x="393174" y="578393"/>
                  </a:lnTo>
                  <a:lnTo>
                    <a:pt x="426569" y="543883"/>
                  </a:lnTo>
                  <a:lnTo>
                    <a:pt x="431315" y="497556"/>
                  </a:lnTo>
                  <a:lnTo>
                    <a:pt x="431926" y="473963"/>
                  </a:lnTo>
                  <a:lnTo>
                    <a:pt x="431816" y="464843"/>
                  </a:lnTo>
                  <a:lnTo>
                    <a:pt x="431561" y="456834"/>
                  </a:lnTo>
                  <a:lnTo>
                    <a:pt x="431123" y="448300"/>
                  </a:lnTo>
                  <a:lnTo>
                    <a:pt x="430529" y="439800"/>
                  </a:lnTo>
                  <a:lnTo>
                    <a:pt x="422910" y="437388"/>
                  </a:lnTo>
                  <a:lnTo>
                    <a:pt x="415925" y="433577"/>
                  </a:lnTo>
                  <a:lnTo>
                    <a:pt x="409828" y="428625"/>
                  </a:lnTo>
                  <a:close/>
                </a:path>
                <a:path w="594360" h="594360">
                  <a:moveTo>
                    <a:pt x="131445" y="322580"/>
                  </a:moveTo>
                  <a:lnTo>
                    <a:pt x="112172" y="363995"/>
                  </a:lnTo>
                  <a:lnTo>
                    <a:pt x="96996" y="407495"/>
                  </a:lnTo>
                  <a:lnTo>
                    <a:pt x="86153" y="452828"/>
                  </a:lnTo>
                  <a:lnTo>
                    <a:pt x="79883" y="499745"/>
                  </a:lnTo>
                  <a:lnTo>
                    <a:pt x="102185" y="521378"/>
                  </a:lnTo>
                  <a:lnTo>
                    <a:pt x="126666" y="540607"/>
                  </a:lnTo>
                  <a:lnTo>
                    <a:pt x="153124" y="557216"/>
                  </a:lnTo>
                  <a:lnTo>
                    <a:pt x="181356" y="570991"/>
                  </a:lnTo>
                  <a:lnTo>
                    <a:pt x="212556" y="528166"/>
                  </a:lnTo>
                  <a:lnTo>
                    <a:pt x="248078" y="488779"/>
                  </a:lnTo>
                  <a:lnTo>
                    <a:pt x="287673" y="453189"/>
                  </a:lnTo>
                  <a:lnTo>
                    <a:pt x="331090" y="421757"/>
                  </a:lnTo>
                  <a:lnTo>
                    <a:pt x="378078" y="394843"/>
                  </a:lnTo>
                  <a:lnTo>
                    <a:pt x="324098" y="382801"/>
                  </a:lnTo>
                  <a:lnTo>
                    <a:pt x="272462" y="365188"/>
                  </a:lnTo>
                  <a:lnTo>
                    <a:pt x="223470" y="342336"/>
                  </a:lnTo>
                  <a:lnTo>
                    <a:pt x="193010" y="323976"/>
                  </a:lnTo>
                  <a:lnTo>
                    <a:pt x="139953" y="323976"/>
                  </a:lnTo>
                  <a:lnTo>
                    <a:pt x="135636" y="323469"/>
                  </a:lnTo>
                  <a:lnTo>
                    <a:pt x="131445" y="322580"/>
                  </a:lnTo>
                  <a:close/>
                </a:path>
                <a:path w="594360" h="594360">
                  <a:moveTo>
                    <a:pt x="580389" y="387476"/>
                  </a:moveTo>
                  <a:lnTo>
                    <a:pt x="563054" y="391302"/>
                  </a:lnTo>
                  <a:lnTo>
                    <a:pt x="545528" y="394557"/>
                  </a:lnTo>
                  <a:lnTo>
                    <a:pt x="527812" y="397192"/>
                  </a:lnTo>
                  <a:lnTo>
                    <a:pt x="509904" y="399161"/>
                  </a:lnTo>
                  <a:lnTo>
                    <a:pt x="504392" y="411515"/>
                  </a:lnTo>
                  <a:lnTo>
                    <a:pt x="496474" y="422275"/>
                  </a:lnTo>
                  <a:lnTo>
                    <a:pt x="486509" y="431129"/>
                  </a:lnTo>
                  <a:lnTo>
                    <a:pt x="474852" y="437769"/>
                  </a:lnTo>
                  <a:lnTo>
                    <a:pt x="475426" y="446746"/>
                  </a:lnTo>
                  <a:lnTo>
                    <a:pt x="475821" y="455771"/>
                  </a:lnTo>
                  <a:lnTo>
                    <a:pt x="476049" y="464843"/>
                  </a:lnTo>
                  <a:lnTo>
                    <a:pt x="476034" y="479902"/>
                  </a:lnTo>
                  <a:lnTo>
                    <a:pt x="475882" y="489989"/>
                  </a:lnTo>
                  <a:lnTo>
                    <a:pt x="475154" y="505872"/>
                  </a:lnTo>
                  <a:lnTo>
                    <a:pt x="473926" y="521612"/>
                  </a:lnTo>
                  <a:lnTo>
                    <a:pt x="472186" y="537210"/>
                  </a:lnTo>
                  <a:lnTo>
                    <a:pt x="507630" y="506866"/>
                  </a:lnTo>
                  <a:lnTo>
                    <a:pt x="537908" y="471344"/>
                  </a:lnTo>
                  <a:lnTo>
                    <a:pt x="562375" y="431321"/>
                  </a:lnTo>
                  <a:lnTo>
                    <a:pt x="580389" y="387476"/>
                  </a:lnTo>
                  <a:close/>
                </a:path>
                <a:path w="594360" h="594360">
                  <a:moveTo>
                    <a:pt x="31623" y="163830"/>
                  </a:moveTo>
                  <a:lnTo>
                    <a:pt x="18162" y="194792"/>
                  </a:lnTo>
                  <a:lnTo>
                    <a:pt x="8239" y="227504"/>
                  </a:lnTo>
                  <a:lnTo>
                    <a:pt x="2101" y="261717"/>
                  </a:lnTo>
                  <a:lnTo>
                    <a:pt x="0" y="297180"/>
                  </a:lnTo>
                  <a:lnTo>
                    <a:pt x="2795" y="338095"/>
                  </a:lnTo>
                  <a:lnTo>
                    <a:pt x="10937" y="377332"/>
                  </a:lnTo>
                  <a:lnTo>
                    <a:pt x="24056" y="414498"/>
                  </a:lnTo>
                  <a:lnTo>
                    <a:pt x="41783" y="449199"/>
                  </a:lnTo>
                  <a:lnTo>
                    <a:pt x="50494" y="409668"/>
                  </a:lnTo>
                  <a:lnTo>
                    <a:pt x="62229" y="371363"/>
                  </a:lnTo>
                  <a:lnTo>
                    <a:pt x="76823" y="334416"/>
                  </a:lnTo>
                  <a:lnTo>
                    <a:pt x="94107" y="298958"/>
                  </a:lnTo>
                  <a:lnTo>
                    <a:pt x="88727" y="290502"/>
                  </a:lnTo>
                  <a:lnTo>
                    <a:pt x="84693" y="281225"/>
                  </a:lnTo>
                  <a:lnTo>
                    <a:pt x="82159" y="271258"/>
                  </a:lnTo>
                  <a:lnTo>
                    <a:pt x="81279" y="260731"/>
                  </a:lnTo>
                  <a:lnTo>
                    <a:pt x="81627" y="254142"/>
                  </a:lnTo>
                  <a:lnTo>
                    <a:pt x="82629" y="247745"/>
                  </a:lnTo>
                  <a:lnTo>
                    <a:pt x="84226" y="241585"/>
                  </a:lnTo>
                  <a:lnTo>
                    <a:pt x="86360" y="235712"/>
                  </a:lnTo>
                  <a:lnTo>
                    <a:pt x="71502" y="218640"/>
                  </a:lnTo>
                  <a:lnTo>
                    <a:pt x="57419" y="200961"/>
                  </a:lnTo>
                  <a:lnTo>
                    <a:pt x="44072" y="182612"/>
                  </a:lnTo>
                  <a:lnTo>
                    <a:pt x="31623" y="163830"/>
                  </a:lnTo>
                  <a:close/>
                </a:path>
                <a:path w="594360" h="594360">
                  <a:moveTo>
                    <a:pt x="496697" y="76962"/>
                  </a:moveTo>
                  <a:lnTo>
                    <a:pt x="461325" y="81750"/>
                  </a:lnTo>
                  <a:lnTo>
                    <a:pt x="426894" y="89169"/>
                  </a:lnTo>
                  <a:lnTo>
                    <a:pt x="393487" y="99089"/>
                  </a:lnTo>
                  <a:lnTo>
                    <a:pt x="361188" y="111378"/>
                  </a:lnTo>
                  <a:lnTo>
                    <a:pt x="361441" y="113537"/>
                  </a:lnTo>
                  <a:lnTo>
                    <a:pt x="361569" y="115570"/>
                  </a:lnTo>
                  <a:lnTo>
                    <a:pt x="361569" y="117728"/>
                  </a:lnTo>
                  <a:lnTo>
                    <a:pt x="361128" y="125128"/>
                  </a:lnTo>
                  <a:lnTo>
                    <a:pt x="359854" y="132254"/>
                  </a:lnTo>
                  <a:lnTo>
                    <a:pt x="357818" y="139070"/>
                  </a:lnTo>
                  <a:lnTo>
                    <a:pt x="355091" y="145541"/>
                  </a:lnTo>
                  <a:lnTo>
                    <a:pt x="385004" y="184288"/>
                  </a:lnTo>
                  <a:lnTo>
                    <a:pt x="411130" y="225869"/>
                  </a:lnTo>
                  <a:lnTo>
                    <a:pt x="433208" y="270021"/>
                  </a:lnTo>
                  <a:lnTo>
                    <a:pt x="450976" y="316484"/>
                  </a:lnTo>
                  <a:lnTo>
                    <a:pt x="469443" y="319567"/>
                  </a:lnTo>
                  <a:lnTo>
                    <a:pt x="485648" y="327532"/>
                  </a:lnTo>
                  <a:lnTo>
                    <a:pt x="498804" y="339594"/>
                  </a:lnTo>
                  <a:lnTo>
                    <a:pt x="508126" y="354964"/>
                  </a:lnTo>
                  <a:lnTo>
                    <a:pt x="529431" y="352353"/>
                  </a:lnTo>
                  <a:lnTo>
                    <a:pt x="571134" y="344177"/>
                  </a:lnTo>
                  <a:lnTo>
                    <a:pt x="594171" y="307722"/>
                  </a:lnTo>
                  <a:lnTo>
                    <a:pt x="594360" y="297180"/>
                  </a:lnTo>
                  <a:lnTo>
                    <a:pt x="589957" y="245930"/>
                  </a:lnTo>
                  <a:lnTo>
                    <a:pt x="577223" y="197485"/>
                  </a:lnTo>
                  <a:lnTo>
                    <a:pt x="556970" y="152741"/>
                  </a:lnTo>
                  <a:lnTo>
                    <a:pt x="529872" y="112300"/>
                  </a:lnTo>
                  <a:lnTo>
                    <a:pt x="496697" y="76962"/>
                  </a:lnTo>
                  <a:close/>
                </a:path>
                <a:path w="594360" h="594360">
                  <a:moveTo>
                    <a:pt x="261620" y="169163"/>
                  </a:moveTo>
                  <a:lnTo>
                    <a:pt x="244629" y="182687"/>
                  </a:lnTo>
                  <a:lnTo>
                    <a:pt x="228488" y="196834"/>
                  </a:lnTo>
                  <a:lnTo>
                    <a:pt x="212953" y="211794"/>
                  </a:lnTo>
                  <a:lnTo>
                    <a:pt x="198120" y="227457"/>
                  </a:lnTo>
                  <a:lnTo>
                    <a:pt x="202199" y="235013"/>
                  </a:lnTo>
                  <a:lnTo>
                    <a:pt x="205231" y="243141"/>
                  </a:lnTo>
                  <a:lnTo>
                    <a:pt x="207121" y="251745"/>
                  </a:lnTo>
                  <a:lnTo>
                    <a:pt x="207772" y="260731"/>
                  </a:lnTo>
                  <a:lnTo>
                    <a:pt x="207772" y="267335"/>
                  </a:lnTo>
                  <a:lnTo>
                    <a:pt x="206756" y="273685"/>
                  </a:lnTo>
                  <a:lnTo>
                    <a:pt x="204850" y="279653"/>
                  </a:lnTo>
                  <a:lnTo>
                    <a:pt x="247917" y="305220"/>
                  </a:lnTo>
                  <a:lnTo>
                    <a:pt x="293830" y="326072"/>
                  </a:lnTo>
                  <a:lnTo>
                    <a:pt x="342243" y="341876"/>
                  </a:lnTo>
                  <a:lnTo>
                    <a:pt x="392811" y="352298"/>
                  </a:lnTo>
                  <a:lnTo>
                    <a:pt x="396069" y="346378"/>
                  </a:lnTo>
                  <a:lnTo>
                    <a:pt x="399923" y="340852"/>
                  </a:lnTo>
                  <a:lnTo>
                    <a:pt x="404348" y="335778"/>
                  </a:lnTo>
                  <a:lnTo>
                    <a:pt x="409321" y="331215"/>
                  </a:lnTo>
                  <a:lnTo>
                    <a:pt x="393309" y="289107"/>
                  </a:lnTo>
                  <a:lnTo>
                    <a:pt x="373427" y="249046"/>
                  </a:lnTo>
                  <a:lnTo>
                    <a:pt x="349902" y="211272"/>
                  </a:lnTo>
                  <a:lnTo>
                    <a:pt x="326746" y="180975"/>
                  </a:lnTo>
                  <a:lnTo>
                    <a:pt x="298323" y="180975"/>
                  </a:lnTo>
                  <a:lnTo>
                    <a:pt x="288248" y="180165"/>
                  </a:lnTo>
                  <a:lnTo>
                    <a:pt x="278685" y="177831"/>
                  </a:lnTo>
                  <a:lnTo>
                    <a:pt x="269765" y="174117"/>
                  </a:lnTo>
                  <a:lnTo>
                    <a:pt x="261620" y="169163"/>
                  </a:lnTo>
                  <a:close/>
                </a:path>
                <a:path w="594360" h="594360">
                  <a:moveTo>
                    <a:pt x="177419" y="314578"/>
                  </a:moveTo>
                  <a:lnTo>
                    <a:pt x="169904" y="318565"/>
                  </a:lnTo>
                  <a:lnTo>
                    <a:pt x="161877" y="321516"/>
                  </a:lnTo>
                  <a:lnTo>
                    <a:pt x="153398" y="323347"/>
                  </a:lnTo>
                  <a:lnTo>
                    <a:pt x="144525" y="323976"/>
                  </a:lnTo>
                  <a:lnTo>
                    <a:pt x="193010" y="323976"/>
                  </a:lnTo>
                  <a:lnTo>
                    <a:pt x="177419" y="314578"/>
                  </a:lnTo>
                  <a:close/>
                </a:path>
                <a:path w="594360" h="594360">
                  <a:moveTo>
                    <a:pt x="141097" y="44323"/>
                  </a:moveTo>
                  <a:lnTo>
                    <a:pt x="117596" y="60489"/>
                  </a:lnTo>
                  <a:lnTo>
                    <a:pt x="95773" y="78787"/>
                  </a:lnTo>
                  <a:lnTo>
                    <a:pt x="75762" y="99089"/>
                  </a:lnTo>
                  <a:lnTo>
                    <a:pt x="57785" y="121158"/>
                  </a:lnTo>
                  <a:lnTo>
                    <a:pt x="70945" y="143059"/>
                  </a:lnTo>
                  <a:lnTo>
                    <a:pt x="85248" y="164163"/>
                  </a:lnTo>
                  <a:lnTo>
                    <a:pt x="100647" y="184433"/>
                  </a:lnTo>
                  <a:lnTo>
                    <a:pt x="117094" y="203835"/>
                  </a:lnTo>
                  <a:lnTo>
                    <a:pt x="123469" y="201128"/>
                  </a:lnTo>
                  <a:lnTo>
                    <a:pt x="130190" y="199136"/>
                  </a:lnTo>
                  <a:lnTo>
                    <a:pt x="137221" y="197905"/>
                  </a:lnTo>
                  <a:lnTo>
                    <a:pt x="144525" y="197485"/>
                  </a:lnTo>
                  <a:lnTo>
                    <a:pt x="165698" y="197485"/>
                  </a:lnTo>
                  <a:lnTo>
                    <a:pt x="180258" y="182020"/>
                  </a:lnTo>
                  <a:lnTo>
                    <a:pt x="198294" y="164607"/>
                  </a:lnTo>
                  <a:lnTo>
                    <a:pt x="217164" y="148076"/>
                  </a:lnTo>
                  <a:lnTo>
                    <a:pt x="236854" y="132461"/>
                  </a:lnTo>
                  <a:lnTo>
                    <a:pt x="235712" y="127762"/>
                  </a:lnTo>
                  <a:lnTo>
                    <a:pt x="235076" y="122809"/>
                  </a:lnTo>
                  <a:lnTo>
                    <a:pt x="235076" y="110744"/>
                  </a:lnTo>
                  <a:lnTo>
                    <a:pt x="236347" y="104012"/>
                  </a:lnTo>
                  <a:lnTo>
                    <a:pt x="238378" y="97662"/>
                  </a:lnTo>
                  <a:lnTo>
                    <a:pt x="215409" y="82220"/>
                  </a:lnTo>
                  <a:lnTo>
                    <a:pt x="191500" y="68135"/>
                  </a:lnTo>
                  <a:lnTo>
                    <a:pt x="166709" y="55479"/>
                  </a:lnTo>
                  <a:lnTo>
                    <a:pt x="141097" y="44323"/>
                  </a:lnTo>
                  <a:close/>
                </a:path>
                <a:path w="594360" h="594360">
                  <a:moveTo>
                    <a:pt x="165698" y="197485"/>
                  </a:moveTo>
                  <a:lnTo>
                    <a:pt x="151002" y="197485"/>
                  </a:lnTo>
                  <a:lnTo>
                    <a:pt x="157225" y="198500"/>
                  </a:lnTo>
                  <a:lnTo>
                    <a:pt x="163068" y="200278"/>
                  </a:lnTo>
                  <a:lnTo>
                    <a:pt x="165698" y="197485"/>
                  </a:lnTo>
                  <a:close/>
                </a:path>
                <a:path w="594360" h="594360">
                  <a:moveTo>
                    <a:pt x="322961" y="176022"/>
                  </a:moveTo>
                  <a:lnTo>
                    <a:pt x="315468" y="179197"/>
                  </a:lnTo>
                  <a:lnTo>
                    <a:pt x="307086" y="180975"/>
                  </a:lnTo>
                  <a:lnTo>
                    <a:pt x="326746" y="180975"/>
                  </a:lnTo>
                  <a:lnTo>
                    <a:pt x="322961" y="176022"/>
                  </a:lnTo>
                  <a:close/>
                </a:path>
                <a:path w="594360" h="594360">
                  <a:moveTo>
                    <a:pt x="387117" y="54610"/>
                  </a:moveTo>
                  <a:lnTo>
                    <a:pt x="298323" y="54610"/>
                  </a:lnTo>
                  <a:lnTo>
                    <a:pt x="310499" y="55786"/>
                  </a:lnTo>
                  <a:lnTo>
                    <a:pt x="321913" y="59166"/>
                  </a:lnTo>
                  <a:lnTo>
                    <a:pt x="332327" y="64521"/>
                  </a:lnTo>
                  <a:lnTo>
                    <a:pt x="341502" y="71627"/>
                  </a:lnTo>
                  <a:lnTo>
                    <a:pt x="366575" y="61591"/>
                  </a:lnTo>
                  <a:lnTo>
                    <a:pt x="387117" y="54610"/>
                  </a:lnTo>
                  <a:close/>
                </a:path>
                <a:path w="594360" h="594360">
                  <a:moveTo>
                    <a:pt x="297179" y="0"/>
                  </a:moveTo>
                  <a:lnTo>
                    <a:pt x="269882" y="1242"/>
                  </a:lnTo>
                  <a:lnTo>
                    <a:pt x="243300" y="4889"/>
                  </a:lnTo>
                  <a:lnTo>
                    <a:pt x="217527" y="10822"/>
                  </a:lnTo>
                  <a:lnTo>
                    <a:pt x="192659" y="18923"/>
                  </a:lnTo>
                  <a:lnTo>
                    <a:pt x="211774" y="28922"/>
                  </a:lnTo>
                  <a:lnTo>
                    <a:pt x="230425" y="39671"/>
                  </a:lnTo>
                  <a:lnTo>
                    <a:pt x="248576" y="51159"/>
                  </a:lnTo>
                  <a:lnTo>
                    <a:pt x="266191" y="63373"/>
                  </a:lnTo>
                  <a:lnTo>
                    <a:pt x="273534" y="59646"/>
                  </a:lnTo>
                  <a:lnTo>
                    <a:pt x="281400" y="56896"/>
                  </a:lnTo>
                  <a:lnTo>
                    <a:pt x="289694" y="55193"/>
                  </a:lnTo>
                  <a:lnTo>
                    <a:pt x="298323" y="54610"/>
                  </a:lnTo>
                  <a:lnTo>
                    <a:pt x="387117" y="54610"/>
                  </a:lnTo>
                  <a:lnTo>
                    <a:pt x="392255" y="52863"/>
                  </a:lnTo>
                  <a:lnTo>
                    <a:pt x="418530" y="45517"/>
                  </a:lnTo>
                  <a:lnTo>
                    <a:pt x="445388" y="39624"/>
                  </a:lnTo>
                  <a:lnTo>
                    <a:pt x="411390" y="22824"/>
                  </a:lnTo>
                  <a:lnTo>
                    <a:pt x="375142" y="10382"/>
                  </a:lnTo>
                  <a:lnTo>
                    <a:pt x="336964" y="2655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22285" y="2451608"/>
            <a:ext cx="3383915" cy="205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CONSISTENCY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 CHOICES</a:t>
            </a:r>
            <a:endParaRPr sz="1500">
              <a:latin typeface="Calibri"/>
              <a:cs typeface="Calibri"/>
            </a:endParaRPr>
          </a:p>
          <a:p>
            <a:pPr marL="580390" marR="5080" indent="-172720">
              <a:lnSpc>
                <a:spcPct val="151400"/>
              </a:lnSpc>
              <a:spcBef>
                <a:spcPts val="630"/>
              </a:spcBef>
              <a:buFont typeface="Arial MT"/>
              <a:buChar char="•"/>
              <a:tabLst>
                <a:tab pos="581025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Azure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Cosmos DB's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support for consistency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levels </a:t>
            </a:r>
            <a:r>
              <a:rPr sz="1100" spc="-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like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strong,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eventual,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consistent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prefix,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session,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 and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bounded-staleness.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SCALABLE</a:t>
            </a:r>
            <a:endParaRPr sz="15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Unlimited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scale for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both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storage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throughput.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6233" y="5525374"/>
            <a:ext cx="1052195" cy="7569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Always</a:t>
            </a:r>
            <a:r>
              <a:rPr sz="11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99.999%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SLA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&lt;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10ms</a:t>
            </a:r>
            <a:r>
              <a:rPr sz="11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latency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6134" y="5212460"/>
            <a:ext cx="3145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585858"/>
                </a:solidFill>
                <a:latin typeface="Calibri"/>
                <a:cs typeface="Calibri"/>
              </a:rPr>
              <a:t>AVAILABLE,</a:t>
            </a:r>
            <a:r>
              <a:rPr sz="15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RELIABLE</a:t>
            </a:r>
            <a:r>
              <a:rPr sz="15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5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SECURE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9110" y="5184394"/>
            <a:ext cx="396875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MULTIMODEL</a:t>
            </a:r>
            <a:r>
              <a:rPr sz="15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 MULTI-LANGUAGE</a:t>
            </a:r>
            <a:endParaRPr sz="1500">
              <a:latin typeface="Calibri"/>
              <a:cs typeface="Calibri"/>
            </a:endParaRPr>
          </a:p>
          <a:p>
            <a:pPr marL="172720" marR="5080" indent="-172720" algn="r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Supports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Jason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documents,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table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graph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columnar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models</a:t>
            </a:r>
            <a:endParaRPr sz="1100">
              <a:latin typeface="Calibri"/>
              <a:cs typeface="Calibri"/>
            </a:endParaRPr>
          </a:p>
          <a:p>
            <a:pPr marL="172720" marR="5080" lvl="1" indent="-172720" algn="r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Java,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.NET,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Python,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Node.js,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JavaScript,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5107" y="2449195"/>
            <a:ext cx="2576830" cy="206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FU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b="1" spc="-13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MAN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GED</a:t>
            </a:r>
            <a:endParaRPr sz="1400">
              <a:latin typeface="Calibri"/>
              <a:cs typeface="Calibri"/>
            </a:endParaRPr>
          </a:p>
          <a:p>
            <a:pPr marL="172720" marR="469900" indent="-172720" algn="r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Database</a:t>
            </a:r>
            <a:r>
              <a:rPr sz="11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service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(DaaS)</a:t>
            </a:r>
            <a:endParaRPr sz="1100">
              <a:latin typeface="Calibri"/>
              <a:cs typeface="Calibri"/>
            </a:endParaRPr>
          </a:p>
          <a:p>
            <a:pPr marL="172720" marR="469900" lvl="1" indent="-172720" algn="r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Serv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erless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arc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itecture</a:t>
            </a:r>
            <a:endParaRPr sz="1100">
              <a:latin typeface="Calibri"/>
              <a:cs typeface="Calibri"/>
            </a:endParaRPr>
          </a:p>
          <a:p>
            <a:pPr marL="172720" marR="469265" indent="-172720" algn="r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erat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over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ead</a:t>
            </a:r>
            <a:endParaRPr sz="1100">
              <a:latin typeface="Calibri"/>
              <a:cs typeface="Calibri"/>
            </a:endParaRPr>
          </a:p>
          <a:p>
            <a:pPr marL="172720" marR="468630" indent="-172720" algn="r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72720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schema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management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66675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500" b="1" spc="-2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500" b="1" spc="-13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5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DI</a:t>
            </a:r>
            <a:r>
              <a:rPr sz="1500" b="1" spc="-2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TR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BUTED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037590" lvl="1" indent="-172720">
              <a:lnSpc>
                <a:spcPct val="100000"/>
              </a:lnSpc>
              <a:buFont typeface="Arial MT"/>
              <a:buChar char="•"/>
              <a:tabLst>
                <a:tab pos="1038225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Turnkey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global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distribution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3644" y="2441448"/>
            <a:ext cx="1086611" cy="10881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5828" y="2121407"/>
            <a:ext cx="4523232" cy="33360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373" y="696814"/>
            <a:ext cx="83468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Reserving</a:t>
            </a:r>
            <a:r>
              <a:rPr spc="-80" dirty="0"/>
              <a:t> </a:t>
            </a:r>
            <a:r>
              <a:rPr spc="95" dirty="0"/>
              <a:t>requests</a:t>
            </a:r>
            <a:r>
              <a:rPr spc="-105" dirty="0"/>
              <a:t> </a:t>
            </a:r>
            <a:r>
              <a:rPr spc="-25" dirty="0"/>
              <a:t>units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018" y="2385292"/>
            <a:ext cx="6256020" cy="20828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Provision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Request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units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per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second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(RU/s)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How many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request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units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(not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requests)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per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second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are</a:t>
            </a:r>
            <a:endParaRPr sz="1800">
              <a:latin typeface="Palatino Linotype"/>
              <a:cs typeface="Palatino Linotype"/>
            </a:endParaRPr>
          </a:p>
          <a:p>
            <a:pPr marL="7562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available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application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Exceeding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reserved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throughput</a:t>
            </a:r>
            <a:r>
              <a:rPr sz="18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limits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Requests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are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“throttled”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(HTTP</a:t>
            </a:r>
            <a:r>
              <a:rPr sz="1800" spc="-5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429)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178" y="720577"/>
            <a:ext cx="62576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Horizontally</a:t>
            </a:r>
            <a:r>
              <a:rPr spc="-70" dirty="0"/>
              <a:t> </a:t>
            </a:r>
            <a:r>
              <a:rPr spc="229" dirty="0"/>
              <a:t>Scalable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3263" y="2493010"/>
            <a:ext cx="9190990" cy="2532380"/>
            <a:chOff x="1223263" y="2493010"/>
            <a:chExt cx="9190990" cy="2532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2580132"/>
              <a:ext cx="9014460" cy="23561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3264" y="2493009"/>
              <a:ext cx="9190990" cy="2532380"/>
            </a:xfrm>
            <a:custGeom>
              <a:avLst/>
              <a:gdLst/>
              <a:ahLst/>
              <a:cxnLst/>
              <a:rect l="l" t="t" r="r" b="b"/>
              <a:pathLst>
                <a:path w="9190990" h="2532379">
                  <a:moveTo>
                    <a:pt x="9119616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443480"/>
                  </a:lnTo>
                  <a:lnTo>
                    <a:pt x="71120" y="2461260"/>
                  </a:lnTo>
                  <a:lnTo>
                    <a:pt x="9119616" y="2461260"/>
                  </a:lnTo>
                  <a:lnTo>
                    <a:pt x="9119616" y="2443480"/>
                  </a:lnTo>
                  <a:lnTo>
                    <a:pt x="88900" y="2443480"/>
                  </a:lnTo>
                  <a:lnTo>
                    <a:pt x="88900" y="88900"/>
                  </a:lnTo>
                  <a:lnTo>
                    <a:pt x="9101836" y="88900"/>
                  </a:lnTo>
                  <a:lnTo>
                    <a:pt x="9101836" y="2443226"/>
                  </a:lnTo>
                  <a:lnTo>
                    <a:pt x="9119616" y="2443226"/>
                  </a:lnTo>
                  <a:lnTo>
                    <a:pt x="9119616" y="88900"/>
                  </a:lnTo>
                  <a:lnTo>
                    <a:pt x="9119616" y="88646"/>
                  </a:lnTo>
                  <a:lnTo>
                    <a:pt x="9119616" y="71120"/>
                  </a:lnTo>
                  <a:close/>
                </a:path>
                <a:path w="9190990" h="2532379">
                  <a:moveTo>
                    <a:pt x="9190736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479040"/>
                  </a:lnTo>
                  <a:lnTo>
                    <a:pt x="0" y="2532380"/>
                  </a:lnTo>
                  <a:lnTo>
                    <a:pt x="9190736" y="2532380"/>
                  </a:lnTo>
                  <a:lnTo>
                    <a:pt x="9190736" y="2479040"/>
                  </a:lnTo>
                  <a:lnTo>
                    <a:pt x="53340" y="2479040"/>
                  </a:lnTo>
                  <a:lnTo>
                    <a:pt x="53340" y="53340"/>
                  </a:lnTo>
                  <a:lnTo>
                    <a:pt x="9137396" y="53340"/>
                  </a:lnTo>
                  <a:lnTo>
                    <a:pt x="9137396" y="2478786"/>
                  </a:lnTo>
                  <a:lnTo>
                    <a:pt x="9190736" y="2478798"/>
                  </a:lnTo>
                  <a:lnTo>
                    <a:pt x="9190736" y="53340"/>
                  </a:lnTo>
                  <a:lnTo>
                    <a:pt x="9190736" y="53086"/>
                  </a:lnTo>
                  <a:lnTo>
                    <a:pt x="9190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83664" y="5370576"/>
            <a:ext cx="3488690" cy="1015365"/>
            <a:chOff x="1883664" y="5370576"/>
            <a:chExt cx="3488690" cy="10153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664" y="5370576"/>
              <a:ext cx="3488436" cy="10150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456" y="5614416"/>
              <a:ext cx="2243327" cy="5943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100" y="5410200"/>
              <a:ext cx="3374136" cy="9022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89986" y="569711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Unlimited</a:t>
            </a:r>
            <a:r>
              <a:rPr sz="1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Storage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58128" y="5370576"/>
            <a:ext cx="3488690" cy="1015365"/>
            <a:chOff x="6358128" y="5370576"/>
            <a:chExt cx="3488690" cy="10153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8128" y="5370576"/>
              <a:ext cx="3488435" cy="10150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3700" y="5614416"/>
              <a:ext cx="2715768" cy="5943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7564" y="5410200"/>
              <a:ext cx="3374136" cy="9022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29119" y="5697118"/>
            <a:ext cx="235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Unlimited</a:t>
            </a:r>
            <a:r>
              <a:rPr sz="1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Throughput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786" y="720577"/>
            <a:ext cx="53716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Partitioning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4036" y="2480310"/>
            <a:ext cx="9190990" cy="2532380"/>
            <a:chOff x="1304036" y="2480310"/>
            <a:chExt cx="9190990" cy="2532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12" y="2567940"/>
              <a:ext cx="9014460" cy="23561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4036" y="2480309"/>
              <a:ext cx="9190990" cy="2532380"/>
            </a:xfrm>
            <a:custGeom>
              <a:avLst/>
              <a:gdLst/>
              <a:ahLst/>
              <a:cxnLst/>
              <a:rect l="l" t="t" r="r" b="b"/>
              <a:pathLst>
                <a:path w="9190990" h="2532379">
                  <a:moveTo>
                    <a:pt x="9119616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443480"/>
                  </a:lnTo>
                  <a:lnTo>
                    <a:pt x="71120" y="2461260"/>
                  </a:lnTo>
                  <a:lnTo>
                    <a:pt x="9119616" y="2461260"/>
                  </a:lnTo>
                  <a:lnTo>
                    <a:pt x="9119616" y="2443734"/>
                  </a:lnTo>
                  <a:lnTo>
                    <a:pt x="9119616" y="2443480"/>
                  </a:lnTo>
                  <a:lnTo>
                    <a:pt x="9119616" y="89154"/>
                  </a:lnTo>
                  <a:lnTo>
                    <a:pt x="9101836" y="89154"/>
                  </a:lnTo>
                  <a:lnTo>
                    <a:pt x="9101836" y="2443480"/>
                  </a:lnTo>
                  <a:lnTo>
                    <a:pt x="88900" y="2443480"/>
                  </a:lnTo>
                  <a:lnTo>
                    <a:pt x="88900" y="88900"/>
                  </a:lnTo>
                  <a:lnTo>
                    <a:pt x="9119616" y="88900"/>
                  </a:lnTo>
                  <a:lnTo>
                    <a:pt x="9119616" y="71120"/>
                  </a:lnTo>
                  <a:close/>
                </a:path>
                <a:path w="9190990" h="2532379">
                  <a:moveTo>
                    <a:pt x="9190736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479040"/>
                  </a:lnTo>
                  <a:lnTo>
                    <a:pt x="0" y="2532380"/>
                  </a:lnTo>
                  <a:lnTo>
                    <a:pt x="9190736" y="2532380"/>
                  </a:lnTo>
                  <a:lnTo>
                    <a:pt x="9190736" y="2479294"/>
                  </a:lnTo>
                  <a:lnTo>
                    <a:pt x="9190736" y="2479040"/>
                  </a:lnTo>
                  <a:lnTo>
                    <a:pt x="9190736" y="53594"/>
                  </a:lnTo>
                  <a:lnTo>
                    <a:pt x="9137396" y="53594"/>
                  </a:lnTo>
                  <a:lnTo>
                    <a:pt x="9137396" y="2479040"/>
                  </a:lnTo>
                  <a:lnTo>
                    <a:pt x="53340" y="2479040"/>
                  </a:lnTo>
                  <a:lnTo>
                    <a:pt x="53340" y="53340"/>
                  </a:lnTo>
                  <a:lnTo>
                    <a:pt x="9190736" y="53340"/>
                  </a:lnTo>
                  <a:lnTo>
                    <a:pt x="9190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786" y="767300"/>
            <a:ext cx="53450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Partitioning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6459" y="1397508"/>
            <a:ext cx="4980940" cy="4819015"/>
            <a:chOff x="5966459" y="1397508"/>
            <a:chExt cx="4980940" cy="4819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459" y="2136648"/>
              <a:ext cx="3909059" cy="3954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7211" y="1397508"/>
              <a:ext cx="1249679" cy="48188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4273" y="1934616"/>
            <a:ext cx="442595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06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Partitioning:</a:t>
            </a:r>
            <a:r>
              <a:rPr sz="1600" b="1" spc="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items in</a:t>
            </a:r>
            <a:r>
              <a:rPr sz="16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container</a:t>
            </a:r>
            <a:r>
              <a:rPr sz="16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are 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divided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into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distinct</a:t>
            </a:r>
            <a:r>
              <a:rPr sz="16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subsets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called</a:t>
            </a:r>
            <a:r>
              <a:rPr sz="16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logical </a:t>
            </a:r>
            <a:r>
              <a:rPr sz="1600" spc="-38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partitions.</a:t>
            </a:r>
            <a:endParaRPr sz="1600">
              <a:latin typeface="Palatino Linotype"/>
              <a:cs typeface="Palatino Linotype"/>
            </a:endParaRPr>
          </a:p>
          <a:p>
            <a:pPr marL="299085" marR="36195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Partition</a:t>
            </a:r>
            <a:r>
              <a:rPr sz="1600" b="1" spc="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key</a:t>
            </a:r>
            <a:r>
              <a:rPr sz="1600" b="1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value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by which</a:t>
            </a:r>
            <a:r>
              <a:rPr sz="1600" spc="-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Azure </a:t>
            </a:r>
            <a:r>
              <a:rPr sz="1600" spc="-38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organizes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into</a:t>
            </a:r>
            <a:r>
              <a:rPr sz="16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logical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divisions.</a:t>
            </a:r>
            <a:endParaRPr sz="1600">
              <a:latin typeface="Palatino Linotype"/>
              <a:cs typeface="Palatino Linotype"/>
            </a:endParaRPr>
          </a:p>
          <a:p>
            <a:pPr marL="299085" marR="5080" indent="-287020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Logical</a:t>
            </a:r>
            <a:r>
              <a:rPr sz="1600" b="1" spc="1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partitions</a:t>
            </a:r>
            <a:r>
              <a:rPr sz="1600" b="1" spc="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are formed</a:t>
            </a:r>
            <a:r>
              <a:rPr sz="16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based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on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value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6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key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is associated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with </a:t>
            </a:r>
            <a:r>
              <a:rPr sz="1600" spc="-38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each item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container.</a:t>
            </a:r>
            <a:endParaRPr sz="1600">
              <a:latin typeface="Palatino Linotype"/>
              <a:cs typeface="Palatino Linotype"/>
            </a:endParaRPr>
          </a:p>
          <a:p>
            <a:pPr marL="299085" marR="232410" indent="-287020">
              <a:lnSpc>
                <a:spcPts val="28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Physical</a:t>
            </a:r>
            <a:r>
              <a:rPr sz="1600" b="1" spc="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partitions:</a:t>
            </a:r>
            <a:r>
              <a:rPr sz="1600" b="1" spc="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latin typeface="Palatino Linotype"/>
                <a:cs typeface="Palatino Linotype"/>
              </a:rPr>
              <a:t>Internally,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more </a:t>
            </a:r>
            <a:r>
              <a:rPr sz="1600" spc="-3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logical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partitions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are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mapped to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 single 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physical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partition.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687067"/>
            <a:ext cx="10111740" cy="4713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9786" y="767300"/>
            <a:ext cx="47324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Partitioning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19" y="767300"/>
            <a:ext cx="116563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Dedicated</a:t>
            </a:r>
            <a:r>
              <a:rPr spc="-110" dirty="0"/>
              <a:t> </a:t>
            </a:r>
            <a:r>
              <a:rPr spc="80" dirty="0"/>
              <a:t>vs</a:t>
            </a:r>
            <a:r>
              <a:rPr spc="-100" dirty="0"/>
              <a:t> </a:t>
            </a:r>
            <a:r>
              <a:rPr spc="225" dirty="0"/>
              <a:t>Shared</a:t>
            </a:r>
            <a:r>
              <a:rPr spc="-95" dirty="0"/>
              <a:t> </a:t>
            </a:r>
            <a:r>
              <a:rPr spc="160" dirty="0"/>
              <a:t>throughput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607" y="1726692"/>
            <a:ext cx="9058656" cy="46649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73" y="796256"/>
            <a:ext cx="115498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Dedicated</a:t>
            </a:r>
            <a:r>
              <a:rPr spc="-110" dirty="0"/>
              <a:t> </a:t>
            </a:r>
            <a:r>
              <a:rPr spc="80" dirty="0"/>
              <a:t>vs</a:t>
            </a:r>
            <a:r>
              <a:rPr spc="-100" dirty="0"/>
              <a:t> </a:t>
            </a:r>
            <a:r>
              <a:rPr spc="225" dirty="0"/>
              <a:t>Shared</a:t>
            </a:r>
            <a:r>
              <a:rPr spc="-95" dirty="0"/>
              <a:t> </a:t>
            </a:r>
            <a:r>
              <a:rPr spc="160" dirty="0"/>
              <a:t>throughput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11879" y="2334767"/>
            <a:ext cx="4566920" cy="1746250"/>
            <a:chOff x="3611879" y="2334767"/>
            <a:chExt cx="4566920" cy="174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3524999"/>
              <a:ext cx="4566666" cy="5555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9" y="2334767"/>
              <a:ext cx="1884426" cy="12062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8739" y="2529839"/>
              <a:ext cx="1885950" cy="12077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8797" y="2878073"/>
            <a:ext cx="1467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Palatino Linotype"/>
                <a:cs typeface="Palatino Linotype"/>
              </a:rPr>
              <a:t>Dat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10" dirty="0">
                <a:latin typeface="Palatino Linotype"/>
                <a:cs typeface="Palatino Linotype"/>
              </a:rPr>
              <a:t>ba</a:t>
            </a:r>
            <a:r>
              <a:rPr sz="2800" dirty="0">
                <a:latin typeface="Palatino Linotype"/>
                <a:cs typeface="Palatino Linotype"/>
              </a:rPr>
              <a:t>s</a:t>
            </a:r>
            <a:r>
              <a:rPr sz="2800" spc="-5" dirty="0">
                <a:latin typeface="Palatino Linotype"/>
                <a:cs typeface="Palatino Linotype"/>
              </a:rPr>
              <a:t>e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7667" y="4056888"/>
            <a:ext cx="2091689" cy="1403350"/>
            <a:chOff x="2677667" y="4056888"/>
            <a:chExt cx="2091689" cy="14033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7667" y="4056888"/>
              <a:ext cx="1885950" cy="12062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4931" y="4253484"/>
              <a:ext cx="1884425" cy="12062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30982" y="4385564"/>
            <a:ext cx="1593215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7390" marR="5080" indent="-695325">
              <a:lnSpc>
                <a:spcPct val="101099"/>
              </a:lnSpc>
              <a:spcBef>
                <a:spcPts val="60"/>
              </a:spcBef>
            </a:pPr>
            <a:r>
              <a:rPr sz="2800" spc="-5" dirty="0">
                <a:latin typeface="Palatino Linotype"/>
                <a:cs typeface="Palatino Linotype"/>
              </a:rPr>
              <a:t>Conta</a:t>
            </a:r>
            <a:r>
              <a:rPr sz="2800" dirty="0">
                <a:latin typeface="Palatino Linotype"/>
                <a:cs typeface="Palatino Linotype"/>
              </a:rPr>
              <a:t>i</a:t>
            </a:r>
            <a:r>
              <a:rPr sz="2800" spc="-10" dirty="0">
                <a:latin typeface="Palatino Linotype"/>
                <a:cs typeface="Palatino Linotype"/>
              </a:rPr>
              <a:t>n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5" dirty="0">
                <a:latin typeface="Palatino Linotype"/>
                <a:cs typeface="Palatino Linotype"/>
              </a:rPr>
              <a:t>r  1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3000" y="4056888"/>
            <a:ext cx="2091689" cy="1403350"/>
            <a:chOff x="4953000" y="4056888"/>
            <a:chExt cx="2091689" cy="14033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4056888"/>
              <a:ext cx="1884426" cy="12062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8740" y="4253484"/>
              <a:ext cx="1885950" cy="120624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06314" y="4385564"/>
            <a:ext cx="1593215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7390" marR="5080" indent="-695325">
              <a:lnSpc>
                <a:spcPct val="101099"/>
              </a:lnSpc>
              <a:spcBef>
                <a:spcPts val="60"/>
              </a:spcBef>
            </a:pPr>
            <a:r>
              <a:rPr sz="2800" spc="-5" dirty="0">
                <a:latin typeface="Palatino Linotype"/>
                <a:cs typeface="Palatino Linotype"/>
              </a:rPr>
              <a:t>Conta</a:t>
            </a:r>
            <a:r>
              <a:rPr sz="2800" dirty="0">
                <a:latin typeface="Palatino Linotype"/>
                <a:cs typeface="Palatino Linotype"/>
              </a:rPr>
              <a:t>i</a:t>
            </a:r>
            <a:r>
              <a:rPr sz="2800" spc="-10" dirty="0">
                <a:latin typeface="Palatino Linotype"/>
                <a:cs typeface="Palatino Linotype"/>
              </a:rPr>
              <a:t>n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5" dirty="0">
                <a:latin typeface="Palatino Linotype"/>
                <a:cs typeface="Palatino Linotype"/>
              </a:rPr>
              <a:t>r  2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26807" y="4056888"/>
            <a:ext cx="2093595" cy="1403350"/>
            <a:chOff x="7226807" y="4056888"/>
            <a:chExt cx="2093595" cy="140335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6807" y="4056888"/>
              <a:ext cx="1885950" cy="12062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4071" y="4253484"/>
              <a:ext cx="1885950" cy="120624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81392" y="4385564"/>
            <a:ext cx="1593215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7390" marR="5080" indent="-695325">
              <a:lnSpc>
                <a:spcPct val="101099"/>
              </a:lnSpc>
              <a:spcBef>
                <a:spcPts val="60"/>
              </a:spcBef>
            </a:pPr>
            <a:r>
              <a:rPr sz="2800" spc="-5" dirty="0">
                <a:latin typeface="Palatino Linotype"/>
                <a:cs typeface="Palatino Linotype"/>
              </a:rPr>
              <a:t>Conta</a:t>
            </a:r>
            <a:r>
              <a:rPr sz="2800" dirty="0">
                <a:latin typeface="Palatino Linotype"/>
                <a:cs typeface="Palatino Linotype"/>
              </a:rPr>
              <a:t>i</a:t>
            </a:r>
            <a:r>
              <a:rPr sz="2800" spc="-10" dirty="0">
                <a:latin typeface="Palatino Linotype"/>
                <a:cs typeface="Palatino Linotype"/>
              </a:rPr>
              <a:t>n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5" dirty="0">
                <a:latin typeface="Palatino Linotype"/>
                <a:cs typeface="Palatino Linotype"/>
              </a:rPr>
              <a:t>r  3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94" y="767300"/>
            <a:ext cx="931560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Dedicated</a:t>
            </a:r>
            <a:r>
              <a:rPr spc="-110" dirty="0"/>
              <a:t> </a:t>
            </a:r>
            <a:r>
              <a:rPr spc="80" dirty="0"/>
              <a:t>vs</a:t>
            </a:r>
            <a:r>
              <a:rPr spc="-100" dirty="0"/>
              <a:t> </a:t>
            </a:r>
            <a:r>
              <a:rPr spc="225" dirty="0"/>
              <a:t>Shared</a:t>
            </a:r>
            <a:r>
              <a:rPr spc="-95" dirty="0"/>
              <a:t> </a:t>
            </a:r>
            <a:r>
              <a:rPr spc="160" dirty="0"/>
              <a:t>throughput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03" y="2186945"/>
            <a:ext cx="4348480" cy="25863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0" dirty="0">
                <a:solidFill>
                  <a:srgbClr val="404040"/>
                </a:solidFill>
                <a:latin typeface="Palatino Linotype"/>
                <a:cs typeface="Palatino Linotype"/>
              </a:rPr>
              <a:t>You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can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set</a:t>
            </a:r>
            <a:r>
              <a:rPr sz="16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throughput</a:t>
            </a:r>
            <a:r>
              <a:rPr sz="1600" spc="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at:</a:t>
            </a:r>
            <a:endParaRPr sz="16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Database</a:t>
            </a:r>
            <a:r>
              <a:rPr sz="16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level</a:t>
            </a:r>
            <a:r>
              <a:rPr sz="16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– Shared throughput</a:t>
            </a:r>
            <a:endParaRPr sz="16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Container</a:t>
            </a:r>
            <a:r>
              <a:rPr sz="16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level</a:t>
            </a:r>
            <a:r>
              <a:rPr sz="16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– Dedicated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throughput</a:t>
            </a:r>
            <a:endParaRPr sz="1600">
              <a:latin typeface="Palatino Linotype"/>
              <a:cs typeface="Palatino Linotype"/>
            </a:endParaRPr>
          </a:p>
          <a:p>
            <a:pPr marL="756285" marR="285115" lvl="1" indent="-287020">
              <a:lnSpc>
                <a:spcPct val="15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It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is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recommend</a:t>
            </a:r>
            <a:r>
              <a:rPr sz="16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 set throughput</a:t>
            </a:r>
            <a:r>
              <a:rPr sz="16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at </a:t>
            </a:r>
            <a:r>
              <a:rPr sz="1600" spc="-38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container</a:t>
            </a:r>
            <a:r>
              <a:rPr sz="16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level.</a:t>
            </a:r>
            <a:endParaRPr sz="16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Rate-Limited</a:t>
            </a:r>
            <a:endParaRPr sz="16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Choose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at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the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time</a:t>
            </a:r>
            <a:r>
              <a:rPr sz="16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6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creation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215" y="1927860"/>
            <a:ext cx="7173468" cy="36941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82" y="767300"/>
            <a:ext cx="79564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Avoiding</a:t>
            </a:r>
            <a:r>
              <a:rPr spc="-105" dirty="0"/>
              <a:t> </a:t>
            </a:r>
            <a:r>
              <a:rPr spc="145" dirty="0"/>
              <a:t>hot</a:t>
            </a:r>
            <a:r>
              <a:rPr spc="-100" dirty="0"/>
              <a:t> </a:t>
            </a:r>
            <a:r>
              <a:rPr spc="30" dirty="0"/>
              <a:t>partition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857755"/>
            <a:ext cx="8382000" cy="43174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328" y="2022220"/>
            <a:ext cx="9984105" cy="3825875"/>
            <a:chOff x="981328" y="2022220"/>
            <a:chExt cx="9984105" cy="3825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03" y="2025395"/>
              <a:ext cx="9977628" cy="3819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4503" y="2025395"/>
              <a:ext cx="9977755" cy="3819525"/>
            </a:xfrm>
            <a:custGeom>
              <a:avLst/>
              <a:gdLst/>
              <a:ahLst/>
              <a:cxnLst/>
              <a:rect l="l" t="t" r="r" b="b"/>
              <a:pathLst>
                <a:path w="9977755" h="3819525">
                  <a:moveTo>
                    <a:pt x="0" y="3819144"/>
                  </a:moveTo>
                  <a:lnTo>
                    <a:pt x="9977628" y="3819144"/>
                  </a:lnTo>
                  <a:lnTo>
                    <a:pt x="9977628" y="0"/>
                  </a:lnTo>
                  <a:lnTo>
                    <a:pt x="0" y="0"/>
                  </a:lnTo>
                  <a:lnTo>
                    <a:pt x="0" y="3819144"/>
                  </a:lnTo>
                  <a:close/>
                </a:path>
              </a:pathLst>
            </a:custGeom>
            <a:ln w="6350">
              <a:solidFill>
                <a:srgbClr val="C0C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82946" y="5416397"/>
            <a:ext cx="2393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atino Linotype"/>
                <a:cs typeface="Palatino Linotype"/>
              </a:rPr>
              <a:t>Container</a:t>
            </a:r>
            <a:r>
              <a:rPr sz="1800" b="1" spc="-2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(10,000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RUs)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351" y="633188"/>
            <a:ext cx="83250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Avoiding</a:t>
            </a:r>
            <a:r>
              <a:rPr spc="-90" dirty="0"/>
              <a:t> </a:t>
            </a:r>
            <a:r>
              <a:rPr spc="100" dirty="0"/>
              <a:t>Hot</a:t>
            </a:r>
            <a:r>
              <a:rPr spc="-90" dirty="0"/>
              <a:t> </a:t>
            </a:r>
            <a:r>
              <a:rPr spc="-10" dirty="0"/>
              <a:t>Partitions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9277" y="2461005"/>
            <a:ext cx="1867535" cy="2946400"/>
            <a:chOff x="1589277" y="2461005"/>
            <a:chExt cx="1867535" cy="2946400"/>
          </a:xfrm>
        </p:grpSpPr>
        <p:sp>
          <p:nvSpPr>
            <p:cNvPr id="8" name="object 8"/>
            <p:cNvSpPr/>
            <p:nvPr/>
          </p:nvSpPr>
          <p:spPr>
            <a:xfrm>
              <a:off x="1595627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90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5627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98217" y="3359022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Logical 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Partition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5357" y="418223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(2500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RUs)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9850" y="2461005"/>
            <a:ext cx="1867535" cy="2946400"/>
            <a:chOff x="3879850" y="2461005"/>
            <a:chExt cx="1867535" cy="2946400"/>
          </a:xfrm>
        </p:grpSpPr>
        <p:sp>
          <p:nvSpPr>
            <p:cNvPr id="13" name="object 13"/>
            <p:cNvSpPr/>
            <p:nvPr/>
          </p:nvSpPr>
          <p:spPr>
            <a:xfrm>
              <a:off x="3886200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89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6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6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88790" y="3359022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Logical 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Partition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5929" y="418223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(2500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RUs)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72885" y="2461005"/>
            <a:ext cx="1867535" cy="2946400"/>
            <a:chOff x="6072885" y="2461005"/>
            <a:chExt cx="1867535" cy="2946400"/>
          </a:xfrm>
        </p:grpSpPr>
        <p:sp>
          <p:nvSpPr>
            <p:cNvPr id="18" name="object 18"/>
            <p:cNvSpPr/>
            <p:nvPr/>
          </p:nvSpPr>
          <p:spPr>
            <a:xfrm>
              <a:off x="6079235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89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6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79235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6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81826" y="3359022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Logical 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Partition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8965" y="418223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(2500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RUs)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58885" y="2461005"/>
            <a:ext cx="1867535" cy="2946400"/>
            <a:chOff x="8358885" y="2461005"/>
            <a:chExt cx="1867535" cy="2946400"/>
          </a:xfrm>
        </p:grpSpPr>
        <p:sp>
          <p:nvSpPr>
            <p:cNvPr id="23" name="object 23"/>
            <p:cNvSpPr/>
            <p:nvPr/>
          </p:nvSpPr>
          <p:spPr>
            <a:xfrm>
              <a:off x="8365235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90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65235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68206" y="3359022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Logical 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Partition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45346" y="418223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(2500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RUs)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235" y="755629"/>
            <a:ext cx="69225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Use</a:t>
            </a:r>
            <a:r>
              <a:rPr spc="-90" dirty="0"/>
              <a:t> </a:t>
            </a:r>
            <a:r>
              <a:rPr spc="355" dirty="0"/>
              <a:t>case</a:t>
            </a:r>
            <a:r>
              <a:rPr spc="-120" dirty="0"/>
              <a:t> </a:t>
            </a:r>
            <a:r>
              <a:rPr spc="-130" dirty="0"/>
              <a:t>-</a:t>
            </a:r>
            <a:r>
              <a:rPr spc="-95" dirty="0"/>
              <a:t> </a:t>
            </a:r>
            <a:r>
              <a:rPr spc="-15" dirty="0"/>
              <a:t>IOT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151" y="1842516"/>
            <a:ext cx="6224015" cy="46390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1979676"/>
            <a:ext cx="9977628" cy="38176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003" y="1979676"/>
            <a:ext cx="9977755" cy="3817620"/>
          </a:xfrm>
          <a:prstGeom prst="rect">
            <a:avLst/>
          </a:prstGeom>
          <a:ln w="6350">
            <a:solidFill>
              <a:srgbClr val="C0C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9277" y="2415285"/>
            <a:ext cx="9208770" cy="4267835"/>
            <a:chOff x="1589277" y="2415285"/>
            <a:chExt cx="9208770" cy="4267835"/>
          </a:xfrm>
        </p:grpSpPr>
        <p:sp>
          <p:nvSpPr>
            <p:cNvPr id="5" name="object 5"/>
            <p:cNvSpPr/>
            <p:nvPr/>
          </p:nvSpPr>
          <p:spPr>
            <a:xfrm>
              <a:off x="1595627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90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5627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3172" y="2467355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4" h="2933700">
                  <a:moveTo>
                    <a:pt x="1544319" y="0"/>
                  </a:moveTo>
                  <a:lnTo>
                    <a:pt x="308863" y="0"/>
                  </a:lnTo>
                  <a:lnTo>
                    <a:pt x="263226" y="3349"/>
                  </a:lnTo>
                  <a:lnTo>
                    <a:pt x="219667" y="13078"/>
                  </a:lnTo>
                  <a:lnTo>
                    <a:pt x="178663" y="28709"/>
                  </a:lnTo>
                  <a:lnTo>
                    <a:pt x="140693" y="49764"/>
                  </a:lnTo>
                  <a:lnTo>
                    <a:pt x="106234" y="75765"/>
                  </a:lnTo>
                  <a:lnTo>
                    <a:pt x="75765" y="106234"/>
                  </a:lnTo>
                  <a:lnTo>
                    <a:pt x="49764" y="140693"/>
                  </a:lnTo>
                  <a:lnTo>
                    <a:pt x="28709" y="178663"/>
                  </a:lnTo>
                  <a:lnTo>
                    <a:pt x="13078" y="219667"/>
                  </a:lnTo>
                  <a:lnTo>
                    <a:pt x="3349" y="263226"/>
                  </a:lnTo>
                  <a:lnTo>
                    <a:pt x="0" y="308864"/>
                  </a:lnTo>
                  <a:lnTo>
                    <a:pt x="0" y="2624836"/>
                  </a:lnTo>
                  <a:lnTo>
                    <a:pt x="3349" y="2670473"/>
                  </a:lnTo>
                  <a:lnTo>
                    <a:pt x="13078" y="2714032"/>
                  </a:lnTo>
                  <a:lnTo>
                    <a:pt x="28709" y="2755036"/>
                  </a:lnTo>
                  <a:lnTo>
                    <a:pt x="49764" y="2793006"/>
                  </a:lnTo>
                  <a:lnTo>
                    <a:pt x="75765" y="2827465"/>
                  </a:lnTo>
                  <a:lnTo>
                    <a:pt x="106234" y="2857934"/>
                  </a:lnTo>
                  <a:lnTo>
                    <a:pt x="140693" y="2883935"/>
                  </a:lnTo>
                  <a:lnTo>
                    <a:pt x="178663" y="2904990"/>
                  </a:lnTo>
                  <a:lnTo>
                    <a:pt x="219667" y="2920621"/>
                  </a:lnTo>
                  <a:lnTo>
                    <a:pt x="263226" y="2930350"/>
                  </a:lnTo>
                  <a:lnTo>
                    <a:pt x="308863" y="2933700"/>
                  </a:lnTo>
                  <a:lnTo>
                    <a:pt x="1544319" y="2933700"/>
                  </a:lnTo>
                  <a:lnTo>
                    <a:pt x="1589957" y="2930350"/>
                  </a:lnTo>
                  <a:lnTo>
                    <a:pt x="1633516" y="2920621"/>
                  </a:lnTo>
                  <a:lnTo>
                    <a:pt x="1674520" y="2904990"/>
                  </a:lnTo>
                  <a:lnTo>
                    <a:pt x="1712490" y="2883935"/>
                  </a:lnTo>
                  <a:lnTo>
                    <a:pt x="1746949" y="2857934"/>
                  </a:lnTo>
                  <a:lnTo>
                    <a:pt x="1777418" y="2827465"/>
                  </a:lnTo>
                  <a:lnTo>
                    <a:pt x="1803419" y="2793006"/>
                  </a:lnTo>
                  <a:lnTo>
                    <a:pt x="1824474" y="2755036"/>
                  </a:lnTo>
                  <a:lnTo>
                    <a:pt x="1840105" y="2714032"/>
                  </a:lnTo>
                  <a:lnTo>
                    <a:pt x="1849834" y="2670473"/>
                  </a:lnTo>
                  <a:lnTo>
                    <a:pt x="1853183" y="2624836"/>
                  </a:lnTo>
                  <a:lnTo>
                    <a:pt x="1853183" y="308864"/>
                  </a:lnTo>
                  <a:lnTo>
                    <a:pt x="1849834" y="263226"/>
                  </a:lnTo>
                  <a:lnTo>
                    <a:pt x="1840105" y="219667"/>
                  </a:lnTo>
                  <a:lnTo>
                    <a:pt x="1824474" y="178663"/>
                  </a:lnTo>
                  <a:lnTo>
                    <a:pt x="1803419" y="140693"/>
                  </a:lnTo>
                  <a:lnTo>
                    <a:pt x="1777418" y="106234"/>
                  </a:lnTo>
                  <a:lnTo>
                    <a:pt x="1746949" y="75765"/>
                  </a:lnTo>
                  <a:lnTo>
                    <a:pt x="1712490" y="49764"/>
                  </a:lnTo>
                  <a:lnTo>
                    <a:pt x="1674520" y="28709"/>
                  </a:lnTo>
                  <a:lnTo>
                    <a:pt x="1633516" y="13078"/>
                  </a:lnTo>
                  <a:lnTo>
                    <a:pt x="1589957" y="3349"/>
                  </a:lnTo>
                  <a:lnTo>
                    <a:pt x="154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3172" y="2467355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4" h="2933700">
                  <a:moveTo>
                    <a:pt x="0" y="308864"/>
                  </a:moveTo>
                  <a:lnTo>
                    <a:pt x="3349" y="263226"/>
                  </a:lnTo>
                  <a:lnTo>
                    <a:pt x="13078" y="219667"/>
                  </a:lnTo>
                  <a:lnTo>
                    <a:pt x="28709" y="178663"/>
                  </a:lnTo>
                  <a:lnTo>
                    <a:pt x="49764" y="140693"/>
                  </a:lnTo>
                  <a:lnTo>
                    <a:pt x="75765" y="106234"/>
                  </a:lnTo>
                  <a:lnTo>
                    <a:pt x="106234" y="75765"/>
                  </a:lnTo>
                  <a:lnTo>
                    <a:pt x="140693" y="49764"/>
                  </a:lnTo>
                  <a:lnTo>
                    <a:pt x="178663" y="28709"/>
                  </a:lnTo>
                  <a:lnTo>
                    <a:pt x="219667" y="13078"/>
                  </a:lnTo>
                  <a:lnTo>
                    <a:pt x="263226" y="3349"/>
                  </a:lnTo>
                  <a:lnTo>
                    <a:pt x="308863" y="0"/>
                  </a:lnTo>
                  <a:lnTo>
                    <a:pt x="1544319" y="0"/>
                  </a:lnTo>
                  <a:lnTo>
                    <a:pt x="1589957" y="3349"/>
                  </a:lnTo>
                  <a:lnTo>
                    <a:pt x="1633516" y="13078"/>
                  </a:lnTo>
                  <a:lnTo>
                    <a:pt x="1674520" y="28709"/>
                  </a:lnTo>
                  <a:lnTo>
                    <a:pt x="1712490" y="49764"/>
                  </a:lnTo>
                  <a:lnTo>
                    <a:pt x="1746949" y="75765"/>
                  </a:lnTo>
                  <a:lnTo>
                    <a:pt x="1777418" y="106234"/>
                  </a:lnTo>
                  <a:lnTo>
                    <a:pt x="1803419" y="140693"/>
                  </a:lnTo>
                  <a:lnTo>
                    <a:pt x="1824474" y="178663"/>
                  </a:lnTo>
                  <a:lnTo>
                    <a:pt x="1840105" y="219667"/>
                  </a:lnTo>
                  <a:lnTo>
                    <a:pt x="1849834" y="263226"/>
                  </a:lnTo>
                  <a:lnTo>
                    <a:pt x="1853183" y="308864"/>
                  </a:lnTo>
                  <a:lnTo>
                    <a:pt x="1853183" y="2624836"/>
                  </a:lnTo>
                  <a:lnTo>
                    <a:pt x="1849834" y="2670473"/>
                  </a:lnTo>
                  <a:lnTo>
                    <a:pt x="1840105" y="2714032"/>
                  </a:lnTo>
                  <a:lnTo>
                    <a:pt x="1824474" y="2755036"/>
                  </a:lnTo>
                  <a:lnTo>
                    <a:pt x="1803419" y="2793006"/>
                  </a:lnTo>
                  <a:lnTo>
                    <a:pt x="1777418" y="2827465"/>
                  </a:lnTo>
                  <a:lnTo>
                    <a:pt x="1746949" y="2857934"/>
                  </a:lnTo>
                  <a:lnTo>
                    <a:pt x="1712490" y="2883935"/>
                  </a:lnTo>
                  <a:lnTo>
                    <a:pt x="1674520" y="2904990"/>
                  </a:lnTo>
                  <a:lnTo>
                    <a:pt x="1633516" y="2920621"/>
                  </a:lnTo>
                  <a:lnTo>
                    <a:pt x="1589957" y="2930350"/>
                  </a:lnTo>
                  <a:lnTo>
                    <a:pt x="1544319" y="2933700"/>
                  </a:lnTo>
                  <a:lnTo>
                    <a:pt x="308863" y="2933700"/>
                  </a:lnTo>
                  <a:lnTo>
                    <a:pt x="263226" y="2930350"/>
                  </a:lnTo>
                  <a:lnTo>
                    <a:pt x="219667" y="2920621"/>
                  </a:lnTo>
                  <a:lnTo>
                    <a:pt x="178663" y="2904990"/>
                  </a:lnTo>
                  <a:lnTo>
                    <a:pt x="140693" y="2883935"/>
                  </a:lnTo>
                  <a:lnTo>
                    <a:pt x="106234" y="2857934"/>
                  </a:lnTo>
                  <a:lnTo>
                    <a:pt x="75765" y="2827465"/>
                  </a:lnTo>
                  <a:lnTo>
                    <a:pt x="49764" y="2793006"/>
                  </a:lnTo>
                  <a:lnTo>
                    <a:pt x="28709" y="2755036"/>
                  </a:lnTo>
                  <a:lnTo>
                    <a:pt x="13078" y="2714032"/>
                  </a:lnTo>
                  <a:lnTo>
                    <a:pt x="3349" y="2670473"/>
                  </a:lnTo>
                  <a:lnTo>
                    <a:pt x="0" y="2624836"/>
                  </a:lnTo>
                  <a:lnTo>
                    <a:pt x="0" y="308864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9192" y="242163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89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2" y="242163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6735" y="2423159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90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6735" y="2423159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2" y="2598419"/>
              <a:ext cx="355092" cy="441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7275" y="2866643"/>
              <a:ext cx="356615" cy="4419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0072" y="2971799"/>
              <a:ext cx="355092" cy="4434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2472" y="3124199"/>
              <a:ext cx="355092" cy="4434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0695" y="3115055"/>
              <a:ext cx="355092" cy="4434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7272" y="3428999"/>
              <a:ext cx="355092" cy="4434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2" y="3581399"/>
              <a:ext cx="355092" cy="4434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072" y="3733799"/>
              <a:ext cx="355092" cy="4434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255" y="3262883"/>
              <a:ext cx="356616" cy="4434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655" y="3415283"/>
              <a:ext cx="356616" cy="4434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263" y="3549395"/>
              <a:ext cx="355092" cy="4434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855" y="3872483"/>
              <a:ext cx="356616" cy="4434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655" y="4177283"/>
              <a:ext cx="356616" cy="4434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5995" y="4201667"/>
              <a:ext cx="356616" cy="443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5163" y="2528315"/>
              <a:ext cx="355092" cy="4434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7563" y="2680715"/>
              <a:ext cx="355092" cy="4434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963" y="2833115"/>
              <a:ext cx="355092" cy="4434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4763" y="3137915"/>
              <a:ext cx="355091" cy="4434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91" y="3956303"/>
              <a:ext cx="356616" cy="4434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807" y="4279391"/>
              <a:ext cx="355092" cy="4434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608" y="4584191"/>
              <a:ext cx="355092" cy="4434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5163" y="4279391"/>
              <a:ext cx="355092" cy="4434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9755" y="4602479"/>
              <a:ext cx="356616" cy="4434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555" y="4907279"/>
              <a:ext cx="356616" cy="4434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539" y="4343400"/>
              <a:ext cx="355092" cy="4434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131" y="4666487"/>
              <a:ext cx="355092" cy="4434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263" y="4924043"/>
              <a:ext cx="355092" cy="4434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2671571"/>
              <a:ext cx="355091" cy="4434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0663" y="2671571"/>
              <a:ext cx="356615" cy="4434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1" y="2673095"/>
              <a:ext cx="355091" cy="4419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9336" y="2680715"/>
              <a:ext cx="355092" cy="4434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099" y="2680715"/>
              <a:ext cx="356616" cy="4434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7" y="2680715"/>
              <a:ext cx="355092" cy="4434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399" y="2670047"/>
              <a:ext cx="356616" cy="44348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6687" y="2670047"/>
              <a:ext cx="355092" cy="44348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099" y="3261359"/>
              <a:ext cx="356616" cy="4434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7" y="3261359"/>
              <a:ext cx="355092" cy="4434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9027" y="5806439"/>
              <a:ext cx="614172" cy="876300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328474" y="633188"/>
            <a:ext cx="92742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Avoid</a:t>
            </a:r>
            <a:r>
              <a:rPr spc="-105" dirty="0"/>
              <a:t> </a:t>
            </a:r>
            <a:r>
              <a:rPr spc="100" dirty="0"/>
              <a:t>Hot</a:t>
            </a:r>
            <a:r>
              <a:rPr spc="-80" dirty="0"/>
              <a:t> </a:t>
            </a:r>
            <a:r>
              <a:rPr spc="20" dirty="0"/>
              <a:t>partitions</a:t>
            </a:r>
            <a:r>
              <a:rPr spc="-75" dirty="0"/>
              <a:t> </a:t>
            </a:r>
            <a:r>
              <a:rPr spc="325" dirty="0"/>
              <a:t>on</a:t>
            </a:r>
            <a:r>
              <a:rPr spc="-90" dirty="0"/>
              <a:t> </a:t>
            </a:r>
            <a:r>
              <a:rPr spc="195" dirty="0"/>
              <a:t>storage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1979676"/>
            <a:ext cx="9977628" cy="38176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003" y="1979676"/>
            <a:ext cx="9977755" cy="3817620"/>
          </a:xfrm>
          <a:prstGeom prst="rect">
            <a:avLst/>
          </a:prstGeom>
          <a:ln w="6350">
            <a:solidFill>
              <a:srgbClr val="C0C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6814" y="2415285"/>
            <a:ext cx="9110980" cy="2992120"/>
            <a:chOff x="1686814" y="2415285"/>
            <a:chExt cx="9110980" cy="2992120"/>
          </a:xfrm>
        </p:grpSpPr>
        <p:sp>
          <p:nvSpPr>
            <p:cNvPr id="5" name="object 5"/>
            <p:cNvSpPr/>
            <p:nvPr/>
          </p:nvSpPr>
          <p:spPr>
            <a:xfrm>
              <a:off x="4043172" y="2467355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4" h="2933700">
                  <a:moveTo>
                    <a:pt x="1544319" y="0"/>
                  </a:moveTo>
                  <a:lnTo>
                    <a:pt x="308863" y="0"/>
                  </a:lnTo>
                  <a:lnTo>
                    <a:pt x="263226" y="3349"/>
                  </a:lnTo>
                  <a:lnTo>
                    <a:pt x="219667" y="13078"/>
                  </a:lnTo>
                  <a:lnTo>
                    <a:pt x="178663" y="28709"/>
                  </a:lnTo>
                  <a:lnTo>
                    <a:pt x="140693" y="49764"/>
                  </a:lnTo>
                  <a:lnTo>
                    <a:pt x="106234" y="75765"/>
                  </a:lnTo>
                  <a:lnTo>
                    <a:pt x="75765" y="106234"/>
                  </a:lnTo>
                  <a:lnTo>
                    <a:pt x="49764" y="140693"/>
                  </a:lnTo>
                  <a:lnTo>
                    <a:pt x="28709" y="178663"/>
                  </a:lnTo>
                  <a:lnTo>
                    <a:pt x="13078" y="219667"/>
                  </a:lnTo>
                  <a:lnTo>
                    <a:pt x="3349" y="263226"/>
                  </a:lnTo>
                  <a:lnTo>
                    <a:pt x="0" y="308864"/>
                  </a:lnTo>
                  <a:lnTo>
                    <a:pt x="0" y="2624836"/>
                  </a:lnTo>
                  <a:lnTo>
                    <a:pt x="3349" y="2670473"/>
                  </a:lnTo>
                  <a:lnTo>
                    <a:pt x="13078" y="2714032"/>
                  </a:lnTo>
                  <a:lnTo>
                    <a:pt x="28709" y="2755036"/>
                  </a:lnTo>
                  <a:lnTo>
                    <a:pt x="49764" y="2793006"/>
                  </a:lnTo>
                  <a:lnTo>
                    <a:pt x="75765" y="2827465"/>
                  </a:lnTo>
                  <a:lnTo>
                    <a:pt x="106234" y="2857934"/>
                  </a:lnTo>
                  <a:lnTo>
                    <a:pt x="140693" y="2883935"/>
                  </a:lnTo>
                  <a:lnTo>
                    <a:pt x="178663" y="2904990"/>
                  </a:lnTo>
                  <a:lnTo>
                    <a:pt x="219667" y="2920621"/>
                  </a:lnTo>
                  <a:lnTo>
                    <a:pt x="263226" y="2930350"/>
                  </a:lnTo>
                  <a:lnTo>
                    <a:pt x="308863" y="2933700"/>
                  </a:lnTo>
                  <a:lnTo>
                    <a:pt x="1544319" y="2933700"/>
                  </a:lnTo>
                  <a:lnTo>
                    <a:pt x="1589957" y="2930350"/>
                  </a:lnTo>
                  <a:lnTo>
                    <a:pt x="1633516" y="2920621"/>
                  </a:lnTo>
                  <a:lnTo>
                    <a:pt x="1674520" y="2904990"/>
                  </a:lnTo>
                  <a:lnTo>
                    <a:pt x="1712490" y="2883935"/>
                  </a:lnTo>
                  <a:lnTo>
                    <a:pt x="1746949" y="2857934"/>
                  </a:lnTo>
                  <a:lnTo>
                    <a:pt x="1777418" y="2827465"/>
                  </a:lnTo>
                  <a:lnTo>
                    <a:pt x="1803419" y="2793006"/>
                  </a:lnTo>
                  <a:lnTo>
                    <a:pt x="1824474" y="2755036"/>
                  </a:lnTo>
                  <a:lnTo>
                    <a:pt x="1840105" y="2714032"/>
                  </a:lnTo>
                  <a:lnTo>
                    <a:pt x="1849834" y="2670473"/>
                  </a:lnTo>
                  <a:lnTo>
                    <a:pt x="1853183" y="2624836"/>
                  </a:lnTo>
                  <a:lnTo>
                    <a:pt x="1853183" y="308864"/>
                  </a:lnTo>
                  <a:lnTo>
                    <a:pt x="1849834" y="263226"/>
                  </a:lnTo>
                  <a:lnTo>
                    <a:pt x="1840105" y="219667"/>
                  </a:lnTo>
                  <a:lnTo>
                    <a:pt x="1824474" y="178663"/>
                  </a:lnTo>
                  <a:lnTo>
                    <a:pt x="1803419" y="140693"/>
                  </a:lnTo>
                  <a:lnTo>
                    <a:pt x="1777418" y="106234"/>
                  </a:lnTo>
                  <a:lnTo>
                    <a:pt x="1746949" y="75765"/>
                  </a:lnTo>
                  <a:lnTo>
                    <a:pt x="1712490" y="49764"/>
                  </a:lnTo>
                  <a:lnTo>
                    <a:pt x="1674520" y="28709"/>
                  </a:lnTo>
                  <a:lnTo>
                    <a:pt x="1633516" y="13078"/>
                  </a:lnTo>
                  <a:lnTo>
                    <a:pt x="1589957" y="3349"/>
                  </a:lnTo>
                  <a:lnTo>
                    <a:pt x="154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3172" y="2467355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4" h="2933700">
                  <a:moveTo>
                    <a:pt x="0" y="308864"/>
                  </a:moveTo>
                  <a:lnTo>
                    <a:pt x="3349" y="263226"/>
                  </a:lnTo>
                  <a:lnTo>
                    <a:pt x="13078" y="219667"/>
                  </a:lnTo>
                  <a:lnTo>
                    <a:pt x="28709" y="178663"/>
                  </a:lnTo>
                  <a:lnTo>
                    <a:pt x="49764" y="140693"/>
                  </a:lnTo>
                  <a:lnTo>
                    <a:pt x="75765" y="106234"/>
                  </a:lnTo>
                  <a:lnTo>
                    <a:pt x="106234" y="75765"/>
                  </a:lnTo>
                  <a:lnTo>
                    <a:pt x="140693" y="49764"/>
                  </a:lnTo>
                  <a:lnTo>
                    <a:pt x="178663" y="28709"/>
                  </a:lnTo>
                  <a:lnTo>
                    <a:pt x="219667" y="13078"/>
                  </a:lnTo>
                  <a:lnTo>
                    <a:pt x="263226" y="3349"/>
                  </a:lnTo>
                  <a:lnTo>
                    <a:pt x="308863" y="0"/>
                  </a:lnTo>
                  <a:lnTo>
                    <a:pt x="1544319" y="0"/>
                  </a:lnTo>
                  <a:lnTo>
                    <a:pt x="1589957" y="3349"/>
                  </a:lnTo>
                  <a:lnTo>
                    <a:pt x="1633516" y="13078"/>
                  </a:lnTo>
                  <a:lnTo>
                    <a:pt x="1674520" y="28709"/>
                  </a:lnTo>
                  <a:lnTo>
                    <a:pt x="1712490" y="49764"/>
                  </a:lnTo>
                  <a:lnTo>
                    <a:pt x="1746949" y="75765"/>
                  </a:lnTo>
                  <a:lnTo>
                    <a:pt x="1777418" y="106234"/>
                  </a:lnTo>
                  <a:lnTo>
                    <a:pt x="1803419" y="140693"/>
                  </a:lnTo>
                  <a:lnTo>
                    <a:pt x="1824474" y="178663"/>
                  </a:lnTo>
                  <a:lnTo>
                    <a:pt x="1840105" y="219667"/>
                  </a:lnTo>
                  <a:lnTo>
                    <a:pt x="1849834" y="263226"/>
                  </a:lnTo>
                  <a:lnTo>
                    <a:pt x="1853183" y="308864"/>
                  </a:lnTo>
                  <a:lnTo>
                    <a:pt x="1853183" y="2624836"/>
                  </a:lnTo>
                  <a:lnTo>
                    <a:pt x="1849834" y="2670473"/>
                  </a:lnTo>
                  <a:lnTo>
                    <a:pt x="1840105" y="2714032"/>
                  </a:lnTo>
                  <a:lnTo>
                    <a:pt x="1824474" y="2755036"/>
                  </a:lnTo>
                  <a:lnTo>
                    <a:pt x="1803419" y="2793006"/>
                  </a:lnTo>
                  <a:lnTo>
                    <a:pt x="1777418" y="2827465"/>
                  </a:lnTo>
                  <a:lnTo>
                    <a:pt x="1746949" y="2857934"/>
                  </a:lnTo>
                  <a:lnTo>
                    <a:pt x="1712490" y="2883935"/>
                  </a:lnTo>
                  <a:lnTo>
                    <a:pt x="1674520" y="2904990"/>
                  </a:lnTo>
                  <a:lnTo>
                    <a:pt x="1633516" y="2920621"/>
                  </a:lnTo>
                  <a:lnTo>
                    <a:pt x="1589957" y="2930350"/>
                  </a:lnTo>
                  <a:lnTo>
                    <a:pt x="1544319" y="2933700"/>
                  </a:lnTo>
                  <a:lnTo>
                    <a:pt x="308863" y="2933700"/>
                  </a:lnTo>
                  <a:lnTo>
                    <a:pt x="263226" y="2930350"/>
                  </a:lnTo>
                  <a:lnTo>
                    <a:pt x="219667" y="2920621"/>
                  </a:lnTo>
                  <a:lnTo>
                    <a:pt x="178663" y="2904990"/>
                  </a:lnTo>
                  <a:lnTo>
                    <a:pt x="140693" y="2883935"/>
                  </a:lnTo>
                  <a:lnTo>
                    <a:pt x="106234" y="2857934"/>
                  </a:lnTo>
                  <a:lnTo>
                    <a:pt x="75765" y="2827465"/>
                  </a:lnTo>
                  <a:lnTo>
                    <a:pt x="49764" y="2793006"/>
                  </a:lnTo>
                  <a:lnTo>
                    <a:pt x="28709" y="2755036"/>
                  </a:lnTo>
                  <a:lnTo>
                    <a:pt x="13078" y="2714032"/>
                  </a:lnTo>
                  <a:lnTo>
                    <a:pt x="3349" y="2670473"/>
                  </a:lnTo>
                  <a:lnTo>
                    <a:pt x="0" y="2624836"/>
                  </a:lnTo>
                  <a:lnTo>
                    <a:pt x="0" y="308864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9192" y="242163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89" y="0"/>
                  </a:moveTo>
                  <a:lnTo>
                    <a:pt x="309117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5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7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9192" y="242163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7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7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5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735" y="2423159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90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6735" y="2423159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2671571"/>
              <a:ext cx="355091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0664" y="2671571"/>
              <a:ext cx="356615" cy="4434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2" y="2673095"/>
              <a:ext cx="355091" cy="441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9335" y="2680715"/>
              <a:ext cx="355092" cy="4434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100" y="2680715"/>
              <a:ext cx="356616" cy="4434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8" y="2680715"/>
              <a:ext cx="355092" cy="4434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400" y="2670047"/>
              <a:ext cx="356616" cy="4434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6688" y="2670047"/>
              <a:ext cx="355092" cy="443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100" y="3261359"/>
              <a:ext cx="356616" cy="4434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8" y="3261359"/>
              <a:ext cx="355092" cy="4434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3916" y="2680715"/>
              <a:ext cx="355091" cy="4434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93164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90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6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2"/>
                  </a:lnTo>
                  <a:lnTo>
                    <a:pt x="1854708" y="309118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3164" y="2467355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6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8"/>
                  </a:lnTo>
                  <a:lnTo>
                    <a:pt x="1854708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2892" y="2671571"/>
              <a:ext cx="356616" cy="4434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2671571"/>
              <a:ext cx="355092" cy="4434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944" y="2673095"/>
              <a:ext cx="356616" cy="4419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3908" y="2680715"/>
              <a:ext cx="355092" cy="4434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096" y="3261359"/>
              <a:ext cx="356616" cy="4434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664" y="2670047"/>
              <a:ext cx="356616" cy="4434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7472" y="3204971"/>
              <a:ext cx="355091" cy="4434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0" y="3204971"/>
              <a:ext cx="355091" cy="4434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4523" y="3206495"/>
              <a:ext cx="355091" cy="4419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488" y="3214115"/>
              <a:ext cx="355091" cy="4434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4896" y="3214115"/>
              <a:ext cx="356616" cy="4434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84" y="3214115"/>
              <a:ext cx="355092" cy="4434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948" y="3214115"/>
              <a:ext cx="356615" cy="4434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2" y="3223259"/>
              <a:ext cx="355091" cy="443483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90618" y="633188"/>
            <a:ext cx="91679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Avoiding</a:t>
            </a:r>
            <a:r>
              <a:rPr spc="-75" dirty="0"/>
              <a:t> </a:t>
            </a:r>
            <a:r>
              <a:rPr spc="100" dirty="0"/>
              <a:t>Hot</a:t>
            </a:r>
            <a:r>
              <a:rPr spc="-80" dirty="0"/>
              <a:t> </a:t>
            </a:r>
            <a:r>
              <a:rPr spc="-10" dirty="0"/>
              <a:t>Partitions</a:t>
            </a:r>
            <a:r>
              <a:rPr spc="-60" dirty="0"/>
              <a:t> </a:t>
            </a:r>
            <a:r>
              <a:rPr spc="175" dirty="0"/>
              <a:t>at</a:t>
            </a:r>
            <a:r>
              <a:rPr spc="-95" dirty="0"/>
              <a:t> </a:t>
            </a:r>
            <a:r>
              <a:rPr spc="35" dirty="0"/>
              <a:t>store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692" y="1816607"/>
            <a:ext cx="9984105" cy="5041900"/>
            <a:chOff x="1226692" y="1816607"/>
            <a:chExt cx="9984105" cy="504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2153411"/>
              <a:ext cx="9977628" cy="38176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9867" y="2153411"/>
              <a:ext cx="9977755" cy="3817620"/>
            </a:xfrm>
            <a:custGeom>
              <a:avLst/>
              <a:gdLst/>
              <a:ahLst/>
              <a:cxnLst/>
              <a:rect l="l" t="t" r="r" b="b"/>
              <a:pathLst>
                <a:path w="9977755" h="3817620">
                  <a:moveTo>
                    <a:pt x="0" y="3817620"/>
                  </a:moveTo>
                  <a:lnTo>
                    <a:pt x="9977628" y="3817620"/>
                  </a:lnTo>
                  <a:lnTo>
                    <a:pt x="9977628" y="0"/>
                  </a:lnTo>
                  <a:lnTo>
                    <a:pt x="0" y="0"/>
                  </a:lnTo>
                  <a:lnTo>
                    <a:pt x="0" y="3817620"/>
                  </a:lnTo>
                  <a:close/>
                </a:path>
              </a:pathLst>
            </a:custGeom>
            <a:ln w="6350">
              <a:solidFill>
                <a:srgbClr val="C0C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5363" y="269290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89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6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1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3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1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1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5363" y="269290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6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1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1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3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1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2908" y="2645663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5" h="2933700">
                  <a:moveTo>
                    <a:pt x="1544320" y="0"/>
                  </a:moveTo>
                  <a:lnTo>
                    <a:pt x="308864" y="0"/>
                  </a:lnTo>
                  <a:lnTo>
                    <a:pt x="263226" y="3349"/>
                  </a:lnTo>
                  <a:lnTo>
                    <a:pt x="219667" y="13078"/>
                  </a:lnTo>
                  <a:lnTo>
                    <a:pt x="178663" y="28709"/>
                  </a:lnTo>
                  <a:lnTo>
                    <a:pt x="140693" y="49764"/>
                  </a:lnTo>
                  <a:lnTo>
                    <a:pt x="106234" y="75765"/>
                  </a:lnTo>
                  <a:lnTo>
                    <a:pt x="75765" y="106234"/>
                  </a:lnTo>
                  <a:lnTo>
                    <a:pt x="49764" y="140693"/>
                  </a:lnTo>
                  <a:lnTo>
                    <a:pt x="28709" y="178663"/>
                  </a:lnTo>
                  <a:lnTo>
                    <a:pt x="13078" y="219667"/>
                  </a:lnTo>
                  <a:lnTo>
                    <a:pt x="3349" y="263226"/>
                  </a:lnTo>
                  <a:lnTo>
                    <a:pt x="0" y="308863"/>
                  </a:lnTo>
                  <a:lnTo>
                    <a:pt x="0" y="2624836"/>
                  </a:lnTo>
                  <a:lnTo>
                    <a:pt x="3349" y="2670473"/>
                  </a:lnTo>
                  <a:lnTo>
                    <a:pt x="13078" y="2714032"/>
                  </a:lnTo>
                  <a:lnTo>
                    <a:pt x="28709" y="2755036"/>
                  </a:lnTo>
                  <a:lnTo>
                    <a:pt x="49764" y="2793006"/>
                  </a:lnTo>
                  <a:lnTo>
                    <a:pt x="75765" y="2827465"/>
                  </a:lnTo>
                  <a:lnTo>
                    <a:pt x="106234" y="2857934"/>
                  </a:lnTo>
                  <a:lnTo>
                    <a:pt x="140693" y="2883935"/>
                  </a:lnTo>
                  <a:lnTo>
                    <a:pt x="178663" y="2904990"/>
                  </a:lnTo>
                  <a:lnTo>
                    <a:pt x="219667" y="2920621"/>
                  </a:lnTo>
                  <a:lnTo>
                    <a:pt x="263226" y="2930350"/>
                  </a:lnTo>
                  <a:lnTo>
                    <a:pt x="308864" y="2933700"/>
                  </a:lnTo>
                  <a:lnTo>
                    <a:pt x="1544320" y="2933700"/>
                  </a:lnTo>
                  <a:lnTo>
                    <a:pt x="1589957" y="2930350"/>
                  </a:lnTo>
                  <a:lnTo>
                    <a:pt x="1633516" y="2920621"/>
                  </a:lnTo>
                  <a:lnTo>
                    <a:pt x="1674520" y="2904990"/>
                  </a:lnTo>
                  <a:lnTo>
                    <a:pt x="1712490" y="2883935"/>
                  </a:lnTo>
                  <a:lnTo>
                    <a:pt x="1746949" y="2857934"/>
                  </a:lnTo>
                  <a:lnTo>
                    <a:pt x="1777418" y="2827465"/>
                  </a:lnTo>
                  <a:lnTo>
                    <a:pt x="1803419" y="2793006"/>
                  </a:lnTo>
                  <a:lnTo>
                    <a:pt x="1824474" y="2755036"/>
                  </a:lnTo>
                  <a:lnTo>
                    <a:pt x="1840105" y="2714032"/>
                  </a:lnTo>
                  <a:lnTo>
                    <a:pt x="1849834" y="2670473"/>
                  </a:lnTo>
                  <a:lnTo>
                    <a:pt x="1853184" y="2624836"/>
                  </a:lnTo>
                  <a:lnTo>
                    <a:pt x="1853184" y="308863"/>
                  </a:lnTo>
                  <a:lnTo>
                    <a:pt x="1849834" y="263226"/>
                  </a:lnTo>
                  <a:lnTo>
                    <a:pt x="1840105" y="219667"/>
                  </a:lnTo>
                  <a:lnTo>
                    <a:pt x="1824474" y="178663"/>
                  </a:lnTo>
                  <a:lnTo>
                    <a:pt x="1803419" y="140693"/>
                  </a:lnTo>
                  <a:lnTo>
                    <a:pt x="1777418" y="106234"/>
                  </a:lnTo>
                  <a:lnTo>
                    <a:pt x="1746949" y="75765"/>
                  </a:lnTo>
                  <a:lnTo>
                    <a:pt x="1712490" y="49764"/>
                  </a:lnTo>
                  <a:lnTo>
                    <a:pt x="1674520" y="28709"/>
                  </a:lnTo>
                  <a:lnTo>
                    <a:pt x="1633516" y="13078"/>
                  </a:lnTo>
                  <a:lnTo>
                    <a:pt x="1589957" y="3349"/>
                  </a:lnTo>
                  <a:lnTo>
                    <a:pt x="154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2908" y="2645663"/>
              <a:ext cx="1853564" cy="2933700"/>
            </a:xfrm>
            <a:custGeom>
              <a:avLst/>
              <a:gdLst/>
              <a:ahLst/>
              <a:cxnLst/>
              <a:rect l="l" t="t" r="r" b="b"/>
              <a:pathLst>
                <a:path w="1853565" h="2933700">
                  <a:moveTo>
                    <a:pt x="0" y="308863"/>
                  </a:moveTo>
                  <a:lnTo>
                    <a:pt x="3349" y="263226"/>
                  </a:lnTo>
                  <a:lnTo>
                    <a:pt x="13078" y="219667"/>
                  </a:lnTo>
                  <a:lnTo>
                    <a:pt x="28709" y="178663"/>
                  </a:lnTo>
                  <a:lnTo>
                    <a:pt x="49764" y="140693"/>
                  </a:lnTo>
                  <a:lnTo>
                    <a:pt x="75765" y="106234"/>
                  </a:lnTo>
                  <a:lnTo>
                    <a:pt x="106234" y="75765"/>
                  </a:lnTo>
                  <a:lnTo>
                    <a:pt x="140693" y="49764"/>
                  </a:lnTo>
                  <a:lnTo>
                    <a:pt x="178663" y="28709"/>
                  </a:lnTo>
                  <a:lnTo>
                    <a:pt x="219667" y="13078"/>
                  </a:lnTo>
                  <a:lnTo>
                    <a:pt x="263226" y="3349"/>
                  </a:lnTo>
                  <a:lnTo>
                    <a:pt x="308864" y="0"/>
                  </a:lnTo>
                  <a:lnTo>
                    <a:pt x="1544320" y="0"/>
                  </a:lnTo>
                  <a:lnTo>
                    <a:pt x="1589957" y="3349"/>
                  </a:lnTo>
                  <a:lnTo>
                    <a:pt x="1633516" y="13078"/>
                  </a:lnTo>
                  <a:lnTo>
                    <a:pt x="1674520" y="28709"/>
                  </a:lnTo>
                  <a:lnTo>
                    <a:pt x="1712490" y="49764"/>
                  </a:lnTo>
                  <a:lnTo>
                    <a:pt x="1746949" y="75765"/>
                  </a:lnTo>
                  <a:lnTo>
                    <a:pt x="1777418" y="106234"/>
                  </a:lnTo>
                  <a:lnTo>
                    <a:pt x="1803419" y="140693"/>
                  </a:lnTo>
                  <a:lnTo>
                    <a:pt x="1824474" y="178663"/>
                  </a:lnTo>
                  <a:lnTo>
                    <a:pt x="1840105" y="219667"/>
                  </a:lnTo>
                  <a:lnTo>
                    <a:pt x="1849834" y="263226"/>
                  </a:lnTo>
                  <a:lnTo>
                    <a:pt x="1853184" y="308863"/>
                  </a:lnTo>
                  <a:lnTo>
                    <a:pt x="1853184" y="2624836"/>
                  </a:lnTo>
                  <a:lnTo>
                    <a:pt x="1849834" y="2670473"/>
                  </a:lnTo>
                  <a:lnTo>
                    <a:pt x="1840105" y="2714032"/>
                  </a:lnTo>
                  <a:lnTo>
                    <a:pt x="1824474" y="2755036"/>
                  </a:lnTo>
                  <a:lnTo>
                    <a:pt x="1803419" y="2793006"/>
                  </a:lnTo>
                  <a:lnTo>
                    <a:pt x="1777418" y="2827465"/>
                  </a:lnTo>
                  <a:lnTo>
                    <a:pt x="1746949" y="2857934"/>
                  </a:lnTo>
                  <a:lnTo>
                    <a:pt x="1712490" y="2883935"/>
                  </a:lnTo>
                  <a:lnTo>
                    <a:pt x="1674520" y="2904990"/>
                  </a:lnTo>
                  <a:lnTo>
                    <a:pt x="1633516" y="2920621"/>
                  </a:lnTo>
                  <a:lnTo>
                    <a:pt x="1589957" y="2930350"/>
                  </a:lnTo>
                  <a:lnTo>
                    <a:pt x="1544320" y="2933700"/>
                  </a:lnTo>
                  <a:lnTo>
                    <a:pt x="308864" y="2933700"/>
                  </a:lnTo>
                  <a:lnTo>
                    <a:pt x="263226" y="2930350"/>
                  </a:lnTo>
                  <a:lnTo>
                    <a:pt x="219667" y="2920621"/>
                  </a:lnTo>
                  <a:lnTo>
                    <a:pt x="178663" y="2904990"/>
                  </a:lnTo>
                  <a:lnTo>
                    <a:pt x="140693" y="2883935"/>
                  </a:lnTo>
                  <a:lnTo>
                    <a:pt x="106234" y="2857934"/>
                  </a:lnTo>
                  <a:lnTo>
                    <a:pt x="75765" y="2827465"/>
                  </a:lnTo>
                  <a:lnTo>
                    <a:pt x="49764" y="2793006"/>
                  </a:lnTo>
                  <a:lnTo>
                    <a:pt x="28709" y="2755036"/>
                  </a:lnTo>
                  <a:lnTo>
                    <a:pt x="13078" y="2714032"/>
                  </a:lnTo>
                  <a:lnTo>
                    <a:pt x="3349" y="2670473"/>
                  </a:lnTo>
                  <a:lnTo>
                    <a:pt x="0" y="2624836"/>
                  </a:lnTo>
                  <a:lnTo>
                    <a:pt x="0" y="308863"/>
                  </a:lnTo>
                  <a:close/>
                </a:path>
              </a:pathLst>
            </a:custGeom>
            <a:ln w="12699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48927" y="264718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1545590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2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90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2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4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7" y="2624582"/>
                  </a:lnTo>
                  <a:lnTo>
                    <a:pt x="1854707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8927" y="264718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4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90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7" y="309117"/>
                  </a:lnTo>
                  <a:lnTo>
                    <a:pt x="1854707" y="2624582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4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2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90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2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5091" y="2897123"/>
              <a:ext cx="356615" cy="4419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379" y="2897123"/>
              <a:ext cx="355091" cy="441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2144" y="2897123"/>
              <a:ext cx="356615" cy="4434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1527" y="2904743"/>
              <a:ext cx="356616" cy="4434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0815" y="2904743"/>
              <a:ext cx="355092" cy="4434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8579" y="2906267"/>
              <a:ext cx="355092" cy="4419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1115" y="2894075"/>
              <a:ext cx="355092" cy="4434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79" y="2895599"/>
              <a:ext cx="355092" cy="441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0815" y="3485387"/>
              <a:ext cx="355092" cy="443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8579" y="3485387"/>
              <a:ext cx="355092" cy="4434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6108" y="2904743"/>
              <a:ext cx="355091" cy="4434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05355" y="269290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1545589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6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5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7"/>
                  </a:lnTo>
                  <a:lnTo>
                    <a:pt x="0" y="2624581"/>
                  </a:lnTo>
                  <a:lnTo>
                    <a:pt x="3352" y="2670253"/>
                  </a:lnTo>
                  <a:lnTo>
                    <a:pt x="13090" y="2713847"/>
                  </a:lnTo>
                  <a:lnTo>
                    <a:pt x="28735" y="2754884"/>
                  </a:lnTo>
                  <a:lnTo>
                    <a:pt x="49809" y="2792885"/>
                  </a:lnTo>
                  <a:lnTo>
                    <a:pt x="75832" y="2827372"/>
                  </a:lnTo>
                  <a:lnTo>
                    <a:pt x="106327" y="2857867"/>
                  </a:lnTo>
                  <a:lnTo>
                    <a:pt x="140814" y="2883890"/>
                  </a:lnTo>
                  <a:lnTo>
                    <a:pt x="178816" y="2904964"/>
                  </a:lnTo>
                  <a:lnTo>
                    <a:pt x="219852" y="2920609"/>
                  </a:lnTo>
                  <a:lnTo>
                    <a:pt x="263446" y="2930347"/>
                  </a:lnTo>
                  <a:lnTo>
                    <a:pt x="309118" y="2933700"/>
                  </a:lnTo>
                  <a:lnTo>
                    <a:pt x="1545589" y="2933700"/>
                  </a:lnTo>
                  <a:lnTo>
                    <a:pt x="1591261" y="2930347"/>
                  </a:lnTo>
                  <a:lnTo>
                    <a:pt x="1634855" y="2920609"/>
                  </a:lnTo>
                  <a:lnTo>
                    <a:pt x="1675891" y="2904964"/>
                  </a:lnTo>
                  <a:lnTo>
                    <a:pt x="1713893" y="2883890"/>
                  </a:lnTo>
                  <a:lnTo>
                    <a:pt x="1748380" y="2857867"/>
                  </a:lnTo>
                  <a:lnTo>
                    <a:pt x="1778875" y="2827372"/>
                  </a:lnTo>
                  <a:lnTo>
                    <a:pt x="1804898" y="2792885"/>
                  </a:lnTo>
                  <a:lnTo>
                    <a:pt x="1825972" y="2754883"/>
                  </a:lnTo>
                  <a:lnTo>
                    <a:pt x="1841617" y="2713847"/>
                  </a:lnTo>
                  <a:lnTo>
                    <a:pt x="1851355" y="2670253"/>
                  </a:lnTo>
                  <a:lnTo>
                    <a:pt x="1854708" y="2624581"/>
                  </a:lnTo>
                  <a:lnTo>
                    <a:pt x="1854708" y="309117"/>
                  </a:lnTo>
                  <a:lnTo>
                    <a:pt x="1851355" y="263446"/>
                  </a:lnTo>
                  <a:lnTo>
                    <a:pt x="1841617" y="219852"/>
                  </a:lnTo>
                  <a:lnTo>
                    <a:pt x="1825972" y="178816"/>
                  </a:lnTo>
                  <a:lnTo>
                    <a:pt x="1804898" y="140814"/>
                  </a:lnTo>
                  <a:lnTo>
                    <a:pt x="1778875" y="106327"/>
                  </a:lnTo>
                  <a:lnTo>
                    <a:pt x="1748380" y="75832"/>
                  </a:lnTo>
                  <a:lnTo>
                    <a:pt x="1713893" y="49809"/>
                  </a:lnTo>
                  <a:lnTo>
                    <a:pt x="1675892" y="28735"/>
                  </a:lnTo>
                  <a:lnTo>
                    <a:pt x="1634855" y="13090"/>
                  </a:lnTo>
                  <a:lnTo>
                    <a:pt x="1591261" y="3352"/>
                  </a:lnTo>
                  <a:lnTo>
                    <a:pt x="154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5355" y="2692907"/>
              <a:ext cx="1854835" cy="2933700"/>
            </a:xfrm>
            <a:custGeom>
              <a:avLst/>
              <a:gdLst/>
              <a:ahLst/>
              <a:cxnLst/>
              <a:rect l="l" t="t" r="r" b="b"/>
              <a:pathLst>
                <a:path w="1854835" h="2933700">
                  <a:moveTo>
                    <a:pt x="0" y="309117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5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6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1545589" y="0"/>
                  </a:lnTo>
                  <a:lnTo>
                    <a:pt x="1591261" y="3352"/>
                  </a:lnTo>
                  <a:lnTo>
                    <a:pt x="1634855" y="13090"/>
                  </a:lnTo>
                  <a:lnTo>
                    <a:pt x="1675892" y="28735"/>
                  </a:lnTo>
                  <a:lnTo>
                    <a:pt x="1713893" y="49809"/>
                  </a:lnTo>
                  <a:lnTo>
                    <a:pt x="1748380" y="75832"/>
                  </a:lnTo>
                  <a:lnTo>
                    <a:pt x="1778875" y="106327"/>
                  </a:lnTo>
                  <a:lnTo>
                    <a:pt x="1804898" y="140814"/>
                  </a:lnTo>
                  <a:lnTo>
                    <a:pt x="1825972" y="178816"/>
                  </a:lnTo>
                  <a:lnTo>
                    <a:pt x="1841617" y="219852"/>
                  </a:lnTo>
                  <a:lnTo>
                    <a:pt x="1851355" y="263446"/>
                  </a:lnTo>
                  <a:lnTo>
                    <a:pt x="1854708" y="309117"/>
                  </a:lnTo>
                  <a:lnTo>
                    <a:pt x="1854708" y="2624581"/>
                  </a:lnTo>
                  <a:lnTo>
                    <a:pt x="1851355" y="2670253"/>
                  </a:lnTo>
                  <a:lnTo>
                    <a:pt x="1841617" y="2713847"/>
                  </a:lnTo>
                  <a:lnTo>
                    <a:pt x="1825972" y="2754883"/>
                  </a:lnTo>
                  <a:lnTo>
                    <a:pt x="1804898" y="2792885"/>
                  </a:lnTo>
                  <a:lnTo>
                    <a:pt x="1778875" y="2827372"/>
                  </a:lnTo>
                  <a:lnTo>
                    <a:pt x="1748380" y="2857867"/>
                  </a:lnTo>
                  <a:lnTo>
                    <a:pt x="1713893" y="2883890"/>
                  </a:lnTo>
                  <a:lnTo>
                    <a:pt x="1675891" y="2904964"/>
                  </a:lnTo>
                  <a:lnTo>
                    <a:pt x="1634855" y="2920609"/>
                  </a:lnTo>
                  <a:lnTo>
                    <a:pt x="1591261" y="2930347"/>
                  </a:lnTo>
                  <a:lnTo>
                    <a:pt x="1545589" y="2933700"/>
                  </a:lnTo>
                  <a:lnTo>
                    <a:pt x="309118" y="2933700"/>
                  </a:lnTo>
                  <a:lnTo>
                    <a:pt x="263446" y="2930347"/>
                  </a:lnTo>
                  <a:lnTo>
                    <a:pt x="219852" y="2920609"/>
                  </a:lnTo>
                  <a:lnTo>
                    <a:pt x="178816" y="2904964"/>
                  </a:lnTo>
                  <a:lnTo>
                    <a:pt x="140814" y="2883890"/>
                  </a:lnTo>
                  <a:lnTo>
                    <a:pt x="106327" y="2857867"/>
                  </a:lnTo>
                  <a:lnTo>
                    <a:pt x="75832" y="2827372"/>
                  </a:lnTo>
                  <a:lnTo>
                    <a:pt x="49809" y="2792885"/>
                  </a:lnTo>
                  <a:lnTo>
                    <a:pt x="28735" y="2754884"/>
                  </a:lnTo>
                  <a:lnTo>
                    <a:pt x="13090" y="2713847"/>
                  </a:lnTo>
                  <a:lnTo>
                    <a:pt x="3352" y="2670253"/>
                  </a:lnTo>
                  <a:lnTo>
                    <a:pt x="0" y="2624581"/>
                  </a:lnTo>
                  <a:lnTo>
                    <a:pt x="0" y="309117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2897123"/>
              <a:ext cx="355092" cy="4419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371" y="2897123"/>
              <a:ext cx="355092" cy="4419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659" y="2897123"/>
              <a:ext cx="355092" cy="443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100" y="2904743"/>
              <a:ext cx="356615" cy="4434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811" y="3485387"/>
              <a:ext cx="355092" cy="4434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6379" y="2894075"/>
              <a:ext cx="355092" cy="4434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9663" y="3430523"/>
              <a:ext cx="356615" cy="4419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952" y="3430523"/>
              <a:ext cx="355091" cy="4419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715" y="3430523"/>
              <a:ext cx="356615" cy="4434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0679" y="3438143"/>
              <a:ext cx="355091" cy="4434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8611" y="3438143"/>
              <a:ext cx="355092" cy="4434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6375" y="3438143"/>
              <a:ext cx="355092" cy="4434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663" y="3439667"/>
              <a:ext cx="355092" cy="4419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8103" y="3447287"/>
              <a:ext cx="356616" cy="44348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76119" y="1816607"/>
              <a:ext cx="7512684" cy="833755"/>
            </a:xfrm>
            <a:custGeom>
              <a:avLst/>
              <a:gdLst/>
              <a:ahLst/>
              <a:cxnLst/>
              <a:rect l="l" t="t" r="r" b="b"/>
              <a:pathLst>
                <a:path w="7512684" h="833755">
                  <a:moveTo>
                    <a:pt x="171450" y="221742"/>
                  </a:moveTo>
                  <a:lnTo>
                    <a:pt x="157162" y="193167"/>
                  </a:lnTo>
                  <a:lnTo>
                    <a:pt x="85725" y="50292"/>
                  </a:lnTo>
                  <a:lnTo>
                    <a:pt x="0" y="221742"/>
                  </a:lnTo>
                  <a:lnTo>
                    <a:pt x="57150" y="221742"/>
                  </a:lnTo>
                  <a:lnTo>
                    <a:pt x="57150" y="662051"/>
                  </a:lnTo>
                  <a:lnTo>
                    <a:pt x="0" y="662051"/>
                  </a:lnTo>
                  <a:lnTo>
                    <a:pt x="85725" y="833501"/>
                  </a:lnTo>
                  <a:lnTo>
                    <a:pt x="157162" y="690626"/>
                  </a:lnTo>
                  <a:lnTo>
                    <a:pt x="171450" y="662051"/>
                  </a:lnTo>
                  <a:lnTo>
                    <a:pt x="114300" y="662051"/>
                  </a:lnTo>
                  <a:lnTo>
                    <a:pt x="114300" y="221742"/>
                  </a:lnTo>
                  <a:lnTo>
                    <a:pt x="171450" y="221742"/>
                  </a:lnTo>
                  <a:close/>
                </a:path>
                <a:path w="7512684" h="833755">
                  <a:moveTo>
                    <a:pt x="2135886" y="171450"/>
                  </a:moveTo>
                  <a:lnTo>
                    <a:pt x="2121598" y="142875"/>
                  </a:lnTo>
                  <a:lnTo>
                    <a:pt x="2050161" y="0"/>
                  </a:lnTo>
                  <a:lnTo>
                    <a:pt x="1964436" y="171450"/>
                  </a:lnTo>
                  <a:lnTo>
                    <a:pt x="2021586" y="171450"/>
                  </a:lnTo>
                  <a:lnTo>
                    <a:pt x="2021586" y="611759"/>
                  </a:lnTo>
                  <a:lnTo>
                    <a:pt x="1964436" y="611759"/>
                  </a:lnTo>
                  <a:lnTo>
                    <a:pt x="2050161" y="783209"/>
                  </a:lnTo>
                  <a:lnTo>
                    <a:pt x="2121598" y="640334"/>
                  </a:lnTo>
                  <a:lnTo>
                    <a:pt x="2135886" y="611759"/>
                  </a:lnTo>
                  <a:lnTo>
                    <a:pt x="2078736" y="611759"/>
                  </a:lnTo>
                  <a:lnTo>
                    <a:pt x="2078736" y="171450"/>
                  </a:lnTo>
                  <a:lnTo>
                    <a:pt x="2135886" y="171450"/>
                  </a:lnTo>
                  <a:close/>
                </a:path>
                <a:path w="7512684" h="833755">
                  <a:moveTo>
                    <a:pt x="2402586" y="171450"/>
                  </a:moveTo>
                  <a:lnTo>
                    <a:pt x="2388298" y="142875"/>
                  </a:lnTo>
                  <a:lnTo>
                    <a:pt x="2316861" y="0"/>
                  </a:lnTo>
                  <a:lnTo>
                    <a:pt x="2231136" y="171450"/>
                  </a:lnTo>
                  <a:lnTo>
                    <a:pt x="2288286" y="171450"/>
                  </a:lnTo>
                  <a:lnTo>
                    <a:pt x="2288286" y="611759"/>
                  </a:lnTo>
                  <a:lnTo>
                    <a:pt x="2231136" y="611759"/>
                  </a:lnTo>
                  <a:lnTo>
                    <a:pt x="2316861" y="783209"/>
                  </a:lnTo>
                  <a:lnTo>
                    <a:pt x="2388298" y="640334"/>
                  </a:lnTo>
                  <a:lnTo>
                    <a:pt x="2402586" y="611759"/>
                  </a:lnTo>
                  <a:lnTo>
                    <a:pt x="2345436" y="611759"/>
                  </a:lnTo>
                  <a:lnTo>
                    <a:pt x="2345436" y="171450"/>
                  </a:lnTo>
                  <a:lnTo>
                    <a:pt x="2402586" y="171450"/>
                  </a:lnTo>
                  <a:close/>
                </a:path>
                <a:path w="7512684" h="833755">
                  <a:moveTo>
                    <a:pt x="2631186" y="171450"/>
                  </a:moveTo>
                  <a:lnTo>
                    <a:pt x="2616898" y="142875"/>
                  </a:lnTo>
                  <a:lnTo>
                    <a:pt x="2545461" y="0"/>
                  </a:lnTo>
                  <a:lnTo>
                    <a:pt x="2459736" y="171450"/>
                  </a:lnTo>
                  <a:lnTo>
                    <a:pt x="2516886" y="171450"/>
                  </a:lnTo>
                  <a:lnTo>
                    <a:pt x="2516886" y="611759"/>
                  </a:lnTo>
                  <a:lnTo>
                    <a:pt x="2459736" y="611759"/>
                  </a:lnTo>
                  <a:lnTo>
                    <a:pt x="2545461" y="783209"/>
                  </a:lnTo>
                  <a:lnTo>
                    <a:pt x="2616898" y="640334"/>
                  </a:lnTo>
                  <a:lnTo>
                    <a:pt x="2631186" y="611759"/>
                  </a:lnTo>
                  <a:lnTo>
                    <a:pt x="2574036" y="611759"/>
                  </a:lnTo>
                  <a:lnTo>
                    <a:pt x="2574036" y="171450"/>
                  </a:lnTo>
                  <a:lnTo>
                    <a:pt x="2631186" y="171450"/>
                  </a:lnTo>
                  <a:close/>
                </a:path>
                <a:path w="7512684" h="833755">
                  <a:moveTo>
                    <a:pt x="2894838" y="188214"/>
                  </a:moveTo>
                  <a:lnTo>
                    <a:pt x="2880550" y="159639"/>
                  </a:lnTo>
                  <a:lnTo>
                    <a:pt x="2809113" y="16764"/>
                  </a:lnTo>
                  <a:lnTo>
                    <a:pt x="2723388" y="188214"/>
                  </a:lnTo>
                  <a:lnTo>
                    <a:pt x="2780538" y="188214"/>
                  </a:lnTo>
                  <a:lnTo>
                    <a:pt x="2780538" y="628523"/>
                  </a:lnTo>
                  <a:lnTo>
                    <a:pt x="2723388" y="628523"/>
                  </a:lnTo>
                  <a:lnTo>
                    <a:pt x="2809113" y="799973"/>
                  </a:lnTo>
                  <a:lnTo>
                    <a:pt x="2880550" y="657098"/>
                  </a:lnTo>
                  <a:lnTo>
                    <a:pt x="2894838" y="628523"/>
                  </a:lnTo>
                  <a:lnTo>
                    <a:pt x="2837688" y="628523"/>
                  </a:lnTo>
                  <a:lnTo>
                    <a:pt x="2837688" y="188214"/>
                  </a:lnTo>
                  <a:lnTo>
                    <a:pt x="2894838" y="188214"/>
                  </a:lnTo>
                  <a:close/>
                </a:path>
                <a:path w="7512684" h="833755">
                  <a:moveTo>
                    <a:pt x="5086350" y="171450"/>
                  </a:moveTo>
                  <a:lnTo>
                    <a:pt x="5072062" y="142875"/>
                  </a:lnTo>
                  <a:lnTo>
                    <a:pt x="5000625" y="0"/>
                  </a:lnTo>
                  <a:lnTo>
                    <a:pt x="4914900" y="171450"/>
                  </a:lnTo>
                  <a:lnTo>
                    <a:pt x="4972050" y="171450"/>
                  </a:lnTo>
                  <a:lnTo>
                    <a:pt x="4972050" y="611759"/>
                  </a:lnTo>
                  <a:lnTo>
                    <a:pt x="4914900" y="611759"/>
                  </a:lnTo>
                  <a:lnTo>
                    <a:pt x="5000625" y="783209"/>
                  </a:lnTo>
                  <a:lnTo>
                    <a:pt x="5072062" y="640334"/>
                  </a:lnTo>
                  <a:lnTo>
                    <a:pt x="5086350" y="611759"/>
                  </a:lnTo>
                  <a:lnTo>
                    <a:pt x="5029200" y="611759"/>
                  </a:lnTo>
                  <a:lnTo>
                    <a:pt x="5029200" y="171450"/>
                  </a:lnTo>
                  <a:lnTo>
                    <a:pt x="5086350" y="171450"/>
                  </a:lnTo>
                  <a:close/>
                </a:path>
                <a:path w="7512684" h="833755">
                  <a:moveTo>
                    <a:pt x="7512558" y="171450"/>
                  </a:moveTo>
                  <a:lnTo>
                    <a:pt x="7498270" y="142875"/>
                  </a:lnTo>
                  <a:lnTo>
                    <a:pt x="7426833" y="0"/>
                  </a:lnTo>
                  <a:lnTo>
                    <a:pt x="7341108" y="171450"/>
                  </a:lnTo>
                  <a:lnTo>
                    <a:pt x="7398258" y="171450"/>
                  </a:lnTo>
                  <a:lnTo>
                    <a:pt x="7398258" y="611759"/>
                  </a:lnTo>
                  <a:lnTo>
                    <a:pt x="7341108" y="611759"/>
                  </a:lnTo>
                  <a:lnTo>
                    <a:pt x="7426833" y="783209"/>
                  </a:lnTo>
                  <a:lnTo>
                    <a:pt x="7498270" y="640334"/>
                  </a:lnTo>
                  <a:lnTo>
                    <a:pt x="7512558" y="611759"/>
                  </a:lnTo>
                  <a:lnTo>
                    <a:pt x="7455408" y="611759"/>
                  </a:lnTo>
                  <a:lnTo>
                    <a:pt x="7455408" y="171450"/>
                  </a:lnTo>
                  <a:lnTo>
                    <a:pt x="7512558" y="171450"/>
                  </a:lnTo>
                  <a:close/>
                </a:path>
              </a:pathLst>
            </a:custGeom>
            <a:solidFill>
              <a:srgbClr val="49B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164" y="5981699"/>
              <a:ext cx="614172" cy="876298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1740" y="633188"/>
            <a:ext cx="96163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Avoid</a:t>
            </a:r>
            <a:r>
              <a:rPr spc="-95" dirty="0"/>
              <a:t> </a:t>
            </a:r>
            <a:r>
              <a:rPr spc="100" dirty="0"/>
              <a:t>Hot</a:t>
            </a:r>
            <a:r>
              <a:rPr spc="-70" dirty="0"/>
              <a:t> </a:t>
            </a:r>
            <a:r>
              <a:rPr spc="20" dirty="0"/>
              <a:t>partitions</a:t>
            </a:r>
            <a:r>
              <a:rPr spc="-65" dirty="0"/>
              <a:t> </a:t>
            </a:r>
            <a:r>
              <a:rPr spc="325" dirty="0"/>
              <a:t>on</a:t>
            </a:r>
            <a:r>
              <a:rPr spc="-75" dirty="0"/>
              <a:t> </a:t>
            </a:r>
            <a:r>
              <a:rPr spc="160" dirty="0"/>
              <a:t>throughput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684265" y="5543803"/>
            <a:ext cx="476504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5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Partition</a:t>
            </a:r>
            <a:r>
              <a:rPr sz="1600" b="1" spc="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key Bad</a:t>
            </a:r>
            <a:r>
              <a:rPr sz="1600" b="1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choice:</a:t>
            </a:r>
            <a:r>
              <a:rPr sz="1600" b="1" spc="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latin typeface="Palatino Linotype"/>
                <a:cs typeface="Palatino Linotype"/>
              </a:rPr>
              <a:t>Current</a:t>
            </a:r>
            <a:r>
              <a:rPr sz="1600" b="1" dirty="0">
                <a:latin typeface="Palatino Linotype"/>
                <a:cs typeface="Palatino Linotype"/>
              </a:rPr>
              <a:t> </a:t>
            </a:r>
            <a:r>
              <a:rPr sz="1600" b="1" spc="-10" dirty="0">
                <a:latin typeface="Palatino Linotype"/>
                <a:cs typeface="Palatino Linotype"/>
              </a:rPr>
              <a:t>time</a:t>
            </a:r>
            <a:endParaRPr sz="16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Partition</a:t>
            </a:r>
            <a:r>
              <a:rPr sz="1600" b="1" spc="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key</a:t>
            </a:r>
            <a:r>
              <a:rPr sz="1600" b="1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Good</a:t>
            </a:r>
            <a:r>
              <a:rPr sz="16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choices:</a:t>
            </a:r>
            <a:r>
              <a:rPr sz="1600" b="1" spc="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latin typeface="Palatino Linotype"/>
                <a:cs typeface="Palatino Linotype"/>
              </a:rPr>
              <a:t>User</a:t>
            </a:r>
            <a:r>
              <a:rPr sz="1600" b="1" spc="20" dirty="0">
                <a:latin typeface="Palatino Linotype"/>
                <a:cs typeface="Palatino Linotype"/>
              </a:rPr>
              <a:t> </a:t>
            </a:r>
            <a:r>
              <a:rPr sz="1600" b="1" spc="-5" dirty="0">
                <a:latin typeface="Palatino Linotype"/>
                <a:cs typeface="Palatino Linotype"/>
              </a:rPr>
              <a:t>ID, </a:t>
            </a:r>
            <a:r>
              <a:rPr sz="1600" b="1" spc="-10" dirty="0">
                <a:latin typeface="Palatino Linotype"/>
                <a:cs typeface="Palatino Linotype"/>
              </a:rPr>
              <a:t>Product</a:t>
            </a:r>
            <a:r>
              <a:rPr sz="1600" b="1" spc="10" dirty="0">
                <a:latin typeface="Palatino Linotype"/>
                <a:cs typeface="Palatino Linotype"/>
              </a:rPr>
              <a:t> </a:t>
            </a:r>
            <a:r>
              <a:rPr sz="1600" b="1" spc="-10" dirty="0">
                <a:latin typeface="Palatino Linotype"/>
                <a:cs typeface="Palatino Linotype"/>
              </a:rPr>
              <a:t>ID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692" y="1972068"/>
            <a:ext cx="9796780" cy="2894330"/>
            <a:chOff x="1226692" y="1972068"/>
            <a:chExt cx="9796780" cy="2894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2359152"/>
              <a:ext cx="9790176" cy="2503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9867" y="2359152"/>
              <a:ext cx="9790430" cy="2504440"/>
            </a:xfrm>
            <a:custGeom>
              <a:avLst/>
              <a:gdLst/>
              <a:ahLst/>
              <a:cxnLst/>
              <a:rect l="l" t="t" r="r" b="b"/>
              <a:pathLst>
                <a:path w="9790430" h="2504440">
                  <a:moveTo>
                    <a:pt x="0" y="2503932"/>
                  </a:moveTo>
                  <a:lnTo>
                    <a:pt x="9790176" y="2503932"/>
                  </a:lnTo>
                  <a:lnTo>
                    <a:pt x="9790176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6350">
              <a:solidFill>
                <a:srgbClr val="C0C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3172" y="2467356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1407160" y="0"/>
                  </a:moveTo>
                  <a:lnTo>
                    <a:pt x="281431" y="0"/>
                  </a:lnTo>
                  <a:lnTo>
                    <a:pt x="235778" y="3682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3" y="235778"/>
                  </a:lnTo>
                  <a:lnTo>
                    <a:pt x="0" y="281432"/>
                  </a:lnTo>
                  <a:lnTo>
                    <a:pt x="0" y="1649476"/>
                  </a:lnTo>
                  <a:lnTo>
                    <a:pt x="3682" y="1695129"/>
                  </a:lnTo>
                  <a:lnTo>
                    <a:pt x="14345" y="1738436"/>
                  </a:lnTo>
                  <a:lnTo>
                    <a:pt x="31409" y="1778817"/>
                  </a:lnTo>
                  <a:lnTo>
                    <a:pt x="54295" y="1815693"/>
                  </a:lnTo>
                  <a:lnTo>
                    <a:pt x="82422" y="1848485"/>
                  </a:lnTo>
                  <a:lnTo>
                    <a:pt x="115214" y="1876612"/>
                  </a:lnTo>
                  <a:lnTo>
                    <a:pt x="152090" y="1899498"/>
                  </a:lnTo>
                  <a:lnTo>
                    <a:pt x="192471" y="1916562"/>
                  </a:lnTo>
                  <a:lnTo>
                    <a:pt x="235778" y="1927225"/>
                  </a:lnTo>
                  <a:lnTo>
                    <a:pt x="281431" y="1930908"/>
                  </a:lnTo>
                  <a:lnTo>
                    <a:pt x="1407160" y="1930908"/>
                  </a:lnTo>
                  <a:lnTo>
                    <a:pt x="1452813" y="1927225"/>
                  </a:lnTo>
                  <a:lnTo>
                    <a:pt x="1496120" y="1916562"/>
                  </a:lnTo>
                  <a:lnTo>
                    <a:pt x="1536501" y="1899498"/>
                  </a:lnTo>
                  <a:lnTo>
                    <a:pt x="1573377" y="1876612"/>
                  </a:lnTo>
                  <a:lnTo>
                    <a:pt x="1606168" y="1848485"/>
                  </a:lnTo>
                  <a:lnTo>
                    <a:pt x="1634296" y="1815693"/>
                  </a:lnTo>
                  <a:lnTo>
                    <a:pt x="1657182" y="1778817"/>
                  </a:lnTo>
                  <a:lnTo>
                    <a:pt x="1674246" y="1738436"/>
                  </a:lnTo>
                  <a:lnTo>
                    <a:pt x="1684908" y="1695129"/>
                  </a:lnTo>
                  <a:lnTo>
                    <a:pt x="1688591" y="1649476"/>
                  </a:lnTo>
                  <a:lnTo>
                    <a:pt x="1688591" y="281432"/>
                  </a:lnTo>
                  <a:lnTo>
                    <a:pt x="1684908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8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3172" y="2467356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0" y="281432"/>
                  </a:moveTo>
                  <a:lnTo>
                    <a:pt x="3683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2"/>
                  </a:lnTo>
                  <a:lnTo>
                    <a:pt x="281431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8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8" y="235778"/>
                  </a:lnTo>
                  <a:lnTo>
                    <a:pt x="1688591" y="281432"/>
                  </a:lnTo>
                  <a:lnTo>
                    <a:pt x="1688591" y="1649476"/>
                  </a:lnTo>
                  <a:lnTo>
                    <a:pt x="1684908" y="1695129"/>
                  </a:lnTo>
                  <a:lnTo>
                    <a:pt x="1674246" y="1738436"/>
                  </a:lnTo>
                  <a:lnTo>
                    <a:pt x="1657182" y="1778817"/>
                  </a:lnTo>
                  <a:lnTo>
                    <a:pt x="1634296" y="1815693"/>
                  </a:lnTo>
                  <a:lnTo>
                    <a:pt x="1606168" y="1848485"/>
                  </a:lnTo>
                  <a:lnTo>
                    <a:pt x="1573377" y="1876612"/>
                  </a:lnTo>
                  <a:lnTo>
                    <a:pt x="1536501" y="1899498"/>
                  </a:lnTo>
                  <a:lnTo>
                    <a:pt x="1496120" y="1916562"/>
                  </a:lnTo>
                  <a:lnTo>
                    <a:pt x="1452813" y="1927225"/>
                  </a:lnTo>
                  <a:lnTo>
                    <a:pt x="1407160" y="1930908"/>
                  </a:lnTo>
                  <a:lnTo>
                    <a:pt x="281431" y="1930908"/>
                  </a:lnTo>
                  <a:lnTo>
                    <a:pt x="235778" y="1927225"/>
                  </a:lnTo>
                  <a:lnTo>
                    <a:pt x="192471" y="1916562"/>
                  </a:lnTo>
                  <a:lnTo>
                    <a:pt x="152090" y="1899498"/>
                  </a:lnTo>
                  <a:lnTo>
                    <a:pt x="115214" y="1876612"/>
                  </a:lnTo>
                  <a:lnTo>
                    <a:pt x="82422" y="1848485"/>
                  </a:lnTo>
                  <a:lnTo>
                    <a:pt x="54295" y="1815693"/>
                  </a:lnTo>
                  <a:lnTo>
                    <a:pt x="31409" y="1778817"/>
                  </a:lnTo>
                  <a:lnTo>
                    <a:pt x="14345" y="1738436"/>
                  </a:lnTo>
                  <a:lnTo>
                    <a:pt x="3682" y="1695129"/>
                  </a:lnTo>
                  <a:lnTo>
                    <a:pt x="0" y="1649476"/>
                  </a:lnTo>
                  <a:lnTo>
                    <a:pt x="0" y="281432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5288" y="2421636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1526539" y="0"/>
                  </a:moveTo>
                  <a:lnTo>
                    <a:pt x="305308" y="0"/>
                  </a:lnTo>
                  <a:lnTo>
                    <a:pt x="255775" y="3994"/>
                  </a:lnTo>
                  <a:lnTo>
                    <a:pt x="208792" y="15561"/>
                  </a:lnTo>
                  <a:lnTo>
                    <a:pt x="164984" y="34070"/>
                  </a:lnTo>
                  <a:lnTo>
                    <a:pt x="124980" y="58895"/>
                  </a:lnTo>
                  <a:lnTo>
                    <a:pt x="89408" y="89408"/>
                  </a:lnTo>
                  <a:lnTo>
                    <a:pt x="58895" y="124980"/>
                  </a:lnTo>
                  <a:lnTo>
                    <a:pt x="34070" y="164984"/>
                  </a:lnTo>
                  <a:lnTo>
                    <a:pt x="15561" y="208792"/>
                  </a:lnTo>
                  <a:lnTo>
                    <a:pt x="3994" y="255775"/>
                  </a:lnTo>
                  <a:lnTo>
                    <a:pt x="0" y="305308"/>
                  </a:lnTo>
                  <a:lnTo>
                    <a:pt x="0" y="1713991"/>
                  </a:lnTo>
                  <a:lnTo>
                    <a:pt x="3994" y="1763524"/>
                  </a:lnTo>
                  <a:lnTo>
                    <a:pt x="15561" y="1810507"/>
                  </a:lnTo>
                  <a:lnTo>
                    <a:pt x="34070" y="1854315"/>
                  </a:lnTo>
                  <a:lnTo>
                    <a:pt x="58895" y="1894319"/>
                  </a:lnTo>
                  <a:lnTo>
                    <a:pt x="89408" y="1929892"/>
                  </a:lnTo>
                  <a:lnTo>
                    <a:pt x="124980" y="1960404"/>
                  </a:lnTo>
                  <a:lnTo>
                    <a:pt x="164984" y="1985229"/>
                  </a:lnTo>
                  <a:lnTo>
                    <a:pt x="208792" y="2003738"/>
                  </a:lnTo>
                  <a:lnTo>
                    <a:pt x="255775" y="2015305"/>
                  </a:lnTo>
                  <a:lnTo>
                    <a:pt x="305308" y="2019300"/>
                  </a:lnTo>
                  <a:lnTo>
                    <a:pt x="1526539" y="2019300"/>
                  </a:lnTo>
                  <a:lnTo>
                    <a:pt x="1576072" y="2015305"/>
                  </a:lnTo>
                  <a:lnTo>
                    <a:pt x="1623055" y="2003738"/>
                  </a:lnTo>
                  <a:lnTo>
                    <a:pt x="1666863" y="1985229"/>
                  </a:lnTo>
                  <a:lnTo>
                    <a:pt x="1706867" y="1960404"/>
                  </a:lnTo>
                  <a:lnTo>
                    <a:pt x="1742439" y="1929892"/>
                  </a:lnTo>
                  <a:lnTo>
                    <a:pt x="1772952" y="1894319"/>
                  </a:lnTo>
                  <a:lnTo>
                    <a:pt x="1797777" y="1854315"/>
                  </a:lnTo>
                  <a:lnTo>
                    <a:pt x="1816286" y="1810507"/>
                  </a:lnTo>
                  <a:lnTo>
                    <a:pt x="1827853" y="1763524"/>
                  </a:lnTo>
                  <a:lnTo>
                    <a:pt x="1831847" y="1713991"/>
                  </a:lnTo>
                  <a:lnTo>
                    <a:pt x="1831847" y="305308"/>
                  </a:lnTo>
                  <a:lnTo>
                    <a:pt x="1827853" y="255775"/>
                  </a:lnTo>
                  <a:lnTo>
                    <a:pt x="1816286" y="208792"/>
                  </a:lnTo>
                  <a:lnTo>
                    <a:pt x="1797777" y="164984"/>
                  </a:lnTo>
                  <a:lnTo>
                    <a:pt x="1772952" y="124980"/>
                  </a:lnTo>
                  <a:lnTo>
                    <a:pt x="1742439" y="89408"/>
                  </a:lnTo>
                  <a:lnTo>
                    <a:pt x="1706867" y="58895"/>
                  </a:lnTo>
                  <a:lnTo>
                    <a:pt x="1666863" y="34070"/>
                  </a:lnTo>
                  <a:lnTo>
                    <a:pt x="1623055" y="15561"/>
                  </a:lnTo>
                  <a:lnTo>
                    <a:pt x="1576072" y="3994"/>
                  </a:lnTo>
                  <a:lnTo>
                    <a:pt x="1526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5288" y="2421636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0" y="305308"/>
                  </a:moveTo>
                  <a:lnTo>
                    <a:pt x="3994" y="255775"/>
                  </a:lnTo>
                  <a:lnTo>
                    <a:pt x="15561" y="208792"/>
                  </a:lnTo>
                  <a:lnTo>
                    <a:pt x="34070" y="164984"/>
                  </a:lnTo>
                  <a:lnTo>
                    <a:pt x="58895" y="124980"/>
                  </a:lnTo>
                  <a:lnTo>
                    <a:pt x="89408" y="89408"/>
                  </a:lnTo>
                  <a:lnTo>
                    <a:pt x="124980" y="58895"/>
                  </a:lnTo>
                  <a:lnTo>
                    <a:pt x="164984" y="34070"/>
                  </a:lnTo>
                  <a:lnTo>
                    <a:pt x="208792" y="15561"/>
                  </a:lnTo>
                  <a:lnTo>
                    <a:pt x="255775" y="3994"/>
                  </a:lnTo>
                  <a:lnTo>
                    <a:pt x="305308" y="0"/>
                  </a:lnTo>
                  <a:lnTo>
                    <a:pt x="1526539" y="0"/>
                  </a:lnTo>
                  <a:lnTo>
                    <a:pt x="1576072" y="3994"/>
                  </a:lnTo>
                  <a:lnTo>
                    <a:pt x="1623055" y="15561"/>
                  </a:lnTo>
                  <a:lnTo>
                    <a:pt x="1666863" y="34070"/>
                  </a:lnTo>
                  <a:lnTo>
                    <a:pt x="1706867" y="58895"/>
                  </a:lnTo>
                  <a:lnTo>
                    <a:pt x="1742439" y="89408"/>
                  </a:lnTo>
                  <a:lnTo>
                    <a:pt x="1772952" y="124980"/>
                  </a:lnTo>
                  <a:lnTo>
                    <a:pt x="1797777" y="164984"/>
                  </a:lnTo>
                  <a:lnTo>
                    <a:pt x="1816286" y="208792"/>
                  </a:lnTo>
                  <a:lnTo>
                    <a:pt x="1827853" y="255775"/>
                  </a:lnTo>
                  <a:lnTo>
                    <a:pt x="1831847" y="305308"/>
                  </a:lnTo>
                  <a:lnTo>
                    <a:pt x="1831847" y="1713991"/>
                  </a:lnTo>
                  <a:lnTo>
                    <a:pt x="1827853" y="1763524"/>
                  </a:lnTo>
                  <a:lnTo>
                    <a:pt x="1816286" y="1810507"/>
                  </a:lnTo>
                  <a:lnTo>
                    <a:pt x="1797777" y="1854315"/>
                  </a:lnTo>
                  <a:lnTo>
                    <a:pt x="1772952" y="1894319"/>
                  </a:lnTo>
                  <a:lnTo>
                    <a:pt x="1742439" y="1929892"/>
                  </a:lnTo>
                  <a:lnTo>
                    <a:pt x="1706867" y="1960404"/>
                  </a:lnTo>
                  <a:lnTo>
                    <a:pt x="1666863" y="1985229"/>
                  </a:lnTo>
                  <a:lnTo>
                    <a:pt x="1623055" y="2003738"/>
                  </a:lnTo>
                  <a:lnTo>
                    <a:pt x="1576072" y="2015305"/>
                  </a:lnTo>
                  <a:lnTo>
                    <a:pt x="1526539" y="2019300"/>
                  </a:lnTo>
                  <a:lnTo>
                    <a:pt x="305308" y="2019300"/>
                  </a:lnTo>
                  <a:lnTo>
                    <a:pt x="255775" y="2015305"/>
                  </a:lnTo>
                  <a:lnTo>
                    <a:pt x="208792" y="2003738"/>
                  </a:lnTo>
                  <a:lnTo>
                    <a:pt x="164984" y="1985229"/>
                  </a:lnTo>
                  <a:lnTo>
                    <a:pt x="124980" y="1960404"/>
                  </a:lnTo>
                  <a:lnTo>
                    <a:pt x="89408" y="1929892"/>
                  </a:lnTo>
                  <a:lnTo>
                    <a:pt x="58895" y="1894319"/>
                  </a:lnTo>
                  <a:lnTo>
                    <a:pt x="34070" y="1854315"/>
                  </a:lnTo>
                  <a:lnTo>
                    <a:pt x="15561" y="1810507"/>
                  </a:lnTo>
                  <a:lnTo>
                    <a:pt x="3994" y="1763524"/>
                  </a:lnTo>
                  <a:lnTo>
                    <a:pt x="0" y="1713991"/>
                  </a:lnTo>
                  <a:lnTo>
                    <a:pt x="0" y="30530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736" y="2423160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1407160" y="0"/>
                  </a:moveTo>
                  <a:lnTo>
                    <a:pt x="281432" y="0"/>
                  </a:lnTo>
                  <a:lnTo>
                    <a:pt x="235778" y="3683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2" y="235778"/>
                  </a:lnTo>
                  <a:lnTo>
                    <a:pt x="0" y="281431"/>
                  </a:lnTo>
                  <a:lnTo>
                    <a:pt x="0" y="1736344"/>
                  </a:lnTo>
                  <a:lnTo>
                    <a:pt x="3683" y="1781997"/>
                  </a:lnTo>
                  <a:lnTo>
                    <a:pt x="14345" y="1825304"/>
                  </a:lnTo>
                  <a:lnTo>
                    <a:pt x="31409" y="1865685"/>
                  </a:lnTo>
                  <a:lnTo>
                    <a:pt x="54295" y="1902561"/>
                  </a:lnTo>
                  <a:lnTo>
                    <a:pt x="82423" y="1935353"/>
                  </a:lnTo>
                  <a:lnTo>
                    <a:pt x="115214" y="1963480"/>
                  </a:lnTo>
                  <a:lnTo>
                    <a:pt x="152090" y="1986366"/>
                  </a:lnTo>
                  <a:lnTo>
                    <a:pt x="192471" y="2003430"/>
                  </a:lnTo>
                  <a:lnTo>
                    <a:pt x="235778" y="2014093"/>
                  </a:lnTo>
                  <a:lnTo>
                    <a:pt x="281432" y="2017776"/>
                  </a:lnTo>
                  <a:lnTo>
                    <a:pt x="1407160" y="2017776"/>
                  </a:lnTo>
                  <a:lnTo>
                    <a:pt x="1452813" y="2014092"/>
                  </a:lnTo>
                  <a:lnTo>
                    <a:pt x="1496120" y="2003430"/>
                  </a:lnTo>
                  <a:lnTo>
                    <a:pt x="1536501" y="1986366"/>
                  </a:lnTo>
                  <a:lnTo>
                    <a:pt x="1573377" y="1963480"/>
                  </a:lnTo>
                  <a:lnTo>
                    <a:pt x="1606169" y="1935352"/>
                  </a:lnTo>
                  <a:lnTo>
                    <a:pt x="1634296" y="1902561"/>
                  </a:lnTo>
                  <a:lnTo>
                    <a:pt x="1657182" y="1865685"/>
                  </a:lnTo>
                  <a:lnTo>
                    <a:pt x="1674246" y="1825304"/>
                  </a:lnTo>
                  <a:lnTo>
                    <a:pt x="1684909" y="1781997"/>
                  </a:lnTo>
                  <a:lnTo>
                    <a:pt x="1688592" y="1736344"/>
                  </a:lnTo>
                  <a:lnTo>
                    <a:pt x="1688592" y="281431"/>
                  </a:lnTo>
                  <a:lnTo>
                    <a:pt x="1684909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9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6736" y="2423160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0" y="281431"/>
                  </a:moveTo>
                  <a:lnTo>
                    <a:pt x="3682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3"/>
                  </a:lnTo>
                  <a:lnTo>
                    <a:pt x="281432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9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9" y="235778"/>
                  </a:lnTo>
                  <a:lnTo>
                    <a:pt x="1688592" y="281431"/>
                  </a:lnTo>
                  <a:lnTo>
                    <a:pt x="1688592" y="1736344"/>
                  </a:lnTo>
                  <a:lnTo>
                    <a:pt x="1684909" y="1781997"/>
                  </a:lnTo>
                  <a:lnTo>
                    <a:pt x="1674246" y="1825304"/>
                  </a:lnTo>
                  <a:lnTo>
                    <a:pt x="1657182" y="1865685"/>
                  </a:lnTo>
                  <a:lnTo>
                    <a:pt x="1634296" y="1902561"/>
                  </a:lnTo>
                  <a:lnTo>
                    <a:pt x="1606169" y="1935352"/>
                  </a:lnTo>
                  <a:lnTo>
                    <a:pt x="1573377" y="1963480"/>
                  </a:lnTo>
                  <a:lnTo>
                    <a:pt x="1536501" y="1986366"/>
                  </a:lnTo>
                  <a:lnTo>
                    <a:pt x="1496120" y="2003430"/>
                  </a:lnTo>
                  <a:lnTo>
                    <a:pt x="1452813" y="2014092"/>
                  </a:lnTo>
                  <a:lnTo>
                    <a:pt x="1407160" y="2017776"/>
                  </a:lnTo>
                  <a:lnTo>
                    <a:pt x="281432" y="2017776"/>
                  </a:lnTo>
                  <a:lnTo>
                    <a:pt x="235778" y="2014093"/>
                  </a:lnTo>
                  <a:lnTo>
                    <a:pt x="192471" y="2003430"/>
                  </a:lnTo>
                  <a:lnTo>
                    <a:pt x="152090" y="1986366"/>
                  </a:lnTo>
                  <a:lnTo>
                    <a:pt x="115214" y="1963480"/>
                  </a:lnTo>
                  <a:lnTo>
                    <a:pt x="82423" y="1935353"/>
                  </a:lnTo>
                  <a:lnTo>
                    <a:pt x="54295" y="1902561"/>
                  </a:lnTo>
                  <a:lnTo>
                    <a:pt x="31409" y="1865685"/>
                  </a:lnTo>
                  <a:lnTo>
                    <a:pt x="14345" y="1825304"/>
                  </a:lnTo>
                  <a:lnTo>
                    <a:pt x="3683" y="1781997"/>
                  </a:lnTo>
                  <a:lnTo>
                    <a:pt x="0" y="1736344"/>
                  </a:lnTo>
                  <a:lnTo>
                    <a:pt x="0" y="281431"/>
                  </a:lnTo>
                  <a:close/>
                </a:path>
              </a:pathLst>
            </a:custGeom>
            <a:ln w="12699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6" y="2671572"/>
              <a:ext cx="356616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1" y="2671572"/>
              <a:ext cx="355092" cy="4434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93163" y="2467356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1475740" y="0"/>
                  </a:moveTo>
                  <a:lnTo>
                    <a:pt x="295148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1635760"/>
                  </a:lnTo>
                  <a:lnTo>
                    <a:pt x="3864" y="1683618"/>
                  </a:lnTo>
                  <a:lnTo>
                    <a:pt x="15053" y="1729024"/>
                  </a:lnTo>
                  <a:lnTo>
                    <a:pt x="32956" y="1771368"/>
                  </a:lnTo>
                  <a:lnTo>
                    <a:pt x="56965" y="1810042"/>
                  </a:lnTo>
                  <a:lnTo>
                    <a:pt x="86471" y="1844436"/>
                  </a:lnTo>
                  <a:lnTo>
                    <a:pt x="120865" y="1873942"/>
                  </a:lnTo>
                  <a:lnTo>
                    <a:pt x="159539" y="1897951"/>
                  </a:lnTo>
                  <a:lnTo>
                    <a:pt x="201883" y="1915854"/>
                  </a:lnTo>
                  <a:lnTo>
                    <a:pt x="247289" y="1927043"/>
                  </a:lnTo>
                  <a:lnTo>
                    <a:pt x="295148" y="1930908"/>
                  </a:lnTo>
                  <a:lnTo>
                    <a:pt x="1475740" y="1930908"/>
                  </a:lnTo>
                  <a:lnTo>
                    <a:pt x="1523598" y="1927043"/>
                  </a:lnTo>
                  <a:lnTo>
                    <a:pt x="1569004" y="1915854"/>
                  </a:lnTo>
                  <a:lnTo>
                    <a:pt x="1611348" y="1897951"/>
                  </a:lnTo>
                  <a:lnTo>
                    <a:pt x="1650022" y="1873942"/>
                  </a:lnTo>
                  <a:lnTo>
                    <a:pt x="1684416" y="1844436"/>
                  </a:lnTo>
                  <a:lnTo>
                    <a:pt x="1713922" y="1810042"/>
                  </a:lnTo>
                  <a:lnTo>
                    <a:pt x="1737931" y="1771368"/>
                  </a:lnTo>
                  <a:lnTo>
                    <a:pt x="1755834" y="1729024"/>
                  </a:lnTo>
                  <a:lnTo>
                    <a:pt x="1767023" y="1683618"/>
                  </a:lnTo>
                  <a:lnTo>
                    <a:pt x="1770888" y="1635760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3163" y="2467356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8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1635760"/>
                  </a:lnTo>
                  <a:lnTo>
                    <a:pt x="1767023" y="1683618"/>
                  </a:lnTo>
                  <a:lnTo>
                    <a:pt x="1755834" y="1729024"/>
                  </a:lnTo>
                  <a:lnTo>
                    <a:pt x="1737931" y="1771368"/>
                  </a:lnTo>
                  <a:lnTo>
                    <a:pt x="1713922" y="1810042"/>
                  </a:lnTo>
                  <a:lnTo>
                    <a:pt x="1684416" y="1844436"/>
                  </a:lnTo>
                  <a:lnTo>
                    <a:pt x="1650022" y="1873942"/>
                  </a:lnTo>
                  <a:lnTo>
                    <a:pt x="1611348" y="1897951"/>
                  </a:lnTo>
                  <a:lnTo>
                    <a:pt x="1569004" y="1915854"/>
                  </a:lnTo>
                  <a:lnTo>
                    <a:pt x="1523598" y="1927043"/>
                  </a:lnTo>
                  <a:lnTo>
                    <a:pt x="1475740" y="1930908"/>
                  </a:lnTo>
                  <a:lnTo>
                    <a:pt x="295148" y="1930908"/>
                  </a:lnTo>
                  <a:lnTo>
                    <a:pt x="247289" y="1927043"/>
                  </a:lnTo>
                  <a:lnTo>
                    <a:pt x="201883" y="1915854"/>
                  </a:lnTo>
                  <a:lnTo>
                    <a:pt x="159539" y="1897951"/>
                  </a:lnTo>
                  <a:lnTo>
                    <a:pt x="120865" y="1873942"/>
                  </a:lnTo>
                  <a:lnTo>
                    <a:pt x="86471" y="1844436"/>
                  </a:lnTo>
                  <a:lnTo>
                    <a:pt x="56965" y="1810042"/>
                  </a:lnTo>
                  <a:lnTo>
                    <a:pt x="32956" y="1771368"/>
                  </a:lnTo>
                  <a:lnTo>
                    <a:pt x="15053" y="1729024"/>
                  </a:lnTo>
                  <a:lnTo>
                    <a:pt x="3864" y="1683618"/>
                  </a:lnTo>
                  <a:lnTo>
                    <a:pt x="0" y="1635760"/>
                  </a:lnTo>
                  <a:lnTo>
                    <a:pt x="0" y="29514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7" y="2671572"/>
              <a:ext cx="356616" cy="4434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6" y="3204972"/>
              <a:ext cx="356616" cy="4434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1" y="3206496"/>
              <a:ext cx="355092" cy="4419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7" y="3204972"/>
              <a:ext cx="356616" cy="4434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3" y="2671572"/>
              <a:ext cx="355092" cy="443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316" y="2671572"/>
              <a:ext cx="356616" cy="4434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5" y="2671572"/>
              <a:ext cx="355092" cy="4434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3" y="3204972"/>
              <a:ext cx="355092" cy="4434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5" y="3204972"/>
              <a:ext cx="355092" cy="4434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2671572"/>
              <a:ext cx="356615" cy="4434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2671572"/>
              <a:ext cx="355091" cy="4434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671572"/>
              <a:ext cx="356615" cy="443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3204972"/>
              <a:ext cx="356615" cy="44348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3204972"/>
              <a:ext cx="355091" cy="4434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3204972"/>
              <a:ext cx="356615" cy="4434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2671572"/>
              <a:ext cx="356616" cy="4434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1" y="2671572"/>
              <a:ext cx="355092" cy="4434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7" y="2671572"/>
              <a:ext cx="356616" cy="4434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3204972"/>
              <a:ext cx="356616" cy="4434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1" y="3204972"/>
              <a:ext cx="355092" cy="4434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19071" y="2025396"/>
              <a:ext cx="1614170" cy="329565"/>
            </a:xfrm>
            <a:custGeom>
              <a:avLst/>
              <a:gdLst/>
              <a:ahLst/>
              <a:cxnLst/>
              <a:rect l="l" t="t" r="r" b="b"/>
              <a:pathLst>
                <a:path w="1614170" h="329564">
                  <a:moveTo>
                    <a:pt x="1613915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613915" y="329184"/>
                  </a:lnTo>
                  <a:lnTo>
                    <a:pt x="1613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267" y="1972068"/>
              <a:ext cx="771906" cy="511289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88272" y="855692"/>
            <a:ext cx="80574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Single</a:t>
            </a:r>
            <a:r>
              <a:rPr spc="-114" dirty="0"/>
              <a:t> </a:t>
            </a:r>
            <a:r>
              <a:rPr spc="35" dirty="0"/>
              <a:t>partition</a:t>
            </a:r>
            <a:r>
              <a:rPr spc="-85" dirty="0"/>
              <a:t> </a:t>
            </a:r>
            <a:r>
              <a:rPr spc="220" dirty="0"/>
              <a:t>Query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19072" y="2025395"/>
            <a:ext cx="16141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Palatino Linotype"/>
                <a:cs typeface="Palatino Linotype"/>
              </a:rPr>
              <a:t>John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81271" y="1972068"/>
            <a:ext cx="1612900" cy="511809"/>
            <a:chOff x="4081271" y="1972068"/>
            <a:chExt cx="1612900" cy="511809"/>
          </a:xfrm>
        </p:grpSpPr>
        <p:sp>
          <p:nvSpPr>
            <p:cNvPr id="40" name="object 40"/>
            <p:cNvSpPr/>
            <p:nvPr/>
          </p:nvSpPr>
          <p:spPr>
            <a:xfrm>
              <a:off x="4081271" y="2025396"/>
              <a:ext cx="1612900" cy="329565"/>
            </a:xfrm>
            <a:custGeom>
              <a:avLst/>
              <a:gdLst/>
              <a:ahLst/>
              <a:cxnLst/>
              <a:rect l="l" t="t" r="r" b="b"/>
              <a:pathLst>
                <a:path w="1612900" h="329564">
                  <a:moveTo>
                    <a:pt x="1612391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612391" y="329184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6843" y="1972068"/>
              <a:ext cx="849629" cy="51128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081271" y="2025395"/>
            <a:ext cx="1612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Palatino Linotype"/>
                <a:cs typeface="Palatino Linotype"/>
              </a:rPr>
              <a:t>Brian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5016" y="1949208"/>
            <a:ext cx="1612900" cy="511809"/>
            <a:chOff x="6605016" y="1949208"/>
            <a:chExt cx="1612900" cy="511809"/>
          </a:xfrm>
        </p:grpSpPr>
        <p:sp>
          <p:nvSpPr>
            <p:cNvPr id="44" name="object 44"/>
            <p:cNvSpPr/>
            <p:nvPr/>
          </p:nvSpPr>
          <p:spPr>
            <a:xfrm>
              <a:off x="6605016" y="2001012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308" y="1949208"/>
              <a:ext cx="755142" cy="51128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605016" y="2001011"/>
            <a:ext cx="1612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Palatino Linotype"/>
                <a:cs typeface="Palatino Linotype"/>
              </a:rPr>
              <a:t>Tom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974835" y="1898916"/>
            <a:ext cx="1612900" cy="511809"/>
            <a:chOff x="8974835" y="1898916"/>
            <a:chExt cx="1612900" cy="511809"/>
          </a:xfrm>
        </p:grpSpPr>
        <p:sp>
          <p:nvSpPr>
            <p:cNvPr id="48" name="object 48"/>
            <p:cNvSpPr/>
            <p:nvPr/>
          </p:nvSpPr>
          <p:spPr>
            <a:xfrm>
              <a:off x="8974835" y="1950719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8883" y="1898916"/>
              <a:ext cx="852677" cy="51128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495790" y="1951101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Mark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93164" y="5122164"/>
            <a:ext cx="8932545" cy="728980"/>
          </a:xfrm>
          <a:custGeom>
            <a:avLst/>
            <a:gdLst/>
            <a:ahLst/>
            <a:cxnLst/>
            <a:rect l="l" t="t" r="r" b="b"/>
            <a:pathLst>
              <a:path w="8932545" h="728979">
                <a:moveTo>
                  <a:pt x="8932164" y="0"/>
                </a:moveTo>
                <a:lnTo>
                  <a:pt x="0" y="0"/>
                </a:lnTo>
                <a:lnTo>
                  <a:pt x="0" y="728472"/>
                </a:lnTo>
                <a:lnTo>
                  <a:pt x="8932164" y="728472"/>
                </a:lnTo>
                <a:lnTo>
                  <a:pt x="8932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83789" y="4544948"/>
            <a:ext cx="6553834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Palatino Linotype"/>
                <a:cs typeface="Palatino Linotype"/>
              </a:rPr>
              <a:t>SELECT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* </a:t>
            </a:r>
            <a:r>
              <a:rPr sz="2400" spc="-5" dirty="0">
                <a:latin typeface="Palatino Linotype"/>
                <a:cs typeface="Palatino Linotype"/>
              </a:rPr>
              <a:t>FROM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WHERE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c.username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‘Brian’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692" y="1932444"/>
            <a:ext cx="9796780" cy="2934335"/>
            <a:chOff x="1226692" y="1932444"/>
            <a:chExt cx="9796780" cy="2934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2359151"/>
              <a:ext cx="9790176" cy="2503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9867" y="2359151"/>
              <a:ext cx="9790430" cy="2504440"/>
            </a:xfrm>
            <a:custGeom>
              <a:avLst/>
              <a:gdLst/>
              <a:ahLst/>
              <a:cxnLst/>
              <a:rect l="l" t="t" r="r" b="b"/>
              <a:pathLst>
                <a:path w="9790430" h="2504440">
                  <a:moveTo>
                    <a:pt x="0" y="2503932"/>
                  </a:moveTo>
                  <a:lnTo>
                    <a:pt x="9790176" y="2503932"/>
                  </a:lnTo>
                  <a:lnTo>
                    <a:pt x="9790176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6350">
              <a:solidFill>
                <a:srgbClr val="C0C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3172" y="2467355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1407160" y="0"/>
                  </a:moveTo>
                  <a:lnTo>
                    <a:pt x="281431" y="0"/>
                  </a:lnTo>
                  <a:lnTo>
                    <a:pt x="235778" y="3682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3" y="235778"/>
                  </a:lnTo>
                  <a:lnTo>
                    <a:pt x="0" y="281432"/>
                  </a:lnTo>
                  <a:lnTo>
                    <a:pt x="0" y="1649476"/>
                  </a:lnTo>
                  <a:lnTo>
                    <a:pt x="3682" y="1695129"/>
                  </a:lnTo>
                  <a:lnTo>
                    <a:pt x="14345" y="1738436"/>
                  </a:lnTo>
                  <a:lnTo>
                    <a:pt x="31409" y="1778817"/>
                  </a:lnTo>
                  <a:lnTo>
                    <a:pt x="54295" y="1815693"/>
                  </a:lnTo>
                  <a:lnTo>
                    <a:pt x="82422" y="1848485"/>
                  </a:lnTo>
                  <a:lnTo>
                    <a:pt x="115214" y="1876612"/>
                  </a:lnTo>
                  <a:lnTo>
                    <a:pt x="152090" y="1899498"/>
                  </a:lnTo>
                  <a:lnTo>
                    <a:pt x="192471" y="1916562"/>
                  </a:lnTo>
                  <a:lnTo>
                    <a:pt x="235778" y="1927225"/>
                  </a:lnTo>
                  <a:lnTo>
                    <a:pt x="281431" y="1930908"/>
                  </a:lnTo>
                  <a:lnTo>
                    <a:pt x="1407160" y="1930908"/>
                  </a:lnTo>
                  <a:lnTo>
                    <a:pt x="1452813" y="1927225"/>
                  </a:lnTo>
                  <a:lnTo>
                    <a:pt x="1496120" y="1916562"/>
                  </a:lnTo>
                  <a:lnTo>
                    <a:pt x="1536501" y="1899498"/>
                  </a:lnTo>
                  <a:lnTo>
                    <a:pt x="1573377" y="1876612"/>
                  </a:lnTo>
                  <a:lnTo>
                    <a:pt x="1606168" y="1848485"/>
                  </a:lnTo>
                  <a:lnTo>
                    <a:pt x="1634296" y="1815693"/>
                  </a:lnTo>
                  <a:lnTo>
                    <a:pt x="1657182" y="1778817"/>
                  </a:lnTo>
                  <a:lnTo>
                    <a:pt x="1674246" y="1738436"/>
                  </a:lnTo>
                  <a:lnTo>
                    <a:pt x="1684908" y="1695129"/>
                  </a:lnTo>
                  <a:lnTo>
                    <a:pt x="1688591" y="1649476"/>
                  </a:lnTo>
                  <a:lnTo>
                    <a:pt x="1688591" y="281432"/>
                  </a:lnTo>
                  <a:lnTo>
                    <a:pt x="1684908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8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3172" y="2467355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0" y="281432"/>
                  </a:moveTo>
                  <a:lnTo>
                    <a:pt x="3683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2"/>
                  </a:lnTo>
                  <a:lnTo>
                    <a:pt x="281431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8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8" y="235778"/>
                  </a:lnTo>
                  <a:lnTo>
                    <a:pt x="1688591" y="281432"/>
                  </a:lnTo>
                  <a:lnTo>
                    <a:pt x="1688591" y="1649476"/>
                  </a:lnTo>
                  <a:lnTo>
                    <a:pt x="1684908" y="1695129"/>
                  </a:lnTo>
                  <a:lnTo>
                    <a:pt x="1674246" y="1738436"/>
                  </a:lnTo>
                  <a:lnTo>
                    <a:pt x="1657182" y="1778817"/>
                  </a:lnTo>
                  <a:lnTo>
                    <a:pt x="1634296" y="1815693"/>
                  </a:lnTo>
                  <a:lnTo>
                    <a:pt x="1606168" y="1848485"/>
                  </a:lnTo>
                  <a:lnTo>
                    <a:pt x="1573377" y="1876612"/>
                  </a:lnTo>
                  <a:lnTo>
                    <a:pt x="1536501" y="1899498"/>
                  </a:lnTo>
                  <a:lnTo>
                    <a:pt x="1496120" y="1916562"/>
                  </a:lnTo>
                  <a:lnTo>
                    <a:pt x="1452813" y="1927225"/>
                  </a:lnTo>
                  <a:lnTo>
                    <a:pt x="1407160" y="1930908"/>
                  </a:lnTo>
                  <a:lnTo>
                    <a:pt x="281431" y="1930908"/>
                  </a:lnTo>
                  <a:lnTo>
                    <a:pt x="235778" y="1927225"/>
                  </a:lnTo>
                  <a:lnTo>
                    <a:pt x="192471" y="1916562"/>
                  </a:lnTo>
                  <a:lnTo>
                    <a:pt x="152090" y="1899498"/>
                  </a:lnTo>
                  <a:lnTo>
                    <a:pt x="115214" y="1876612"/>
                  </a:lnTo>
                  <a:lnTo>
                    <a:pt x="82422" y="1848485"/>
                  </a:lnTo>
                  <a:lnTo>
                    <a:pt x="54295" y="1815693"/>
                  </a:lnTo>
                  <a:lnTo>
                    <a:pt x="31409" y="1778817"/>
                  </a:lnTo>
                  <a:lnTo>
                    <a:pt x="14345" y="1738436"/>
                  </a:lnTo>
                  <a:lnTo>
                    <a:pt x="3682" y="1695129"/>
                  </a:lnTo>
                  <a:lnTo>
                    <a:pt x="0" y="1649476"/>
                  </a:lnTo>
                  <a:lnTo>
                    <a:pt x="0" y="281432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5288" y="2421635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1526539" y="0"/>
                  </a:moveTo>
                  <a:lnTo>
                    <a:pt x="305308" y="0"/>
                  </a:lnTo>
                  <a:lnTo>
                    <a:pt x="255775" y="3994"/>
                  </a:lnTo>
                  <a:lnTo>
                    <a:pt x="208792" y="15561"/>
                  </a:lnTo>
                  <a:lnTo>
                    <a:pt x="164984" y="34070"/>
                  </a:lnTo>
                  <a:lnTo>
                    <a:pt x="124980" y="58895"/>
                  </a:lnTo>
                  <a:lnTo>
                    <a:pt x="89408" y="89408"/>
                  </a:lnTo>
                  <a:lnTo>
                    <a:pt x="58895" y="124980"/>
                  </a:lnTo>
                  <a:lnTo>
                    <a:pt x="34070" y="164984"/>
                  </a:lnTo>
                  <a:lnTo>
                    <a:pt x="15561" y="208792"/>
                  </a:lnTo>
                  <a:lnTo>
                    <a:pt x="3994" y="255775"/>
                  </a:lnTo>
                  <a:lnTo>
                    <a:pt x="0" y="305308"/>
                  </a:lnTo>
                  <a:lnTo>
                    <a:pt x="0" y="1713991"/>
                  </a:lnTo>
                  <a:lnTo>
                    <a:pt x="3994" y="1763524"/>
                  </a:lnTo>
                  <a:lnTo>
                    <a:pt x="15561" y="1810507"/>
                  </a:lnTo>
                  <a:lnTo>
                    <a:pt x="34070" y="1854315"/>
                  </a:lnTo>
                  <a:lnTo>
                    <a:pt x="58895" y="1894319"/>
                  </a:lnTo>
                  <a:lnTo>
                    <a:pt x="89408" y="1929892"/>
                  </a:lnTo>
                  <a:lnTo>
                    <a:pt x="124980" y="1960404"/>
                  </a:lnTo>
                  <a:lnTo>
                    <a:pt x="164984" y="1985229"/>
                  </a:lnTo>
                  <a:lnTo>
                    <a:pt x="208792" y="2003738"/>
                  </a:lnTo>
                  <a:lnTo>
                    <a:pt x="255775" y="2015305"/>
                  </a:lnTo>
                  <a:lnTo>
                    <a:pt x="305308" y="2019300"/>
                  </a:lnTo>
                  <a:lnTo>
                    <a:pt x="1526539" y="2019300"/>
                  </a:lnTo>
                  <a:lnTo>
                    <a:pt x="1576072" y="2015305"/>
                  </a:lnTo>
                  <a:lnTo>
                    <a:pt x="1623055" y="2003738"/>
                  </a:lnTo>
                  <a:lnTo>
                    <a:pt x="1666863" y="1985229"/>
                  </a:lnTo>
                  <a:lnTo>
                    <a:pt x="1706867" y="1960404"/>
                  </a:lnTo>
                  <a:lnTo>
                    <a:pt x="1742439" y="1929892"/>
                  </a:lnTo>
                  <a:lnTo>
                    <a:pt x="1772952" y="1894319"/>
                  </a:lnTo>
                  <a:lnTo>
                    <a:pt x="1797777" y="1854315"/>
                  </a:lnTo>
                  <a:lnTo>
                    <a:pt x="1816286" y="1810507"/>
                  </a:lnTo>
                  <a:lnTo>
                    <a:pt x="1827853" y="1763524"/>
                  </a:lnTo>
                  <a:lnTo>
                    <a:pt x="1831847" y="1713991"/>
                  </a:lnTo>
                  <a:lnTo>
                    <a:pt x="1831847" y="305308"/>
                  </a:lnTo>
                  <a:lnTo>
                    <a:pt x="1827853" y="255775"/>
                  </a:lnTo>
                  <a:lnTo>
                    <a:pt x="1816286" y="208792"/>
                  </a:lnTo>
                  <a:lnTo>
                    <a:pt x="1797777" y="164984"/>
                  </a:lnTo>
                  <a:lnTo>
                    <a:pt x="1772952" y="124980"/>
                  </a:lnTo>
                  <a:lnTo>
                    <a:pt x="1742439" y="89408"/>
                  </a:lnTo>
                  <a:lnTo>
                    <a:pt x="1706867" y="58895"/>
                  </a:lnTo>
                  <a:lnTo>
                    <a:pt x="1666863" y="34070"/>
                  </a:lnTo>
                  <a:lnTo>
                    <a:pt x="1623055" y="15561"/>
                  </a:lnTo>
                  <a:lnTo>
                    <a:pt x="1576072" y="3994"/>
                  </a:lnTo>
                  <a:lnTo>
                    <a:pt x="1526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5288" y="2421635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0" y="305308"/>
                  </a:moveTo>
                  <a:lnTo>
                    <a:pt x="3994" y="255775"/>
                  </a:lnTo>
                  <a:lnTo>
                    <a:pt x="15561" y="208792"/>
                  </a:lnTo>
                  <a:lnTo>
                    <a:pt x="34070" y="164984"/>
                  </a:lnTo>
                  <a:lnTo>
                    <a:pt x="58895" y="124980"/>
                  </a:lnTo>
                  <a:lnTo>
                    <a:pt x="89408" y="89408"/>
                  </a:lnTo>
                  <a:lnTo>
                    <a:pt x="124980" y="58895"/>
                  </a:lnTo>
                  <a:lnTo>
                    <a:pt x="164984" y="34070"/>
                  </a:lnTo>
                  <a:lnTo>
                    <a:pt x="208792" y="15561"/>
                  </a:lnTo>
                  <a:lnTo>
                    <a:pt x="255775" y="3994"/>
                  </a:lnTo>
                  <a:lnTo>
                    <a:pt x="305308" y="0"/>
                  </a:lnTo>
                  <a:lnTo>
                    <a:pt x="1526539" y="0"/>
                  </a:lnTo>
                  <a:lnTo>
                    <a:pt x="1576072" y="3994"/>
                  </a:lnTo>
                  <a:lnTo>
                    <a:pt x="1623055" y="15561"/>
                  </a:lnTo>
                  <a:lnTo>
                    <a:pt x="1666863" y="34070"/>
                  </a:lnTo>
                  <a:lnTo>
                    <a:pt x="1706867" y="58895"/>
                  </a:lnTo>
                  <a:lnTo>
                    <a:pt x="1742439" y="89408"/>
                  </a:lnTo>
                  <a:lnTo>
                    <a:pt x="1772952" y="124980"/>
                  </a:lnTo>
                  <a:lnTo>
                    <a:pt x="1797777" y="164984"/>
                  </a:lnTo>
                  <a:lnTo>
                    <a:pt x="1816286" y="208792"/>
                  </a:lnTo>
                  <a:lnTo>
                    <a:pt x="1827853" y="255775"/>
                  </a:lnTo>
                  <a:lnTo>
                    <a:pt x="1831847" y="305308"/>
                  </a:lnTo>
                  <a:lnTo>
                    <a:pt x="1831847" y="1713991"/>
                  </a:lnTo>
                  <a:lnTo>
                    <a:pt x="1827853" y="1763524"/>
                  </a:lnTo>
                  <a:lnTo>
                    <a:pt x="1816286" y="1810507"/>
                  </a:lnTo>
                  <a:lnTo>
                    <a:pt x="1797777" y="1854315"/>
                  </a:lnTo>
                  <a:lnTo>
                    <a:pt x="1772952" y="1894319"/>
                  </a:lnTo>
                  <a:lnTo>
                    <a:pt x="1742439" y="1929892"/>
                  </a:lnTo>
                  <a:lnTo>
                    <a:pt x="1706867" y="1960404"/>
                  </a:lnTo>
                  <a:lnTo>
                    <a:pt x="1666863" y="1985229"/>
                  </a:lnTo>
                  <a:lnTo>
                    <a:pt x="1623055" y="2003738"/>
                  </a:lnTo>
                  <a:lnTo>
                    <a:pt x="1576072" y="2015305"/>
                  </a:lnTo>
                  <a:lnTo>
                    <a:pt x="1526539" y="2019300"/>
                  </a:lnTo>
                  <a:lnTo>
                    <a:pt x="305308" y="2019300"/>
                  </a:lnTo>
                  <a:lnTo>
                    <a:pt x="255775" y="2015305"/>
                  </a:lnTo>
                  <a:lnTo>
                    <a:pt x="208792" y="2003738"/>
                  </a:lnTo>
                  <a:lnTo>
                    <a:pt x="164984" y="1985229"/>
                  </a:lnTo>
                  <a:lnTo>
                    <a:pt x="124980" y="1960404"/>
                  </a:lnTo>
                  <a:lnTo>
                    <a:pt x="89408" y="1929892"/>
                  </a:lnTo>
                  <a:lnTo>
                    <a:pt x="58895" y="1894319"/>
                  </a:lnTo>
                  <a:lnTo>
                    <a:pt x="34070" y="1854315"/>
                  </a:lnTo>
                  <a:lnTo>
                    <a:pt x="15561" y="1810507"/>
                  </a:lnTo>
                  <a:lnTo>
                    <a:pt x="3994" y="1763524"/>
                  </a:lnTo>
                  <a:lnTo>
                    <a:pt x="0" y="1713991"/>
                  </a:lnTo>
                  <a:lnTo>
                    <a:pt x="0" y="30530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736" y="2423159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1407160" y="0"/>
                  </a:moveTo>
                  <a:lnTo>
                    <a:pt x="281432" y="0"/>
                  </a:lnTo>
                  <a:lnTo>
                    <a:pt x="235778" y="3683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2" y="235778"/>
                  </a:lnTo>
                  <a:lnTo>
                    <a:pt x="0" y="281431"/>
                  </a:lnTo>
                  <a:lnTo>
                    <a:pt x="0" y="1736344"/>
                  </a:lnTo>
                  <a:lnTo>
                    <a:pt x="3683" y="1781997"/>
                  </a:lnTo>
                  <a:lnTo>
                    <a:pt x="14345" y="1825304"/>
                  </a:lnTo>
                  <a:lnTo>
                    <a:pt x="31409" y="1865685"/>
                  </a:lnTo>
                  <a:lnTo>
                    <a:pt x="54295" y="1902561"/>
                  </a:lnTo>
                  <a:lnTo>
                    <a:pt x="82423" y="1935353"/>
                  </a:lnTo>
                  <a:lnTo>
                    <a:pt x="115214" y="1963480"/>
                  </a:lnTo>
                  <a:lnTo>
                    <a:pt x="152090" y="1986366"/>
                  </a:lnTo>
                  <a:lnTo>
                    <a:pt x="192471" y="2003430"/>
                  </a:lnTo>
                  <a:lnTo>
                    <a:pt x="235778" y="2014093"/>
                  </a:lnTo>
                  <a:lnTo>
                    <a:pt x="281432" y="2017776"/>
                  </a:lnTo>
                  <a:lnTo>
                    <a:pt x="1407160" y="2017776"/>
                  </a:lnTo>
                  <a:lnTo>
                    <a:pt x="1452813" y="2014092"/>
                  </a:lnTo>
                  <a:lnTo>
                    <a:pt x="1496120" y="2003430"/>
                  </a:lnTo>
                  <a:lnTo>
                    <a:pt x="1536501" y="1986366"/>
                  </a:lnTo>
                  <a:lnTo>
                    <a:pt x="1573377" y="1963480"/>
                  </a:lnTo>
                  <a:lnTo>
                    <a:pt x="1606169" y="1935352"/>
                  </a:lnTo>
                  <a:lnTo>
                    <a:pt x="1634296" y="1902561"/>
                  </a:lnTo>
                  <a:lnTo>
                    <a:pt x="1657182" y="1865685"/>
                  </a:lnTo>
                  <a:lnTo>
                    <a:pt x="1674246" y="1825304"/>
                  </a:lnTo>
                  <a:lnTo>
                    <a:pt x="1684909" y="1781997"/>
                  </a:lnTo>
                  <a:lnTo>
                    <a:pt x="1688592" y="1736344"/>
                  </a:lnTo>
                  <a:lnTo>
                    <a:pt x="1688592" y="281431"/>
                  </a:lnTo>
                  <a:lnTo>
                    <a:pt x="1684909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9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6736" y="2423159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0" y="281431"/>
                  </a:moveTo>
                  <a:lnTo>
                    <a:pt x="3682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3"/>
                  </a:lnTo>
                  <a:lnTo>
                    <a:pt x="281432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9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9" y="235778"/>
                  </a:lnTo>
                  <a:lnTo>
                    <a:pt x="1688592" y="281431"/>
                  </a:lnTo>
                  <a:lnTo>
                    <a:pt x="1688592" y="1736344"/>
                  </a:lnTo>
                  <a:lnTo>
                    <a:pt x="1684909" y="1781997"/>
                  </a:lnTo>
                  <a:lnTo>
                    <a:pt x="1674246" y="1825304"/>
                  </a:lnTo>
                  <a:lnTo>
                    <a:pt x="1657182" y="1865685"/>
                  </a:lnTo>
                  <a:lnTo>
                    <a:pt x="1634296" y="1902561"/>
                  </a:lnTo>
                  <a:lnTo>
                    <a:pt x="1606169" y="1935352"/>
                  </a:lnTo>
                  <a:lnTo>
                    <a:pt x="1573377" y="1963480"/>
                  </a:lnTo>
                  <a:lnTo>
                    <a:pt x="1536501" y="1986366"/>
                  </a:lnTo>
                  <a:lnTo>
                    <a:pt x="1496120" y="2003430"/>
                  </a:lnTo>
                  <a:lnTo>
                    <a:pt x="1452813" y="2014092"/>
                  </a:lnTo>
                  <a:lnTo>
                    <a:pt x="1407160" y="2017776"/>
                  </a:lnTo>
                  <a:lnTo>
                    <a:pt x="281432" y="2017776"/>
                  </a:lnTo>
                  <a:lnTo>
                    <a:pt x="235778" y="2014093"/>
                  </a:lnTo>
                  <a:lnTo>
                    <a:pt x="192471" y="2003430"/>
                  </a:lnTo>
                  <a:lnTo>
                    <a:pt x="152090" y="1986366"/>
                  </a:lnTo>
                  <a:lnTo>
                    <a:pt x="115214" y="1963480"/>
                  </a:lnTo>
                  <a:lnTo>
                    <a:pt x="82423" y="1935353"/>
                  </a:lnTo>
                  <a:lnTo>
                    <a:pt x="54295" y="1902561"/>
                  </a:lnTo>
                  <a:lnTo>
                    <a:pt x="31409" y="1865685"/>
                  </a:lnTo>
                  <a:lnTo>
                    <a:pt x="14345" y="1825304"/>
                  </a:lnTo>
                  <a:lnTo>
                    <a:pt x="3683" y="1781997"/>
                  </a:lnTo>
                  <a:lnTo>
                    <a:pt x="0" y="1736344"/>
                  </a:lnTo>
                  <a:lnTo>
                    <a:pt x="0" y="281431"/>
                  </a:lnTo>
                  <a:close/>
                </a:path>
              </a:pathLst>
            </a:custGeom>
            <a:ln w="12699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6" y="2671571"/>
              <a:ext cx="356616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1" y="2671571"/>
              <a:ext cx="355092" cy="4434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93163" y="2467355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1475740" y="0"/>
                  </a:moveTo>
                  <a:lnTo>
                    <a:pt x="295148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1635760"/>
                  </a:lnTo>
                  <a:lnTo>
                    <a:pt x="3864" y="1683618"/>
                  </a:lnTo>
                  <a:lnTo>
                    <a:pt x="15053" y="1729024"/>
                  </a:lnTo>
                  <a:lnTo>
                    <a:pt x="32956" y="1771368"/>
                  </a:lnTo>
                  <a:lnTo>
                    <a:pt x="56965" y="1810042"/>
                  </a:lnTo>
                  <a:lnTo>
                    <a:pt x="86471" y="1844436"/>
                  </a:lnTo>
                  <a:lnTo>
                    <a:pt x="120865" y="1873942"/>
                  </a:lnTo>
                  <a:lnTo>
                    <a:pt x="159539" y="1897951"/>
                  </a:lnTo>
                  <a:lnTo>
                    <a:pt x="201883" y="1915854"/>
                  </a:lnTo>
                  <a:lnTo>
                    <a:pt x="247289" y="1927043"/>
                  </a:lnTo>
                  <a:lnTo>
                    <a:pt x="295148" y="1930908"/>
                  </a:lnTo>
                  <a:lnTo>
                    <a:pt x="1475740" y="1930908"/>
                  </a:lnTo>
                  <a:lnTo>
                    <a:pt x="1523598" y="1927043"/>
                  </a:lnTo>
                  <a:lnTo>
                    <a:pt x="1569004" y="1915854"/>
                  </a:lnTo>
                  <a:lnTo>
                    <a:pt x="1611348" y="1897951"/>
                  </a:lnTo>
                  <a:lnTo>
                    <a:pt x="1650022" y="1873942"/>
                  </a:lnTo>
                  <a:lnTo>
                    <a:pt x="1684416" y="1844436"/>
                  </a:lnTo>
                  <a:lnTo>
                    <a:pt x="1713922" y="1810042"/>
                  </a:lnTo>
                  <a:lnTo>
                    <a:pt x="1737931" y="1771368"/>
                  </a:lnTo>
                  <a:lnTo>
                    <a:pt x="1755834" y="1729024"/>
                  </a:lnTo>
                  <a:lnTo>
                    <a:pt x="1767023" y="1683618"/>
                  </a:lnTo>
                  <a:lnTo>
                    <a:pt x="1770888" y="1635760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3163" y="2467355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8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1635760"/>
                  </a:lnTo>
                  <a:lnTo>
                    <a:pt x="1767023" y="1683618"/>
                  </a:lnTo>
                  <a:lnTo>
                    <a:pt x="1755834" y="1729024"/>
                  </a:lnTo>
                  <a:lnTo>
                    <a:pt x="1737931" y="1771368"/>
                  </a:lnTo>
                  <a:lnTo>
                    <a:pt x="1713922" y="1810042"/>
                  </a:lnTo>
                  <a:lnTo>
                    <a:pt x="1684416" y="1844436"/>
                  </a:lnTo>
                  <a:lnTo>
                    <a:pt x="1650022" y="1873942"/>
                  </a:lnTo>
                  <a:lnTo>
                    <a:pt x="1611348" y="1897951"/>
                  </a:lnTo>
                  <a:lnTo>
                    <a:pt x="1569004" y="1915854"/>
                  </a:lnTo>
                  <a:lnTo>
                    <a:pt x="1523598" y="1927043"/>
                  </a:lnTo>
                  <a:lnTo>
                    <a:pt x="1475740" y="1930908"/>
                  </a:lnTo>
                  <a:lnTo>
                    <a:pt x="295148" y="1930908"/>
                  </a:lnTo>
                  <a:lnTo>
                    <a:pt x="247289" y="1927043"/>
                  </a:lnTo>
                  <a:lnTo>
                    <a:pt x="201883" y="1915854"/>
                  </a:lnTo>
                  <a:lnTo>
                    <a:pt x="159539" y="1897951"/>
                  </a:lnTo>
                  <a:lnTo>
                    <a:pt x="120865" y="1873942"/>
                  </a:lnTo>
                  <a:lnTo>
                    <a:pt x="86471" y="1844436"/>
                  </a:lnTo>
                  <a:lnTo>
                    <a:pt x="56965" y="1810042"/>
                  </a:lnTo>
                  <a:lnTo>
                    <a:pt x="32956" y="1771368"/>
                  </a:lnTo>
                  <a:lnTo>
                    <a:pt x="15053" y="1729024"/>
                  </a:lnTo>
                  <a:lnTo>
                    <a:pt x="3864" y="1683618"/>
                  </a:lnTo>
                  <a:lnTo>
                    <a:pt x="0" y="1635760"/>
                  </a:lnTo>
                  <a:lnTo>
                    <a:pt x="0" y="29514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7" y="2671571"/>
              <a:ext cx="356616" cy="4434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6" y="3204971"/>
              <a:ext cx="356616" cy="4434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1" y="3206495"/>
              <a:ext cx="355092" cy="4419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7" y="3204971"/>
              <a:ext cx="356616" cy="4434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3" y="2671571"/>
              <a:ext cx="355092" cy="443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316" y="2671571"/>
              <a:ext cx="356616" cy="4434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5" y="2671571"/>
              <a:ext cx="355092" cy="4434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3" y="3204971"/>
              <a:ext cx="355092" cy="4434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5" y="3204971"/>
              <a:ext cx="355092" cy="4434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2671571"/>
              <a:ext cx="356615" cy="4434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2671571"/>
              <a:ext cx="355091" cy="4434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671571"/>
              <a:ext cx="356615" cy="443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3204971"/>
              <a:ext cx="356615" cy="44348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3204971"/>
              <a:ext cx="355091" cy="4434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3204971"/>
              <a:ext cx="356615" cy="4434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2671571"/>
              <a:ext cx="356616" cy="4434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1" y="2671571"/>
              <a:ext cx="355092" cy="4434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7" y="2671571"/>
              <a:ext cx="356616" cy="4434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3204971"/>
              <a:ext cx="356616" cy="4434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1" y="3204971"/>
              <a:ext cx="355092" cy="4434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72411" y="1984247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1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1" y="330708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5" y="1932444"/>
              <a:ext cx="826769" cy="511289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2762" y="864836"/>
            <a:ext cx="100832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Cross</a:t>
            </a:r>
            <a:r>
              <a:rPr spc="-75" dirty="0"/>
              <a:t> </a:t>
            </a:r>
            <a:r>
              <a:rPr spc="35" dirty="0"/>
              <a:t>partition</a:t>
            </a:r>
            <a:r>
              <a:rPr spc="-65" dirty="0"/>
              <a:t> </a:t>
            </a:r>
            <a:r>
              <a:rPr spc="135" dirty="0"/>
              <a:t>Queries</a:t>
            </a:r>
            <a:r>
              <a:rPr spc="-70" dirty="0"/>
              <a:t> </a:t>
            </a:r>
            <a:r>
              <a:rPr spc="145" dirty="0"/>
              <a:t>(fan</a:t>
            </a:r>
            <a:r>
              <a:rPr spc="-90" dirty="0"/>
              <a:t> </a:t>
            </a:r>
            <a:r>
              <a:rPr spc="145" dirty="0"/>
              <a:t>out</a:t>
            </a:r>
            <a:r>
              <a:rPr spc="-80" dirty="0"/>
              <a:t> </a:t>
            </a:r>
            <a:r>
              <a:rPr spc="85" dirty="0"/>
              <a:t>queries)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72411" y="1984248"/>
            <a:ext cx="1612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Palatino Linotype"/>
                <a:cs typeface="Palatino Linotype"/>
              </a:rPr>
              <a:t>Amit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81271" y="1972068"/>
            <a:ext cx="1612900" cy="511809"/>
            <a:chOff x="4081271" y="1972068"/>
            <a:chExt cx="1612900" cy="511809"/>
          </a:xfrm>
        </p:grpSpPr>
        <p:sp>
          <p:nvSpPr>
            <p:cNvPr id="40" name="object 40"/>
            <p:cNvSpPr/>
            <p:nvPr/>
          </p:nvSpPr>
          <p:spPr>
            <a:xfrm>
              <a:off x="4081271" y="2025396"/>
              <a:ext cx="1612900" cy="329565"/>
            </a:xfrm>
            <a:custGeom>
              <a:avLst/>
              <a:gdLst/>
              <a:ahLst/>
              <a:cxnLst/>
              <a:rect l="l" t="t" r="r" b="b"/>
              <a:pathLst>
                <a:path w="1612900" h="329564">
                  <a:moveTo>
                    <a:pt x="1612391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612391" y="329184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6843" y="1972068"/>
              <a:ext cx="849629" cy="51128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081271" y="2025141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Brian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5016" y="1949208"/>
            <a:ext cx="1612900" cy="511809"/>
            <a:chOff x="6605016" y="1949208"/>
            <a:chExt cx="1612900" cy="511809"/>
          </a:xfrm>
        </p:grpSpPr>
        <p:sp>
          <p:nvSpPr>
            <p:cNvPr id="44" name="object 44"/>
            <p:cNvSpPr/>
            <p:nvPr/>
          </p:nvSpPr>
          <p:spPr>
            <a:xfrm>
              <a:off x="6605016" y="2001012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308" y="1949208"/>
              <a:ext cx="755142" cy="51128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605016" y="2001392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Palatino Linotype"/>
                <a:cs typeface="Palatino Linotype"/>
              </a:rPr>
              <a:t>Tom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974835" y="1898916"/>
            <a:ext cx="1612900" cy="511809"/>
            <a:chOff x="8974835" y="1898916"/>
            <a:chExt cx="1612900" cy="511809"/>
          </a:xfrm>
        </p:grpSpPr>
        <p:sp>
          <p:nvSpPr>
            <p:cNvPr id="48" name="object 48"/>
            <p:cNvSpPr/>
            <p:nvPr/>
          </p:nvSpPr>
          <p:spPr>
            <a:xfrm>
              <a:off x="8974835" y="1950719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8883" y="1898916"/>
              <a:ext cx="852677" cy="51128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495790" y="1951101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Mark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72411" y="5117591"/>
            <a:ext cx="8815070" cy="728980"/>
          </a:xfrm>
          <a:custGeom>
            <a:avLst/>
            <a:gdLst/>
            <a:ahLst/>
            <a:cxnLst/>
            <a:rect l="l" t="t" r="r" b="b"/>
            <a:pathLst>
              <a:path w="8815070" h="728979">
                <a:moveTo>
                  <a:pt x="8814816" y="0"/>
                </a:moveTo>
                <a:lnTo>
                  <a:pt x="0" y="0"/>
                </a:lnTo>
                <a:lnTo>
                  <a:pt x="0" y="728472"/>
                </a:lnTo>
                <a:lnTo>
                  <a:pt x="8814816" y="728472"/>
                </a:lnTo>
                <a:lnTo>
                  <a:pt x="8814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04541" y="4544948"/>
            <a:ext cx="675195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SELECT</a:t>
            </a:r>
            <a:r>
              <a:rPr sz="24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404040"/>
                </a:solidFill>
                <a:latin typeface="Palatino Linotype"/>
                <a:cs typeface="Palatino Linotype"/>
              </a:rPr>
              <a:t>*</a:t>
            </a:r>
            <a:r>
              <a:rPr sz="24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404040"/>
                </a:solidFill>
                <a:latin typeface="Palatino Linotype"/>
                <a:cs typeface="Palatino Linotype"/>
              </a:rPr>
              <a:t>c</a:t>
            </a:r>
            <a:r>
              <a:rPr sz="2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404040"/>
                </a:solidFill>
                <a:latin typeface="Palatino Linotype"/>
                <a:cs typeface="Palatino Linotype"/>
              </a:rPr>
              <a:t>WHERE </a:t>
            </a:r>
            <a:r>
              <a:rPr sz="2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c.favoritecolor= </a:t>
            </a:r>
            <a:r>
              <a:rPr sz="2400" dirty="0">
                <a:solidFill>
                  <a:srgbClr val="404040"/>
                </a:solidFill>
                <a:latin typeface="Palatino Linotype"/>
                <a:cs typeface="Palatino Linotype"/>
              </a:rPr>
              <a:t>‘Blue’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692" y="2355976"/>
            <a:ext cx="9796780" cy="2510790"/>
            <a:chOff x="1226692" y="2355976"/>
            <a:chExt cx="9796780" cy="2510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2359151"/>
              <a:ext cx="9790176" cy="2503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9867" y="2359151"/>
              <a:ext cx="9790430" cy="2504440"/>
            </a:xfrm>
            <a:custGeom>
              <a:avLst/>
              <a:gdLst/>
              <a:ahLst/>
              <a:cxnLst/>
              <a:rect l="l" t="t" r="r" b="b"/>
              <a:pathLst>
                <a:path w="9790430" h="2504440">
                  <a:moveTo>
                    <a:pt x="0" y="2503932"/>
                  </a:moveTo>
                  <a:lnTo>
                    <a:pt x="9790176" y="2503932"/>
                  </a:lnTo>
                  <a:lnTo>
                    <a:pt x="9790176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6350">
              <a:solidFill>
                <a:srgbClr val="C0CF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21401" y="4544948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Container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6814" y="1898916"/>
            <a:ext cx="8945245" cy="2548890"/>
            <a:chOff x="1686814" y="1898916"/>
            <a:chExt cx="8945245" cy="2548890"/>
          </a:xfrm>
        </p:grpSpPr>
        <p:sp>
          <p:nvSpPr>
            <p:cNvPr id="7" name="object 7"/>
            <p:cNvSpPr/>
            <p:nvPr/>
          </p:nvSpPr>
          <p:spPr>
            <a:xfrm>
              <a:off x="4043172" y="2467355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1407160" y="0"/>
                  </a:moveTo>
                  <a:lnTo>
                    <a:pt x="281431" y="0"/>
                  </a:lnTo>
                  <a:lnTo>
                    <a:pt x="235778" y="3682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3" y="235778"/>
                  </a:lnTo>
                  <a:lnTo>
                    <a:pt x="0" y="281432"/>
                  </a:lnTo>
                  <a:lnTo>
                    <a:pt x="0" y="1649476"/>
                  </a:lnTo>
                  <a:lnTo>
                    <a:pt x="3682" y="1695129"/>
                  </a:lnTo>
                  <a:lnTo>
                    <a:pt x="14345" y="1738436"/>
                  </a:lnTo>
                  <a:lnTo>
                    <a:pt x="31409" y="1778817"/>
                  </a:lnTo>
                  <a:lnTo>
                    <a:pt x="54295" y="1815693"/>
                  </a:lnTo>
                  <a:lnTo>
                    <a:pt x="82422" y="1848485"/>
                  </a:lnTo>
                  <a:lnTo>
                    <a:pt x="115214" y="1876612"/>
                  </a:lnTo>
                  <a:lnTo>
                    <a:pt x="152090" y="1899498"/>
                  </a:lnTo>
                  <a:lnTo>
                    <a:pt x="192471" y="1916562"/>
                  </a:lnTo>
                  <a:lnTo>
                    <a:pt x="235778" y="1927225"/>
                  </a:lnTo>
                  <a:lnTo>
                    <a:pt x="281431" y="1930908"/>
                  </a:lnTo>
                  <a:lnTo>
                    <a:pt x="1407160" y="1930908"/>
                  </a:lnTo>
                  <a:lnTo>
                    <a:pt x="1452813" y="1927225"/>
                  </a:lnTo>
                  <a:lnTo>
                    <a:pt x="1496120" y="1916562"/>
                  </a:lnTo>
                  <a:lnTo>
                    <a:pt x="1536501" y="1899498"/>
                  </a:lnTo>
                  <a:lnTo>
                    <a:pt x="1573377" y="1876612"/>
                  </a:lnTo>
                  <a:lnTo>
                    <a:pt x="1606168" y="1848485"/>
                  </a:lnTo>
                  <a:lnTo>
                    <a:pt x="1634296" y="1815693"/>
                  </a:lnTo>
                  <a:lnTo>
                    <a:pt x="1657182" y="1778817"/>
                  </a:lnTo>
                  <a:lnTo>
                    <a:pt x="1674246" y="1738436"/>
                  </a:lnTo>
                  <a:lnTo>
                    <a:pt x="1684908" y="1695129"/>
                  </a:lnTo>
                  <a:lnTo>
                    <a:pt x="1688591" y="1649476"/>
                  </a:lnTo>
                  <a:lnTo>
                    <a:pt x="1688591" y="281432"/>
                  </a:lnTo>
                  <a:lnTo>
                    <a:pt x="1684908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8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3172" y="2467355"/>
              <a:ext cx="1689100" cy="1931035"/>
            </a:xfrm>
            <a:custGeom>
              <a:avLst/>
              <a:gdLst/>
              <a:ahLst/>
              <a:cxnLst/>
              <a:rect l="l" t="t" r="r" b="b"/>
              <a:pathLst>
                <a:path w="1689100" h="1931035">
                  <a:moveTo>
                    <a:pt x="0" y="281432"/>
                  </a:moveTo>
                  <a:lnTo>
                    <a:pt x="3683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2"/>
                  </a:lnTo>
                  <a:lnTo>
                    <a:pt x="281431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8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8" y="235778"/>
                  </a:lnTo>
                  <a:lnTo>
                    <a:pt x="1688591" y="281432"/>
                  </a:lnTo>
                  <a:lnTo>
                    <a:pt x="1688591" y="1649476"/>
                  </a:lnTo>
                  <a:lnTo>
                    <a:pt x="1684908" y="1695129"/>
                  </a:lnTo>
                  <a:lnTo>
                    <a:pt x="1674246" y="1738436"/>
                  </a:lnTo>
                  <a:lnTo>
                    <a:pt x="1657182" y="1778817"/>
                  </a:lnTo>
                  <a:lnTo>
                    <a:pt x="1634296" y="1815693"/>
                  </a:lnTo>
                  <a:lnTo>
                    <a:pt x="1606168" y="1848485"/>
                  </a:lnTo>
                  <a:lnTo>
                    <a:pt x="1573377" y="1876612"/>
                  </a:lnTo>
                  <a:lnTo>
                    <a:pt x="1536501" y="1899498"/>
                  </a:lnTo>
                  <a:lnTo>
                    <a:pt x="1496120" y="1916562"/>
                  </a:lnTo>
                  <a:lnTo>
                    <a:pt x="1452813" y="1927225"/>
                  </a:lnTo>
                  <a:lnTo>
                    <a:pt x="1407160" y="1930908"/>
                  </a:lnTo>
                  <a:lnTo>
                    <a:pt x="281431" y="1930908"/>
                  </a:lnTo>
                  <a:lnTo>
                    <a:pt x="235778" y="1927225"/>
                  </a:lnTo>
                  <a:lnTo>
                    <a:pt x="192471" y="1916562"/>
                  </a:lnTo>
                  <a:lnTo>
                    <a:pt x="152090" y="1899498"/>
                  </a:lnTo>
                  <a:lnTo>
                    <a:pt x="115214" y="1876612"/>
                  </a:lnTo>
                  <a:lnTo>
                    <a:pt x="82422" y="1848485"/>
                  </a:lnTo>
                  <a:lnTo>
                    <a:pt x="54295" y="1815693"/>
                  </a:lnTo>
                  <a:lnTo>
                    <a:pt x="31409" y="1778817"/>
                  </a:lnTo>
                  <a:lnTo>
                    <a:pt x="14345" y="1738436"/>
                  </a:lnTo>
                  <a:lnTo>
                    <a:pt x="3682" y="1695129"/>
                  </a:lnTo>
                  <a:lnTo>
                    <a:pt x="0" y="1649476"/>
                  </a:lnTo>
                  <a:lnTo>
                    <a:pt x="0" y="281432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5288" y="2421635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1526539" y="0"/>
                  </a:moveTo>
                  <a:lnTo>
                    <a:pt x="305308" y="0"/>
                  </a:lnTo>
                  <a:lnTo>
                    <a:pt x="255775" y="3994"/>
                  </a:lnTo>
                  <a:lnTo>
                    <a:pt x="208792" y="15561"/>
                  </a:lnTo>
                  <a:lnTo>
                    <a:pt x="164984" y="34070"/>
                  </a:lnTo>
                  <a:lnTo>
                    <a:pt x="124980" y="58895"/>
                  </a:lnTo>
                  <a:lnTo>
                    <a:pt x="89408" y="89408"/>
                  </a:lnTo>
                  <a:lnTo>
                    <a:pt x="58895" y="124980"/>
                  </a:lnTo>
                  <a:lnTo>
                    <a:pt x="34070" y="164984"/>
                  </a:lnTo>
                  <a:lnTo>
                    <a:pt x="15561" y="208792"/>
                  </a:lnTo>
                  <a:lnTo>
                    <a:pt x="3994" y="255775"/>
                  </a:lnTo>
                  <a:lnTo>
                    <a:pt x="0" y="305308"/>
                  </a:lnTo>
                  <a:lnTo>
                    <a:pt x="0" y="1713991"/>
                  </a:lnTo>
                  <a:lnTo>
                    <a:pt x="3994" y="1763524"/>
                  </a:lnTo>
                  <a:lnTo>
                    <a:pt x="15561" y="1810507"/>
                  </a:lnTo>
                  <a:lnTo>
                    <a:pt x="34070" y="1854315"/>
                  </a:lnTo>
                  <a:lnTo>
                    <a:pt x="58895" y="1894319"/>
                  </a:lnTo>
                  <a:lnTo>
                    <a:pt x="89408" y="1929892"/>
                  </a:lnTo>
                  <a:lnTo>
                    <a:pt x="124980" y="1960404"/>
                  </a:lnTo>
                  <a:lnTo>
                    <a:pt x="164984" y="1985229"/>
                  </a:lnTo>
                  <a:lnTo>
                    <a:pt x="208792" y="2003738"/>
                  </a:lnTo>
                  <a:lnTo>
                    <a:pt x="255775" y="2015305"/>
                  </a:lnTo>
                  <a:lnTo>
                    <a:pt x="305308" y="2019300"/>
                  </a:lnTo>
                  <a:lnTo>
                    <a:pt x="1526539" y="2019300"/>
                  </a:lnTo>
                  <a:lnTo>
                    <a:pt x="1576072" y="2015305"/>
                  </a:lnTo>
                  <a:lnTo>
                    <a:pt x="1623055" y="2003738"/>
                  </a:lnTo>
                  <a:lnTo>
                    <a:pt x="1666863" y="1985229"/>
                  </a:lnTo>
                  <a:lnTo>
                    <a:pt x="1706867" y="1960404"/>
                  </a:lnTo>
                  <a:lnTo>
                    <a:pt x="1742439" y="1929892"/>
                  </a:lnTo>
                  <a:lnTo>
                    <a:pt x="1772952" y="1894319"/>
                  </a:lnTo>
                  <a:lnTo>
                    <a:pt x="1797777" y="1854315"/>
                  </a:lnTo>
                  <a:lnTo>
                    <a:pt x="1816286" y="1810507"/>
                  </a:lnTo>
                  <a:lnTo>
                    <a:pt x="1827853" y="1763524"/>
                  </a:lnTo>
                  <a:lnTo>
                    <a:pt x="1831847" y="1713991"/>
                  </a:lnTo>
                  <a:lnTo>
                    <a:pt x="1831847" y="305308"/>
                  </a:lnTo>
                  <a:lnTo>
                    <a:pt x="1827853" y="255775"/>
                  </a:lnTo>
                  <a:lnTo>
                    <a:pt x="1816286" y="208792"/>
                  </a:lnTo>
                  <a:lnTo>
                    <a:pt x="1797777" y="164984"/>
                  </a:lnTo>
                  <a:lnTo>
                    <a:pt x="1772952" y="124980"/>
                  </a:lnTo>
                  <a:lnTo>
                    <a:pt x="1742439" y="89408"/>
                  </a:lnTo>
                  <a:lnTo>
                    <a:pt x="1706867" y="58895"/>
                  </a:lnTo>
                  <a:lnTo>
                    <a:pt x="1666863" y="34070"/>
                  </a:lnTo>
                  <a:lnTo>
                    <a:pt x="1623055" y="15561"/>
                  </a:lnTo>
                  <a:lnTo>
                    <a:pt x="1576072" y="3994"/>
                  </a:lnTo>
                  <a:lnTo>
                    <a:pt x="1526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5288" y="2421635"/>
              <a:ext cx="1831975" cy="2019300"/>
            </a:xfrm>
            <a:custGeom>
              <a:avLst/>
              <a:gdLst/>
              <a:ahLst/>
              <a:cxnLst/>
              <a:rect l="l" t="t" r="r" b="b"/>
              <a:pathLst>
                <a:path w="1831975" h="2019300">
                  <a:moveTo>
                    <a:pt x="0" y="305308"/>
                  </a:moveTo>
                  <a:lnTo>
                    <a:pt x="3994" y="255775"/>
                  </a:lnTo>
                  <a:lnTo>
                    <a:pt x="15561" y="208792"/>
                  </a:lnTo>
                  <a:lnTo>
                    <a:pt x="34070" y="164984"/>
                  </a:lnTo>
                  <a:lnTo>
                    <a:pt x="58895" y="124980"/>
                  </a:lnTo>
                  <a:lnTo>
                    <a:pt x="89408" y="89408"/>
                  </a:lnTo>
                  <a:lnTo>
                    <a:pt x="124980" y="58895"/>
                  </a:lnTo>
                  <a:lnTo>
                    <a:pt x="164984" y="34070"/>
                  </a:lnTo>
                  <a:lnTo>
                    <a:pt x="208792" y="15561"/>
                  </a:lnTo>
                  <a:lnTo>
                    <a:pt x="255775" y="3994"/>
                  </a:lnTo>
                  <a:lnTo>
                    <a:pt x="305308" y="0"/>
                  </a:lnTo>
                  <a:lnTo>
                    <a:pt x="1526539" y="0"/>
                  </a:lnTo>
                  <a:lnTo>
                    <a:pt x="1576072" y="3994"/>
                  </a:lnTo>
                  <a:lnTo>
                    <a:pt x="1623055" y="15561"/>
                  </a:lnTo>
                  <a:lnTo>
                    <a:pt x="1666863" y="34070"/>
                  </a:lnTo>
                  <a:lnTo>
                    <a:pt x="1706867" y="58895"/>
                  </a:lnTo>
                  <a:lnTo>
                    <a:pt x="1742439" y="89408"/>
                  </a:lnTo>
                  <a:lnTo>
                    <a:pt x="1772952" y="124980"/>
                  </a:lnTo>
                  <a:lnTo>
                    <a:pt x="1797777" y="164984"/>
                  </a:lnTo>
                  <a:lnTo>
                    <a:pt x="1816286" y="208792"/>
                  </a:lnTo>
                  <a:lnTo>
                    <a:pt x="1827853" y="255775"/>
                  </a:lnTo>
                  <a:lnTo>
                    <a:pt x="1831847" y="305308"/>
                  </a:lnTo>
                  <a:lnTo>
                    <a:pt x="1831847" y="1713991"/>
                  </a:lnTo>
                  <a:lnTo>
                    <a:pt x="1827853" y="1763524"/>
                  </a:lnTo>
                  <a:lnTo>
                    <a:pt x="1816286" y="1810507"/>
                  </a:lnTo>
                  <a:lnTo>
                    <a:pt x="1797777" y="1854315"/>
                  </a:lnTo>
                  <a:lnTo>
                    <a:pt x="1772952" y="1894319"/>
                  </a:lnTo>
                  <a:lnTo>
                    <a:pt x="1742439" y="1929892"/>
                  </a:lnTo>
                  <a:lnTo>
                    <a:pt x="1706867" y="1960404"/>
                  </a:lnTo>
                  <a:lnTo>
                    <a:pt x="1666863" y="1985229"/>
                  </a:lnTo>
                  <a:lnTo>
                    <a:pt x="1623055" y="2003738"/>
                  </a:lnTo>
                  <a:lnTo>
                    <a:pt x="1576072" y="2015305"/>
                  </a:lnTo>
                  <a:lnTo>
                    <a:pt x="1526539" y="2019300"/>
                  </a:lnTo>
                  <a:lnTo>
                    <a:pt x="305308" y="2019300"/>
                  </a:lnTo>
                  <a:lnTo>
                    <a:pt x="255775" y="2015305"/>
                  </a:lnTo>
                  <a:lnTo>
                    <a:pt x="208792" y="2003738"/>
                  </a:lnTo>
                  <a:lnTo>
                    <a:pt x="164984" y="1985229"/>
                  </a:lnTo>
                  <a:lnTo>
                    <a:pt x="124980" y="1960404"/>
                  </a:lnTo>
                  <a:lnTo>
                    <a:pt x="89408" y="1929892"/>
                  </a:lnTo>
                  <a:lnTo>
                    <a:pt x="58895" y="1894319"/>
                  </a:lnTo>
                  <a:lnTo>
                    <a:pt x="34070" y="1854315"/>
                  </a:lnTo>
                  <a:lnTo>
                    <a:pt x="15561" y="1810507"/>
                  </a:lnTo>
                  <a:lnTo>
                    <a:pt x="3994" y="1763524"/>
                  </a:lnTo>
                  <a:lnTo>
                    <a:pt x="0" y="1713991"/>
                  </a:lnTo>
                  <a:lnTo>
                    <a:pt x="0" y="30530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6735" y="2423159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1407160" y="0"/>
                  </a:moveTo>
                  <a:lnTo>
                    <a:pt x="281432" y="0"/>
                  </a:lnTo>
                  <a:lnTo>
                    <a:pt x="235778" y="3683"/>
                  </a:lnTo>
                  <a:lnTo>
                    <a:pt x="192471" y="14345"/>
                  </a:lnTo>
                  <a:lnTo>
                    <a:pt x="152090" y="31409"/>
                  </a:lnTo>
                  <a:lnTo>
                    <a:pt x="115214" y="54295"/>
                  </a:lnTo>
                  <a:lnTo>
                    <a:pt x="82423" y="82423"/>
                  </a:lnTo>
                  <a:lnTo>
                    <a:pt x="54295" y="115214"/>
                  </a:lnTo>
                  <a:lnTo>
                    <a:pt x="31409" y="152090"/>
                  </a:lnTo>
                  <a:lnTo>
                    <a:pt x="14345" y="192471"/>
                  </a:lnTo>
                  <a:lnTo>
                    <a:pt x="3682" y="235778"/>
                  </a:lnTo>
                  <a:lnTo>
                    <a:pt x="0" y="281431"/>
                  </a:lnTo>
                  <a:lnTo>
                    <a:pt x="0" y="1736344"/>
                  </a:lnTo>
                  <a:lnTo>
                    <a:pt x="3683" y="1781997"/>
                  </a:lnTo>
                  <a:lnTo>
                    <a:pt x="14345" y="1825304"/>
                  </a:lnTo>
                  <a:lnTo>
                    <a:pt x="31409" y="1865685"/>
                  </a:lnTo>
                  <a:lnTo>
                    <a:pt x="54295" y="1902561"/>
                  </a:lnTo>
                  <a:lnTo>
                    <a:pt x="82423" y="1935353"/>
                  </a:lnTo>
                  <a:lnTo>
                    <a:pt x="115214" y="1963480"/>
                  </a:lnTo>
                  <a:lnTo>
                    <a:pt x="152090" y="1986366"/>
                  </a:lnTo>
                  <a:lnTo>
                    <a:pt x="192471" y="2003430"/>
                  </a:lnTo>
                  <a:lnTo>
                    <a:pt x="235778" y="2014093"/>
                  </a:lnTo>
                  <a:lnTo>
                    <a:pt x="281432" y="2017776"/>
                  </a:lnTo>
                  <a:lnTo>
                    <a:pt x="1407160" y="2017776"/>
                  </a:lnTo>
                  <a:lnTo>
                    <a:pt x="1452813" y="2014092"/>
                  </a:lnTo>
                  <a:lnTo>
                    <a:pt x="1496120" y="2003430"/>
                  </a:lnTo>
                  <a:lnTo>
                    <a:pt x="1536501" y="1986366"/>
                  </a:lnTo>
                  <a:lnTo>
                    <a:pt x="1573377" y="1963480"/>
                  </a:lnTo>
                  <a:lnTo>
                    <a:pt x="1606169" y="1935352"/>
                  </a:lnTo>
                  <a:lnTo>
                    <a:pt x="1634296" y="1902561"/>
                  </a:lnTo>
                  <a:lnTo>
                    <a:pt x="1657182" y="1865685"/>
                  </a:lnTo>
                  <a:lnTo>
                    <a:pt x="1674246" y="1825304"/>
                  </a:lnTo>
                  <a:lnTo>
                    <a:pt x="1684909" y="1781997"/>
                  </a:lnTo>
                  <a:lnTo>
                    <a:pt x="1688592" y="1736344"/>
                  </a:lnTo>
                  <a:lnTo>
                    <a:pt x="1688592" y="281431"/>
                  </a:lnTo>
                  <a:lnTo>
                    <a:pt x="1684909" y="235778"/>
                  </a:lnTo>
                  <a:lnTo>
                    <a:pt x="1674246" y="192471"/>
                  </a:lnTo>
                  <a:lnTo>
                    <a:pt x="1657182" y="152090"/>
                  </a:lnTo>
                  <a:lnTo>
                    <a:pt x="1634296" y="115214"/>
                  </a:lnTo>
                  <a:lnTo>
                    <a:pt x="1606169" y="82423"/>
                  </a:lnTo>
                  <a:lnTo>
                    <a:pt x="1573377" y="54295"/>
                  </a:lnTo>
                  <a:lnTo>
                    <a:pt x="1536501" y="31409"/>
                  </a:lnTo>
                  <a:lnTo>
                    <a:pt x="1496120" y="14345"/>
                  </a:lnTo>
                  <a:lnTo>
                    <a:pt x="1452813" y="3683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6735" y="2423159"/>
              <a:ext cx="1689100" cy="2018030"/>
            </a:xfrm>
            <a:custGeom>
              <a:avLst/>
              <a:gdLst/>
              <a:ahLst/>
              <a:cxnLst/>
              <a:rect l="l" t="t" r="r" b="b"/>
              <a:pathLst>
                <a:path w="1689100" h="2018029">
                  <a:moveTo>
                    <a:pt x="0" y="281431"/>
                  </a:moveTo>
                  <a:lnTo>
                    <a:pt x="3682" y="235778"/>
                  </a:lnTo>
                  <a:lnTo>
                    <a:pt x="14345" y="192471"/>
                  </a:lnTo>
                  <a:lnTo>
                    <a:pt x="31409" y="152090"/>
                  </a:lnTo>
                  <a:lnTo>
                    <a:pt x="54295" y="115214"/>
                  </a:lnTo>
                  <a:lnTo>
                    <a:pt x="82423" y="82423"/>
                  </a:lnTo>
                  <a:lnTo>
                    <a:pt x="115214" y="54295"/>
                  </a:lnTo>
                  <a:lnTo>
                    <a:pt x="152090" y="31409"/>
                  </a:lnTo>
                  <a:lnTo>
                    <a:pt x="192471" y="14345"/>
                  </a:lnTo>
                  <a:lnTo>
                    <a:pt x="235778" y="3683"/>
                  </a:lnTo>
                  <a:lnTo>
                    <a:pt x="281432" y="0"/>
                  </a:lnTo>
                  <a:lnTo>
                    <a:pt x="1407160" y="0"/>
                  </a:lnTo>
                  <a:lnTo>
                    <a:pt x="1452813" y="3683"/>
                  </a:lnTo>
                  <a:lnTo>
                    <a:pt x="1496120" y="14345"/>
                  </a:lnTo>
                  <a:lnTo>
                    <a:pt x="1536501" y="31409"/>
                  </a:lnTo>
                  <a:lnTo>
                    <a:pt x="1573377" y="54295"/>
                  </a:lnTo>
                  <a:lnTo>
                    <a:pt x="1606169" y="82423"/>
                  </a:lnTo>
                  <a:lnTo>
                    <a:pt x="1634296" y="115214"/>
                  </a:lnTo>
                  <a:lnTo>
                    <a:pt x="1657182" y="152090"/>
                  </a:lnTo>
                  <a:lnTo>
                    <a:pt x="1674246" y="192471"/>
                  </a:lnTo>
                  <a:lnTo>
                    <a:pt x="1684909" y="235778"/>
                  </a:lnTo>
                  <a:lnTo>
                    <a:pt x="1688592" y="281431"/>
                  </a:lnTo>
                  <a:lnTo>
                    <a:pt x="1688592" y="1736344"/>
                  </a:lnTo>
                  <a:lnTo>
                    <a:pt x="1684909" y="1781997"/>
                  </a:lnTo>
                  <a:lnTo>
                    <a:pt x="1674246" y="1825304"/>
                  </a:lnTo>
                  <a:lnTo>
                    <a:pt x="1657182" y="1865685"/>
                  </a:lnTo>
                  <a:lnTo>
                    <a:pt x="1634296" y="1902561"/>
                  </a:lnTo>
                  <a:lnTo>
                    <a:pt x="1606169" y="1935352"/>
                  </a:lnTo>
                  <a:lnTo>
                    <a:pt x="1573377" y="1963480"/>
                  </a:lnTo>
                  <a:lnTo>
                    <a:pt x="1536501" y="1986366"/>
                  </a:lnTo>
                  <a:lnTo>
                    <a:pt x="1496120" y="2003430"/>
                  </a:lnTo>
                  <a:lnTo>
                    <a:pt x="1452813" y="2014092"/>
                  </a:lnTo>
                  <a:lnTo>
                    <a:pt x="1407160" y="2017776"/>
                  </a:lnTo>
                  <a:lnTo>
                    <a:pt x="281432" y="2017776"/>
                  </a:lnTo>
                  <a:lnTo>
                    <a:pt x="235778" y="2014093"/>
                  </a:lnTo>
                  <a:lnTo>
                    <a:pt x="192471" y="2003430"/>
                  </a:lnTo>
                  <a:lnTo>
                    <a:pt x="152090" y="1986366"/>
                  </a:lnTo>
                  <a:lnTo>
                    <a:pt x="115214" y="1963480"/>
                  </a:lnTo>
                  <a:lnTo>
                    <a:pt x="82423" y="1935353"/>
                  </a:lnTo>
                  <a:lnTo>
                    <a:pt x="54295" y="1902561"/>
                  </a:lnTo>
                  <a:lnTo>
                    <a:pt x="31409" y="1865685"/>
                  </a:lnTo>
                  <a:lnTo>
                    <a:pt x="14345" y="1825304"/>
                  </a:lnTo>
                  <a:lnTo>
                    <a:pt x="3683" y="1781997"/>
                  </a:lnTo>
                  <a:lnTo>
                    <a:pt x="0" y="1736344"/>
                  </a:lnTo>
                  <a:lnTo>
                    <a:pt x="0" y="281431"/>
                  </a:lnTo>
                  <a:close/>
                </a:path>
              </a:pathLst>
            </a:custGeom>
            <a:ln w="12699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5" y="2671571"/>
              <a:ext cx="356616" cy="4434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2" y="2671571"/>
              <a:ext cx="355092" cy="4434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93164" y="2467355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1475740" y="0"/>
                  </a:moveTo>
                  <a:lnTo>
                    <a:pt x="295148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1635760"/>
                  </a:lnTo>
                  <a:lnTo>
                    <a:pt x="3864" y="1683618"/>
                  </a:lnTo>
                  <a:lnTo>
                    <a:pt x="15053" y="1729024"/>
                  </a:lnTo>
                  <a:lnTo>
                    <a:pt x="32956" y="1771368"/>
                  </a:lnTo>
                  <a:lnTo>
                    <a:pt x="56965" y="1810042"/>
                  </a:lnTo>
                  <a:lnTo>
                    <a:pt x="86471" y="1844436"/>
                  </a:lnTo>
                  <a:lnTo>
                    <a:pt x="120865" y="1873942"/>
                  </a:lnTo>
                  <a:lnTo>
                    <a:pt x="159539" y="1897951"/>
                  </a:lnTo>
                  <a:lnTo>
                    <a:pt x="201883" y="1915854"/>
                  </a:lnTo>
                  <a:lnTo>
                    <a:pt x="247289" y="1927043"/>
                  </a:lnTo>
                  <a:lnTo>
                    <a:pt x="295148" y="1930908"/>
                  </a:lnTo>
                  <a:lnTo>
                    <a:pt x="1475740" y="1930908"/>
                  </a:lnTo>
                  <a:lnTo>
                    <a:pt x="1523598" y="1927043"/>
                  </a:lnTo>
                  <a:lnTo>
                    <a:pt x="1569004" y="1915854"/>
                  </a:lnTo>
                  <a:lnTo>
                    <a:pt x="1611348" y="1897951"/>
                  </a:lnTo>
                  <a:lnTo>
                    <a:pt x="1650022" y="1873942"/>
                  </a:lnTo>
                  <a:lnTo>
                    <a:pt x="1684416" y="1844436"/>
                  </a:lnTo>
                  <a:lnTo>
                    <a:pt x="1713922" y="1810042"/>
                  </a:lnTo>
                  <a:lnTo>
                    <a:pt x="1737931" y="1771368"/>
                  </a:lnTo>
                  <a:lnTo>
                    <a:pt x="1755834" y="1729024"/>
                  </a:lnTo>
                  <a:lnTo>
                    <a:pt x="1767023" y="1683618"/>
                  </a:lnTo>
                  <a:lnTo>
                    <a:pt x="1770888" y="1635760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3164" y="2467355"/>
              <a:ext cx="1771014" cy="1931035"/>
            </a:xfrm>
            <a:custGeom>
              <a:avLst/>
              <a:gdLst/>
              <a:ahLst/>
              <a:cxnLst/>
              <a:rect l="l" t="t" r="r" b="b"/>
              <a:pathLst>
                <a:path w="1771014" h="1931035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8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1635760"/>
                  </a:lnTo>
                  <a:lnTo>
                    <a:pt x="1767023" y="1683618"/>
                  </a:lnTo>
                  <a:lnTo>
                    <a:pt x="1755834" y="1729024"/>
                  </a:lnTo>
                  <a:lnTo>
                    <a:pt x="1737931" y="1771368"/>
                  </a:lnTo>
                  <a:lnTo>
                    <a:pt x="1713922" y="1810042"/>
                  </a:lnTo>
                  <a:lnTo>
                    <a:pt x="1684416" y="1844436"/>
                  </a:lnTo>
                  <a:lnTo>
                    <a:pt x="1650022" y="1873942"/>
                  </a:lnTo>
                  <a:lnTo>
                    <a:pt x="1611348" y="1897951"/>
                  </a:lnTo>
                  <a:lnTo>
                    <a:pt x="1569004" y="1915854"/>
                  </a:lnTo>
                  <a:lnTo>
                    <a:pt x="1523598" y="1927043"/>
                  </a:lnTo>
                  <a:lnTo>
                    <a:pt x="1475740" y="1930908"/>
                  </a:lnTo>
                  <a:lnTo>
                    <a:pt x="295148" y="1930908"/>
                  </a:lnTo>
                  <a:lnTo>
                    <a:pt x="247289" y="1927043"/>
                  </a:lnTo>
                  <a:lnTo>
                    <a:pt x="201883" y="1915854"/>
                  </a:lnTo>
                  <a:lnTo>
                    <a:pt x="159539" y="1897951"/>
                  </a:lnTo>
                  <a:lnTo>
                    <a:pt x="120865" y="1873942"/>
                  </a:lnTo>
                  <a:lnTo>
                    <a:pt x="86471" y="1844436"/>
                  </a:lnTo>
                  <a:lnTo>
                    <a:pt x="56965" y="1810042"/>
                  </a:lnTo>
                  <a:lnTo>
                    <a:pt x="32956" y="1771368"/>
                  </a:lnTo>
                  <a:lnTo>
                    <a:pt x="15053" y="1729024"/>
                  </a:lnTo>
                  <a:lnTo>
                    <a:pt x="3864" y="1683618"/>
                  </a:lnTo>
                  <a:lnTo>
                    <a:pt x="0" y="1635760"/>
                  </a:lnTo>
                  <a:lnTo>
                    <a:pt x="0" y="295148"/>
                  </a:lnTo>
                  <a:close/>
                </a:path>
              </a:pathLst>
            </a:custGeom>
            <a:ln w="12700">
              <a:solidFill>
                <a:srgbClr val="49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8" y="2671571"/>
              <a:ext cx="356616" cy="4434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5" y="3204971"/>
              <a:ext cx="356616" cy="4434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52" y="3206495"/>
              <a:ext cx="355092" cy="4419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428" y="3204971"/>
              <a:ext cx="356616" cy="4434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4" y="2671571"/>
              <a:ext cx="355092" cy="4434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316" y="2671571"/>
              <a:ext cx="356616" cy="4434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6" y="2671571"/>
              <a:ext cx="355092" cy="4434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4" y="3204971"/>
              <a:ext cx="355092" cy="4434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6" y="3204971"/>
              <a:ext cx="355092" cy="4434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2671571"/>
              <a:ext cx="356615" cy="443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2671571"/>
              <a:ext cx="355091" cy="4434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671571"/>
              <a:ext cx="356615" cy="4434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308" y="3204971"/>
              <a:ext cx="356615" cy="4434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3204971"/>
              <a:ext cx="355091" cy="4434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3204971"/>
              <a:ext cx="356615" cy="4434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2671571"/>
              <a:ext cx="356616" cy="4434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2" y="2671571"/>
              <a:ext cx="355092" cy="4434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7" y="2671571"/>
              <a:ext cx="356616" cy="4434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6" y="3204971"/>
              <a:ext cx="356616" cy="4434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2" y="3204971"/>
              <a:ext cx="355092" cy="4434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72412" y="1950719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1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1" y="330708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6" y="1898916"/>
              <a:ext cx="826769" cy="511289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94804" y="864836"/>
            <a:ext cx="72710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Composite</a:t>
            </a:r>
            <a:r>
              <a:rPr spc="-145" dirty="0"/>
              <a:t> </a:t>
            </a:r>
            <a:r>
              <a:rPr spc="195" dirty="0"/>
              <a:t>Key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72411" y="1950720"/>
            <a:ext cx="1612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Amit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81271" y="1972068"/>
            <a:ext cx="1612900" cy="511809"/>
            <a:chOff x="4081271" y="1972068"/>
            <a:chExt cx="1612900" cy="511809"/>
          </a:xfrm>
        </p:grpSpPr>
        <p:sp>
          <p:nvSpPr>
            <p:cNvPr id="42" name="object 42"/>
            <p:cNvSpPr/>
            <p:nvPr/>
          </p:nvSpPr>
          <p:spPr>
            <a:xfrm>
              <a:off x="4081271" y="2025396"/>
              <a:ext cx="1612900" cy="329565"/>
            </a:xfrm>
            <a:custGeom>
              <a:avLst/>
              <a:gdLst/>
              <a:ahLst/>
              <a:cxnLst/>
              <a:rect l="l" t="t" r="r" b="b"/>
              <a:pathLst>
                <a:path w="1612900" h="329564">
                  <a:moveTo>
                    <a:pt x="1612391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612391" y="329184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6843" y="1972068"/>
              <a:ext cx="849629" cy="51128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81271" y="2025141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Brian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605016" y="1949208"/>
            <a:ext cx="1612900" cy="511809"/>
            <a:chOff x="6605016" y="1949208"/>
            <a:chExt cx="1612900" cy="511809"/>
          </a:xfrm>
        </p:grpSpPr>
        <p:sp>
          <p:nvSpPr>
            <p:cNvPr id="46" name="object 46"/>
            <p:cNvSpPr/>
            <p:nvPr/>
          </p:nvSpPr>
          <p:spPr>
            <a:xfrm>
              <a:off x="6605016" y="2001012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308" y="1949208"/>
              <a:ext cx="755142" cy="51128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605016" y="2001392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Palatino Linotype"/>
                <a:cs typeface="Palatino Linotype"/>
              </a:rPr>
              <a:t>Tom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74835" y="1898916"/>
            <a:ext cx="1612900" cy="511809"/>
            <a:chOff x="8974835" y="1898916"/>
            <a:chExt cx="1612900" cy="511809"/>
          </a:xfrm>
        </p:grpSpPr>
        <p:sp>
          <p:nvSpPr>
            <p:cNvPr id="50" name="object 50"/>
            <p:cNvSpPr/>
            <p:nvPr/>
          </p:nvSpPr>
          <p:spPr>
            <a:xfrm>
              <a:off x="8974835" y="1950719"/>
              <a:ext cx="1612900" cy="330835"/>
            </a:xfrm>
            <a:custGeom>
              <a:avLst/>
              <a:gdLst/>
              <a:ahLst/>
              <a:cxnLst/>
              <a:rect l="l" t="t" r="r" b="b"/>
              <a:pathLst>
                <a:path w="1612900" h="330835">
                  <a:moveTo>
                    <a:pt x="16123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612392" y="330708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8883" y="1898916"/>
              <a:ext cx="852677" cy="51128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9495790" y="1951101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Mark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29867" y="5612891"/>
            <a:ext cx="8815070" cy="7289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2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80"/>
              </a:spcBef>
            </a:pPr>
            <a:r>
              <a:rPr sz="2400" dirty="0">
                <a:solidFill>
                  <a:srgbClr val="404040"/>
                </a:solidFill>
                <a:latin typeface="Palatino Linotype"/>
                <a:cs typeface="Palatino Linotype"/>
              </a:rPr>
              <a:t>Composite </a:t>
            </a:r>
            <a:r>
              <a:rPr sz="2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Key:</a:t>
            </a:r>
            <a:r>
              <a:rPr sz="24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CustomerName-mmddyyyy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Choosing</a:t>
            </a:r>
            <a:r>
              <a:rPr spc="-70" dirty="0"/>
              <a:t> </a:t>
            </a:r>
            <a:r>
              <a:rPr spc="565" dirty="0"/>
              <a:t>a</a:t>
            </a:r>
            <a:r>
              <a:rPr spc="-105" dirty="0"/>
              <a:t> </a:t>
            </a:r>
            <a:r>
              <a:rPr dirty="0"/>
              <a:t>Partition</a:t>
            </a:r>
            <a:r>
              <a:rPr spc="-75" dirty="0"/>
              <a:t> </a:t>
            </a:r>
            <a:r>
              <a:rPr spc="17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301" y="1649729"/>
            <a:ext cx="9018905" cy="4964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Evenly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distribute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storage</a:t>
            </a:r>
            <a:endParaRPr sz="1800">
              <a:latin typeface="Palatino Linotype"/>
              <a:cs typeface="Palatino Linotype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Make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sure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you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pick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 that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doesn't result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hot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spots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within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your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applications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Have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high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cardinality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Don’t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afraid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choosing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has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large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number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values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Example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User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Id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&amp;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Product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Id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Evenly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distribute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requests.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RUs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evenly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distribute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across all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partitions.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Review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Palatino Linotype"/>
                <a:cs typeface="Palatino Linotype"/>
              </a:rPr>
              <a:t>where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clause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top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queries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Consider document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limit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while designing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partition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Palatino Linotype"/>
                <a:cs typeface="Palatino Linotype"/>
              </a:rPr>
              <a:t>key.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Max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document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size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–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2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MB</a:t>
            </a:r>
            <a:endParaRPr sz="1800">
              <a:latin typeface="Palatino Linotype"/>
              <a:cs typeface="Palatino Linotype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Max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logical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size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–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20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GB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Choosing</a:t>
            </a:r>
            <a:r>
              <a:rPr spc="-70" dirty="0"/>
              <a:t> </a:t>
            </a:r>
            <a:r>
              <a:rPr spc="565" dirty="0"/>
              <a:t>a</a:t>
            </a:r>
            <a:r>
              <a:rPr spc="-105" dirty="0"/>
              <a:t> </a:t>
            </a:r>
            <a:r>
              <a:rPr dirty="0"/>
              <a:t>Partition</a:t>
            </a:r>
            <a:r>
              <a:rPr spc="-75" dirty="0"/>
              <a:t> </a:t>
            </a:r>
            <a:r>
              <a:rPr spc="17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301" y="2061718"/>
            <a:ext cx="1004951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Question: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organization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planning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use</a:t>
            </a:r>
            <a:r>
              <a:rPr sz="1800" spc="-6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Azure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Cosmos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DB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store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vehicle telemetry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 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generated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from millions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vehicles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every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second.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Which 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following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options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Partition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will optimize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storage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distribution?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Answer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choices:</a:t>
            </a:r>
            <a:endParaRPr sz="1800">
              <a:latin typeface="Palatino Linotype"/>
              <a:cs typeface="Palatino Linotype"/>
            </a:endParaRPr>
          </a:p>
          <a:p>
            <a:pPr marL="8128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12165" algn="l"/>
                <a:tab pos="813435" algn="l"/>
              </a:tabLst>
            </a:pP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Vehicle</a:t>
            </a:r>
            <a:r>
              <a:rPr sz="1800" spc="-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model</a:t>
            </a:r>
            <a:endParaRPr sz="1800">
              <a:latin typeface="Palatino Linotype"/>
              <a:cs typeface="Palatino Linotype"/>
            </a:endParaRPr>
          </a:p>
          <a:p>
            <a:pPr marL="8128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12165" algn="l"/>
                <a:tab pos="813435" algn="l"/>
              </a:tabLst>
            </a:pP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Vehicle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Identification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Number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(VIN)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which looks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like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WDDEJ9EB6DA032037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Choosing</a:t>
            </a:r>
            <a:r>
              <a:rPr spc="-70" dirty="0"/>
              <a:t> </a:t>
            </a:r>
            <a:r>
              <a:rPr spc="565" dirty="0"/>
              <a:t>a</a:t>
            </a:r>
            <a:r>
              <a:rPr spc="-105" dirty="0"/>
              <a:t> </a:t>
            </a:r>
            <a:r>
              <a:rPr dirty="0"/>
              <a:t>Partition</a:t>
            </a:r>
            <a:r>
              <a:rPr spc="-75" dirty="0"/>
              <a:t> </a:t>
            </a:r>
            <a:r>
              <a:rPr spc="17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301" y="2061718"/>
            <a:ext cx="10049510" cy="41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Question: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organization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planning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use</a:t>
            </a:r>
            <a:r>
              <a:rPr sz="1800" spc="-6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Azure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Cosmos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DB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store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vehicle telemetry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 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generated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from millions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vehicles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every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second.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Which of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following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options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your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Partition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will optimize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storage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distribution?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Answer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choices:</a:t>
            </a:r>
            <a:endParaRPr sz="1800">
              <a:latin typeface="Palatino Linotype"/>
              <a:cs typeface="Palatino Linotype"/>
            </a:endParaRPr>
          </a:p>
          <a:p>
            <a:pPr marL="8128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12165" algn="l"/>
                <a:tab pos="813435" algn="l"/>
              </a:tabLst>
            </a:pPr>
            <a:r>
              <a:rPr sz="1800" spc="-20" dirty="0">
                <a:solidFill>
                  <a:srgbClr val="C00000"/>
                </a:solidFill>
                <a:latin typeface="Palatino Linotype"/>
                <a:cs typeface="Palatino Linotype"/>
              </a:rPr>
              <a:t>Vehicle</a:t>
            </a:r>
            <a:r>
              <a:rPr sz="1800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model</a:t>
            </a:r>
            <a:endParaRPr sz="1800">
              <a:latin typeface="Palatino Linotype"/>
              <a:cs typeface="Palatino Linotype"/>
            </a:endParaRPr>
          </a:p>
          <a:p>
            <a:pPr marL="927100" marR="17145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Most auto manufactures only </a:t>
            </a:r>
            <a:r>
              <a:rPr sz="1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have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a couple dozen models. This option is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potentially the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least </a:t>
            </a:r>
            <a:r>
              <a:rPr sz="1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granular,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will create a </a:t>
            </a:r>
            <a:r>
              <a:rPr sz="1400" spc="-3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fixed number</a:t>
            </a:r>
            <a:r>
              <a:rPr sz="14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logical</a:t>
            </a:r>
            <a:r>
              <a:rPr sz="14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partitions, and</a:t>
            </a:r>
            <a:r>
              <a:rPr sz="14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may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not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 distribute</a:t>
            </a:r>
            <a:r>
              <a:rPr sz="1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data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evenly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 across</a:t>
            </a:r>
            <a:r>
              <a:rPr sz="14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all physical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partitions.</a:t>
            </a:r>
            <a:endParaRPr sz="1400">
              <a:latin typeface="Palatino Linotype"/>
              <a:cs typeface="Palatino Linotype"/>
            </a:endParaRPr>
          </a:p>
          <a:p>
            <a:pPr marL="812800" indent="-343535">
              <a:lnSpc>
                <a:spcPct val="100000"/>
              </a:lnSpc>
              <a:spcBef>
                <a:spcPts val="980"/>
              </a:spcBef>
              <a:buAutoNum type="arabicPeriod" startAt="2"/>
              <a:tabLst>
                <a:tab pos="812165" algn="l"/>
                <a:tab pos="813435" algn="l"/>
              </a:tabLst>
            </a:pPr>
            <a:r>
              <a:rPr sz="1800" b="1" spc="-30" dirty="0">
                <a:solidFill>
                  <a:srgbClr val="69AC3A"/>
                </a:solidFill>
                <a:latin typeface="Palatino Linotype"/>
                <a:cs typeface="Palatino Linotype"/>
              </a:rPr>
              <a:t>Vehicle</a:t>
            </a:r>
            <a:r>
              <a:rPr sz="1800" b="1" dirty="0">
                <a:solidFill>
                  <a:srgbClr val="69AC3A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69AC3A"/>
                </a:solidFill>
                <a:latin typeface="Palatino Linotype"/>
                <a:cs typeface="Palatino Linotype"/>
              </a:rPr>
              <a:t>Identification</a:t>
            </a:r>
            <a:r>
              <a:rPr sz="1800" b="1" dirty="0">
                <a:solidFill>
                  <a:srgbClr val="69AC3A"/>
                </a:solidFill>
                <a:latin typeface="Palatino Linotype"/>
                <a:cs typeface="Palatino Linotype"/>
              </a:rPr>
              <a:t> Number</a:t>
            </a:r>
            <a:r>
              <a:rPr sz="1800" b="1" spc="5" dirty="0">
                <a:solidFill>
                  <a:srgbClr val="69AC3A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69AC3A"/>
                </a:solidFill>
                <a:latin typeface="Palatino Linotype"/>
                <a:cs typeface="Palatino Linotype"/>
              </a:rPr>
              <a:t>(VIN)</a:t>
            </a:r>
            <a:r>
              <a:rPr sz="1800" b="1" spc="-10" dirty="0">
                <a:solidFill>
                  <a:srgbClr val="69AC3A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69AC3A"/>
                </a:solidFill>
                <a:latin typeface="Palatino Linotype"/>
                <a:cs typeface="Palatino Linotype"/>
              </a:rPr>
              <a:t>which</a:t>
            </a:r>
            <a:r>
              <a:rPr sz="1800" b="1" spc="5" dirty="0">
                <a:solidFill>
                  <a:srgbClr val="69AC3A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69AC3A"/>
                </a:solidFill>
                <a:latin typeface="Palatino Linotype"/>
                <a:cs typeface="Palatino Linotype"/>
              </a:rPr>
              <a:t>looks</a:t>
            </a:r>
            <a:r>
              <a:rPr sz="1800" b="1" dirty="0">
                <a:solidFill>
                  <a:srgbClr val="69AC3A"/>
                </a:solidFill>
                <a:latin typeface="Palatino Linotype"/>
                <a:cs typeface="Palatino Linotype"/>
              </a:rPr>
              <a:t> like</a:t>
            </a:r>
            <a:r>
              <a:rPr sz="1800" b="1" spc="-5" dirty="0">
                <a:solidFill>
                  <a:srgbClr val="69AC3A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69AC3A"/>
                </a:solidFill>
                <a:latin typeface="Palatino Linotype"/>
                <a:cs typeface="Palatino Linotype"/>
              </a:rPr>
              <a:t>WDDEJ9EB6DA032037</a:t>
            </a:r>
            <a:endParaRPr sz="1800">
              <a:latin typeface="Palatino Linotype"/>
              <a:cs typeface="Palatino Linotype"/>
            </a:endParaRPr>
          </a:p>
          <a:p>
            <a:pPr marL="927100" marR="50419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Auto manufacturers </a:t>
            </a:r>
            <a:r>
              <a:rPr sz="14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have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transactions occurring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throughout the </a:t>
            </a:r>
            <a:r>
              <a:rPr sz="14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year.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This option will create a more balanced </a:t>
            </a:r>
            <a:r>
              <a:rPr sz="1400" spc="-3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distribution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storage</a:t>
            </a:r>
            <a:r>
              <a:rPr sz="14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across</a:t>
            </a:r>
            <a:r>
              <a:rPr sz="14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partition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key</a:t>
            </a:r>
            <a:r>
              <a:rPr sz="14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values.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4255008"/>
            <a:ext cx="364235" cy="3672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780" y="5327903"/>
            <a:ext cx="352044" cy="35051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4265" y="746582"/>
            <a:ext cx="3427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70" dirty="0"/>
              <a:t>Automatic</a:t>
            </a:r>
            <a:r>
              <a:rPr sz="2800" spc="-150" dirty="0"/>
              <a:t> </a:t>
            </a:r>
            <a:r>
              <a:rPr sz="2800" spc="130" dirty="0"/>
              <a:t>Indexing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02232" y="2647950"/>
            <a:ext cx="55721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Index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without requiring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Index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management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16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Every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property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every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record automatically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index</a:t>
            </a:r>
            <a:endParaRPr sz="1800">
              <a:latin typeface="Palatino Linotype"/>
              <a:cs typeface="Palatino Linotype"/>
            </a:endParaRPr>
          </a:p>
          <a:p>
            <a:pPr marL="299085" marR="167005" indent="-287020">
              <a:lnSpc>
                <a:spcPct val="2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Index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update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synchronously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you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create,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update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or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delete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items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16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Not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specific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SQL,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but available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all</a:t>
            </a:r>
            <a:r>
              <a:rPr sz="1800" spc="-8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APIs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70264" y="2356104"/>
            <a:ext cx="1900555" cy="2095500"/>
            <a:chOff x="8970264" y="2356104"/>
            <a:chExt cx="1900555" cy="2095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0264" y="2356104"/>
              <a:ext cx="1900427" cy="2095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3604" y="2371344"/>
              <a:ext cx="1798320" cy="1993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42" y="755629"/>
            <a:ext cx="9399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Use</a:t>
            </a:r>
            <a:r>
              <a:rPr spc="-80" dirty="0"/>
              <a:t> </a:t>
            </a:r>
            <a:r>
              <a:rPr spc="355" dirty="0"/>
              <a:t>case</a:t>
            </a:r>
            <a:r>
              <a:rPr spc="-110" dirty="0"/>
              <a:t> </a:t>
            </a:r>
            <a:r>
              <a:rPr spc="475" dirty="0"/>
              <a:t>–</a:t>
            </a:r>
            <a:r>
              <a:rPr spc="-90" dirty="0"/>
              <a:t> </a:t>
            </a:r>
            <a:r>
              <a:rPr spc="30" dirty="0"/>
              <a:t>Retail</a:t>
            </a:r>
            <a:r>
              <a:rPr spc="-100" dirty="0"/>
              <a:t> </a:t>
            </a:r>
            <a:r>
              <a:rPr spc="415" dirty="0"/>
              <a:t>and</a:t>
            </a:r>
            <a:r>
              <a:rPr spc="-100" dirty="0"/>
              <a:t> </a:t>
            </a:r>
            <a:r>
              <a:rPr spc="190" dirty="0"/>
              <a:t>Marketing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095" y="2221992"/>
            <a:ext cx="7388352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851" y="1219200"/>
            <a:ext cx="6283960" cy="5029200"/>
            <a:chOff x="720851" y="1219200"/>
            <a:chExt cx="6283960" cy="502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51" y="1219200"/>
              <a:ext cx="4701540" cy="24993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411223"/>
              <a:ext cx="4331208" cy="21290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775" y="3569182"/>
              <a:ext cx="6129528" cy="2679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99" y="3761232"/>
              <a:ext cx="5759196" cy="23088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716011" y="4274769"/>
            <a:ext cx="3351529" cy="2113915"/>
            <a:chOff x="7716011" y="4274769"/>
            <a:chExt cx="3351529" cy="21139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6011" y="4274769"/>
              <a:ext cx="3351276" cy="21139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8035" y="4466844"/>
              <a:ext cx="2980944" cy="174345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6874764" y="2013204"/>
            <a:ext cx="4505325" cy="923925"/>
          </a:xfrm>
          <a:custGeom>
            <a:avLst/>
            <a:gdLst/>
            <a:ahLst/>
            <a:cxnLst/>
            <a:rect l="l" t="t" r="r" b="b"/>
            <a:pathLst>
              <a:path w="4505325" h="923925">
                <a:moveTo>
                  <a:pt x="4504944" y="0"/>
                </a:moveTo>
                <a:lnTo>
                  <a:pt x="0" y="0"/>
                </a:lnTo>
                <a:lnTo>
                  <a:pt x="0" y="923544"/>
                </a:lnTo>
                <a:lnTo>
                  <a:pt x="4504944" y="923544"/>
                </a:lnTo>
                <a:lnTo>
                  <a:pt x="4504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74764" y="2013204"/>
            <a:ext cx="4505325" cy="923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0366F5"/>
                </a:solidFill>
                <a:latin typeface="Calibri"/>
                <a:cs typeface="Calibri"/>
              </a:rPr>
              <a:t>SELECT</a:t>
            </a:r>
            <a:r>
              <a:rPr sz="1800" spc="-15" dirty="0">
                <a:solidFill>
                  <a:srgbClr val="0366F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L="92075" marR="1003300">
              <a:lnSpc>
                <a:spcPct val="100000"/>
              </a:lnSpc>
            </a:pPr>
            <a:r>
              <a:rPr sz="1800" spc="-10" dirty="0">
                <a:solidFill>
                  <a:srgbClr val="0366F5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0366F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alibri"/>
                <a:cs typeface="Calibri"/>
              </a:rPr>
              <a:t>location</a:t>
            </a:r>
            <a:r>
              <a:rPr sz="1800" spc="10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1717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Calibri"/>
                <a:cs typeface="Calibri"/>
              </a:rPr>
              <a:t>company.locations </a:t>
            </a:r>
            <a:r>
              <a:rPr sz="1800" spc="-395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366F5"/>
                </a:solidFill>
                <a:latin typeface="Calibri"/>
                <a:cs typeface="Calibri"/>
              </a:rPr>
              <a:t>WHERE</a:t>
            </a:r>
            <a:r>
              <a:rPr sz="1800" spc="15" dirty="0">
                <a:solidFill>
                  <a:srgbClr val="0366F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alibri"/>
                <a:cs typeface="Calibri"/>
              </a:rPr>
              <a:t>location.country</a:t>
            </a:r>
            <a:r>
              <a:rPr sz="1800" spc="5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1717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'France</a:t>
            </a:r>
            <a:r>
              <a:rPr sz="1800" spc="-5" dirty="0">
                <a:solidFill>
                  <a:srgbClr val="171717"/>
                </a:solidFill>
                <a:latin typeface="Calibri"/>
                <a:cs typeface="Calibri"/>
              </a:rPr>
              <a:t>'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6460" y="2613532"/>
            <a:ext cx="819150" cy="832485"/>
            <a:chOff x="5466460" y="2613532"/>
            <a:chExt cx="819150" cy="8324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9635" y="2616707"/>
              <a:ext cx="812291" cy="8260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69635" y="2616707"/>
              <a:ext cx="812800" cy="826135"/>
            </a:xfrm>
            <a:custGeom>
              <a:avLst/>
              <a:gdLst/>
              <a:ahLst/>
              <a:cxnLst/>
              <a:rect l="l" t="t" r="r" b="b"/>
              <a:pathLst>
                <a:path w="812800" h="826135">
                  <a:moveTo>
                    <a:pt x="0" y="0"/>
                  </a:moveTo>
                  <a:lnTo>
                    <a:pt x="355346" y="0"/>
                  </a:lnTo>
                  <a:lnTo>
                    <a:pt x="403583" y="3244"/>
                  </a:lnTo>
                  <a:lnTo>
                    <a:pt x="449842" y="12695"/>
                  </a:lnTo>
                  <a:lnTo>
                    <a:pt x="493700" y="27930"/>
                  </a:lnTo>
                  <a:lnTo>
                    <a:pt x="534735" y="48523"/>
                  </a:lnTo>
                  <a:lnTo>
                    <a:pt x="572525" y="74052"/>
                  </a:lnTo>
                  <a:lnTo>
                    <a:pt x="606647" y="104092"/>
                  </a:lnTo>
                  <a:lnTo>
                    <a:pt x="636678" y="138220"/>
                  </a:lnTo>
                  <a:lnTo>
                    <a:pt x="662196" y="176012"/>
                  </a:lnTo>
                  <a:lnTo>
                    <a:pt x="682779" y="217044"/>
                  </a:lnTo>
                  <a:lnTo>
                    <a:pt x="698004" y="260893"/>
                  </a:lnTo>
                  <a:lnTo>
                    <a:pt x="707449" y="307135"/>
                  </a:lnTo>
                  <a:lnTo>
                    <a:pt x="710691" y="355345"/>
                  </a:lnTo>
                  <a:lnTo>
                    <a:pt x="710691" y="622934"/>
                  </a:lnTo>
                  <a:lnTo>
                    <a:pt x="812291" y="622934"/>
                  </a:lnTo>
                  <a:lnTo>
                    <a:pt x="609218" y="826007"/>
                  </a:lnTo>
                  <a:lnTo>
                    <a:pt x="406146" y="622934"/>
                  </a:lnTo>
                  <a:lnTo>
                    <a:pt x="507746" y="622934"/>
                  </a:lnTo>
                  <a:lnTo>
                    <a:pt x="507746" y="355345"/>
                  </a:lnTo>
                  <a:lnTo>
                    <a:pt x="499979" y="307225"/>
                  </a:lnTo>
                  <a:lnTo>
                    <a:pt x="478351" y="265425"/>
                  </a:lnTo>
                  <a:lnTo>
                    <a:pt x="445365" y="232459"/>
                  </a:lnTo>
                  <a:lnTo>
                    <a:pt x="403528" y="210838"/>
                  </a:lnTo>
                  <a:lnTo>
                    <a:pt x="355346" y="203072"/>
                  </a:lnTo>
                  <a:lnTo>
                    <a:pt x="0" y="20307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040753" y="3663569"/>
            <a:ext cx="1183005" cy="741045"/>
            <a:chOff x="7040753" y="3663569"/>
            <a:chExt cx="1183005" cy="74104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3928" y="3666744"/>
              <a:ext cx="1176527" cy="7345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43928" y="3666744"/>
              <a:ext cx="1176655" cy="734695"/>
            </a:xfrm>
            <a:custGeom>
              <a:avLst/>
              <a:gdLst/>
              <a:ahLst/>
              <a:cxnLst/>
              <a:rect l="l" t="t" r="r" b="b"/>
              <a:pathLst>
                <a:path w="1176654" h="734695">
                  <a:moveTo>
                    <a:pt x="0" y="0"/>
                  </a:moveTo>
                  <a:lnTo>
                    <a:pt x="763397" y="0"/>
                  </a:lnTo>
                  <a:lnTo>
                    <a:pt x="810869" y="3484"/>
                  </a:lnTo>
                  <a:lnTo>
                    <a:pt x="856182" y="13606"/>
                  </a:lnTo>
                  <a:lnTo>
                    <a:pt x="898837" y="29869"/>
                  </a:lnTo>
                  <a:lnTo>
                    <a:pt x="938337" y="51774"/>
                  </a:lnTo>
                  <a:lnTo>
                    <a:pt x="974185" y="78823"/>
                  </a:lnTo>
                  <a:lnTo>
                    <a:pt x="1005883" y="110521"/>
                  </a:lnTo>
                  <a:lnTo>
                    <a:pt x="1032932" y="146369"/>
                  </a:lnTo>
                  <a:lnTo>
                    <a:pt x="1054837" y="185869"/>
                  </a:lnTo>
                  <a:lnTo>
                    <a:pt x="1071100" y="228524"/>
                  </a:lnTo>
                  <a:lnTo>
                    <a:pt x="1081222" y="273837"/>
                  </a:lnTo>
                  <a:lnTo>
                    <a:pt x="1084706" y="321309"/>
                  </a:lnTo>
                  <a:lnTo>
                    <a:pt x="1084706" y="550925"/>
                  </a:lnTo>
                  <a:lnTo>
                    <a:pt x="1176527" y="550925"/>
                  </a:lnTo>
                  <a:lnTo>
                    <a:pt x="992886" y="734567"/>
                  </a:lnTo>
                  <a:lnTo>
                    <a:pt x="809244" y="550925"/>
                  </a:lnTo>
                  <a:lnTo>
                    <a:pt x="901065" y="550925"/>
                  </a:lnTo>
                  <a:lnTo>
                    <a:pt x="901065" y="321309"/>
                  </a:lnTo>
                  <a:lnTo>
                    <a:pt x="894038" y="277829"/>
                  </a:lnTo>
                  <a:lnTo>
                    <a:pt x="874478" y="240042"/>
                  </a:lnTo>
                  <a:lnTo>
                    <a:pt x="844664" y="210228"/>
                  </a:lnTo>
                  <a:lnTo>
                    <a:pt x="806877" y="190668"/>
                  </a:lnTo>
                  <a:lnTo>
                    <a:pt x="763397" y="183641"/>
                  </a:lnTo>
                  <a:lnTo>
                    <a:pt x="0" y="18364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414265" y="746582"/>
            <a:ext cx="3427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70" dirty="0"/>
              <a:t>Automatic</a:t>
            </a:r>
            <a:r>
              <a:rPr sz="2800" spc="-150" dirty="0"/>
              <a:t> </a:t>
            </a:r>
            <a:r>
              <a:rPr sz="2800" spc="130" dirty="0"/>
              <a:t>Indexing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69714" cy="68557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441" y="3715892"/>
            <a:ext cx="2857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Tim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-Li</a:t>
            </a:r>
            <a:r>
              <a:rPr sz="4400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3688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4368800" algn="l"/>
                <a:tab pos="4369435" algn="l"/>
              </a:tabLst>
            </a:pPr>
            <a:r>
              <a:rPr spc="-50" dirty="0"/>
              <a:t>You</a:t>
            </a:r>
            <a:r>
              <a:rPr spc="-25" dirty="0"/>
              <a:t> </a:t>
            </a:r>
            <a:r>
              <a:rPr spc="-5" dirty="0"/>
              <a:t>can</a:t>
            </a:r>
            <a:r>
              <a:rPr spc="-10" dirty="0"/>
              <a:t> set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expiry</a:t>
            </a:r>
            <a:r>
              <a:rPr dirty="0"/>
              <a:t> time</a:t>
            </a:r>
            <a:r>
              <a:rPr spc="10" dirty="0"/>
              <a:t> </a:t>
            </a:r>
            <a:r>
              <a:rPr spc="-15" dirty="0"/>
              <a:t>for</a:t>
            </a:r>
            <a:r>
              <a:rPr spc="-20" dirty="0"/>
              <a:t> </a:t>
            </a:r>
            <a:r>
              <a:rPr spc="-5" dirty="0"/>
              <a:t>Cosmos</a:t>
            </a:r>
            <a:r>
              <a:rPr spc="-20" dirty="0"/>
              <a:t> </a:t>
            </a:r>
            <a:r>
              <a:rPr dirty="0"/>
              <a:t>DB</a:t>
            </a:r>
            <a:r>
              <a:rPr spc="-20" dirty="0"/>
              <a:t> </a:t>
            </a:r>
            <a:r>
              <a:rPr spc="-15" dirty="0"/>
              <a:t>data</a:t>
            </a:r>
          </a:p>
          <a:p>
            <a:pPr marL="4368800">
              <a:lnSpc>
                <a:spcPct val="100000"/>
              </a:lnSpc>
              <a:spcBef>
                <a:spcPts val="1200"/>
              </a:spcBef>
            </a:pPr>
            <a:r>
              <a:rPr spc="-10" dirty="0"/>
              <a:t>items</a:t>
            </a:r>
          </a:p>
          <a:p>
            <a:pPr marL="4368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368800" algn="l"/>
                <a:tab pos="4369435" algn="l"/>
              </a:tabLst>
            </a:pPr>
            <a:r>
              <a:rPr spc="-5" dirty="0"/>
              <a:t>Time</a:t>
            </a:r>
            <a:r>
              <a:rPr dirty="0"/>
              <a:t> </a:t>
            </a:r>
            <a:r>
              <a:rPr spc="-15" dirty="0"/>
              <a:t>to</a:t>
            </a:r>
            <a:r>
              <a:rPr spc="-10" dirty="0"/>
              <a:t> live</a:t>
            </a:r>
            <a:r>
              <a:rPr spc="5" dirty="0"/>
              <a:t> </a:t>
            </a:r>
            <a:r>
              <a:rPr spc="-5" dirty="0"/>
              <a:t>value </a:t>
            </a: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configured</a:t>
            </a:r>
            <a:r>
              <a:rPr spc="-35" dirty="0"/>
              <a:t> </a:t>
            </a:r>
            <a:r>
              <a:rPr dirty="0"/>
              <a:t>in</a:t>
            </a:r>
            <a:r>
              <a:rPr spc="-5" dirty="0"/>
              <a:t> seconds.</a:t>
            </a:r>
          </a:p>
          <a:p>
            <a:pPr marL="4368800" marR="19939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4368800" algn="l"/>
                <a:tab pos="4369435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20" dirty="0"/>
              <a:t>system</a:t>
            </a:r>
            <a:r>
              <a:rPr spc="15" dirty="0"/>
              <a:t> </a:t>
            </a:r>
            <a:r>
              <a:rPr spc="-5" dirty="0"/>
              <a:t>will</a:t>
            </a:r>
            <a:r>
              <a:rPr spc="15" dirty="0"/>
              <a:t> </a:t>
            </a:r>
            <a:r>
              <a:rPr spc="-10" dirty="0"/>
              <a:t>automatically</a:t>
            </a:r>
            <a:r>
              <a:rPr spc="25" dirty="0"/>
              <a:t> </a:t>
            </a:r>
            <a:r>
              <a:rPr spc="-10" dirty="0"/>
              <a:t>delete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5" dirty="0"/>
              <a:t>expired </a:t>
            </a:r>
            <a:r>
              <a:rPr spc="-440" dirty="0"/>
              <a:t> </a:t>
            </a:r>
            <a:r>
              <a:rPr spc="-10" dirty="0"/>
              <a:t>items</a:t>
            </a:r>
            <a:r>
              <a:rPr spc="15" dirty="0"/>
              <a:t> </a:t>
            </a:r>
            <a:r>
              <a:rPr spc="-5" dirty="0"/>
              <a:t>based</a:t>
            </a:r>
            <a:r>
              <a:rPr spc="-10" dirty="0"/>
              <a:t> </a:t>
            </a:r>
            <a:r>
              <a:rPr spc="-5" dirty="0"/>
              <a:t>on </a:t>
            </a:r>
            <a:r>
              <a:rPr dirty="0"/>
              <a:t>the </a:t>
            </a:r>
            <a:r>
              <a:rPr spc="5" dirty="0"/>
              <a:t>TTL</a:t>
            </a:r>
            <a:r>
              <a:rPr spc="-5" dirty="0"/>
              <a:t> </a:t>
            </a:r>
            <a:r>
              <a:rPr spc="-10" dirty="0"/>
              <a:t>value</a:t>
            </a:r>
          </a:p>
          <a:p>
            <a:pPr marL="4368800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4368800" algn="l"/>
                <a:tab pos="4369435" algn="l"/>
              </a:tabLst>
            </a:pPr>
            <a:r>
              <a:rPr spc="-5" dirty="0"/>
              <a:t>Consume</a:t>
            </a:r>
            <a:r>
              <a:rPr spc="-15" dirty="0"/>
              <a:t> </a:t>
            </a:r>
            <a:r>
              <a:rPr spc="-5" dirty="0"/>
              <a:t>only</a:t>
            </a:r>
            <a:r>
              <a:rPr spc="-20" dirty="0"/>
              <a:t> </a:t>
            </a:r>
            <a:r>
              <a:rPr spc="-15" dirty="0"/>
              <a:t>leftover</a:t>
            </a:r>
            <a:r>
              <a:rPr spc="15" dirty="0"/>
              <a:t> </a:t>
            </a:r>
            <a:r>
              <a:rPr spc="-10" dirty="0"/>
              <a:t>Request</a:t>
            </a:r>
            <a:r>
              <a:rPr dirty="0"/>
              <a:t> </a:t>
            </a:r>
            <a:r>
              <a:rPr spc="-5" dirty="0"/>
              <a:t>units</a:t>
            </a:r>
          </a:p>
          <a:p>
            <a:pPr marL="4368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368800" algn="l"/>
                <a:tab pos="4369435" algn="l"/>
              </a:tabLst>
            </a:pPr>
            <a:r>
              <a:rPr spc="-15" dirty="0"/>
              <a:t>Data</a:t>
            </a:r>
            <a:r>
              <a:rPr dirty="0"/>
              <a:t> </a:t>
            </a:r>
            <a:r>
              <a:rPr spc="-5" dirty="0"/>
              <a:t>deletion</a:t>
            </a:r>
            <a:r>
              <a:rPr dirty="0"/>
              <a:t> </a:t>
            </a:r>
            <a:r>
              <a:rPr spc="-10" dirty="0"/>
              <a:t>delay</a:t>
            </a:r>
            <a:r>
              <a:rPr dirty="0"/>
              <a:t> </a:t>
            </a:r>
            <a:r>
              <a:rPr spc="-5" dirty="0"/>
              <a:t>if</a:t>
            </a:r>
            <a:r>
              <a:rPr spc="5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enough</a:t>
            </a:r>
            <a:r>
              <a:rPr spc="-30" dirty="0"/>
              <a:t> </a:t>
            </a:r>
            <a:r>
              <a:rPr spc="-10" dirty="0"/>
              <a:t>Request </a:t>
            </a:r>
            <a:r>
              <a:rPr dirty="0"/>
              <a:t>units</a:t>
            </a:r>
          </a:p>
          <a:p>
            <a:pPr marL="4826000" marR="5080" lvl="1" indent="-342900">
              <a:lnSpc>
                <a:spcPct val="150000"/>
              </a:lnSpc>
              <a:buFont typeface="Arial MT"/>
              <a:buChar char="•"/>
              <a:tabLst>
                <a:tab pos="4826000" algn="l"/>
                <a:tab pos="4826635" algn="l"/>
              </a:tabLst>
            </a:pP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Though</a:t>
            </a:r>
            <a:r>
              <a:rPr sz="2000" spc="-30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deletion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delayed,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is </a:t>
            </a:r>
            <a:r>
              <a:rPr sz="2000" spc="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not returned by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any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queries (by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any 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API)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after </a:t>
            </a:r>
            <a:r>
              <a:rPr sz="2000" spc="-440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43B0C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843B0C"/>
                </a:solidFill>
                <a:latin typeface="Calibri"/>
                <a:cs typeface="Calibri"/>
              </a:rPr>
              <a:t>TTL</a:t>
            </a:r>
            <a:r>
              <a:rPr sz="2000" spc="-5" dirty="0">
                <a:solidFill>
                  <a:srgbClr val="843B0C"/>
                </a:solidFill>
                <a:latin typeface="Calibri"/>
                <a:cs typeface="Calibri"/>
              </a:rPr>
              <a:t> has</a:t>
            </a:r>
            <a:r>
              <a:rPr sz="2000" spc="-15" dirty="0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43B0C"/>
                </a:solidFill>
                <a:latin typeface="Calibri"/>
                <a:cs typeface="Calibri"/>
              </a:rPr>
              <a:t>expired.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3626" y="417068"/>
            <a:ext cx="2858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843B0C"/>
                </a:solidFill>
                <a:latin typeface="Calibri Light"/>
                <a:cs typeface="Calibri Light"/>
              </a:rPr>
              <a:t>Time</a:t>
            </a:r>
            <a:r>
              <a:rPr sz="3200" spc="-95" dirty="0">
                <a:solidFill>
                  <a:srgbClr val="843B0C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843B0C"/>
                </a:solidFill>
                <a:latin typeface="Calibri Light"/>
                <a:cs typeface="Calibri Light"/>
              </a:rPr>
              <a:t>to</a:t>
            </a:r>
            <a:r>
              <a:rPr sz="3200" spc="-70" dirty="0">
                <a:solidFill>
                  <a:srgbClr val="843B0C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843B0C"/>
                </a:solidFill>
                <a:latin typeface="Calibri Light"/>
                <a:cs typeface="Calibri Light"/>
              </a:rPr>
              <a:t>Live</a:t>
            </a:r>
            <a:r>
              <a:rPr sz="3200" spc="-95" dirty="0">
                <a:solidFill>
                  <a:srgbClr val="843B0C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843B0C"/>
                </a:solidFill>
                <a:latin typeface="Calibri Light"/>
                <a:cs typeface="Calibri Light"/>
              </a:rPr>
              <a:t>(TTL)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852" y="2426207"/>
            <a:ext cx="1229868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61" y="698974"/>
            <a:ext cx="86658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Global</a:t>
            </a:r>
            <a:r>
              <a:rPr spc="-105" dirty="0"/>
              <a:t> </a:t>
            </a:r>
            <a:r>
              <a:rPr dirty="0"/>
              <a:t>Distribution</a:t>
            </a:r>
            <a:r>
              <a:rPr spc="-80" dirty="0"/>
              <a:t> </a:t>
            </a:r>
            <a:r>
              <a:rPr spc="75" dirty="0"/>
              <a:t>benefits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7900" y="4290059"/>
            <a:ext cx="2169160" cy="1908175"/>
            <a:chOff x="2247900" y="4290059"/>
            <a:chExt cx="2169160" cy="1908175"/>
          </a:xfrm>
        </p:grpSpPr>
        <p:sp>
          <p:nvSpPr>
            <p:cNvPr id="4" name="object 4"/>
            <p:cNvSpPr/>
            <p:nvPr/>
          </p:nvSpPr>
          <p:spPr>
            <a:xfrm>
              <a:off x="2592324" y="4290059"/>
              <a:ext cx="1710055" cy="1710055"/>
            </a:xfrm>
            <a:custGeom>
              <a:avLst/>
              <a:gdLst/>
              <a:ahLst/>
              <a:cxnLst/>
              <a:rect l="l" t="t" r="r" b="b"/>
              <a:pathLst>
                <a:path w="1710054" h="1710055">
                  <a:moveTo>
                    <a:pt x="854963" y="0"/>
                  </a:moveTo>
                  <a:lnTo>
                    <a:pt x="806448" y="1353"/>
                  </a:lnTo>
                  <a:lnTo>
                    <a:pt x="758642" y="5365"/>
                  </a:lnTo>
                  <a:lnTo>
                    <a:pt x="711618" y="11964"/>
                  </a:lnTo>
                  <a:lnTo>
                    <a:pt x="665449" y="21077"/>
                  </a:lnTo>
                  <a:lnTo>
                    <a:pt x="620206" y="32632"/>
                  </a:lnTo>
                  <a:lnTo>
                    <a:pt x="575962" y="46557"/>
                  </a:lnTo>
                  <a:lnTo>
                    <a:pt x="532789" y="62780"/>
                  </a:lnTo>
                  <a:lnTo>
                    <a:pt x="490759" y="81229"/>
                  </a:lnTo>
                  <a:lnTo>
                    <a:pt x="449945" y="101831"/>
                  </a:lnTo>
                  <a:lnTo>
                    <a:pt x="410417" y="124515"/>
                  </a:lnTo>
                  <a:lnTo>
                    <a:pt x="372250" y="149207"/>
                  </a:lnTo>
                  <a:lnTo>
                    <a:pt x="335514" y="175837"/>
                  </a:lnTo>
                  <a:lnTo>
                    <a:pt x="300282" y="204331"/>
                  </a:lnTo>
                  <a:lnTo>
                    <a:pt x="266626" y="234619"/>
                  </a:lnTo>
                  <a:lnTo>
                    <a:pt x="234619" y="266626"/>
                  </a:lnTo>
                  <a:lnTo>
                    <a:pt x="204331" y="300282"/>
                  </a:lnTo>
                  <a:lnTo>
                    <a:pt x="175837" y="335514"/>
                  </a:lnTo>
                  <a:lnTo>
                    <a:pt x="149207" y="372250"/>
                  </a:lnTo>
                  <a:lnTo>
                    <a:pt x="124515" y="410417"/>
                  </a:lnTo>
                  <a:lnTo>
                    <a:pt x="101831" y="449945"/>
                  </a:lnTo>
                  <a:lnTo>
                    <a:pt x="81229" y="490759"/>
                  </a:lnTo>
                  <a:lnTo>
                    <a:pt x="62780" y="532789"/>
                  </a:lnTo>
                  <a:lnTo>
                    <a:pt x="46557" y="575962"/>
                  </a:lnTo>
                  <a:lnTo>
                    <a:pt x="32632" y="620206"/>
                  </a:lnTo>
                  <a:lnTo>
                    <a:pt x="21077" y="665449"/>
                  </a:lnTo>
                  <a:lnTo>
                    <a:pt x="11964" y="711618"/>
                  </a:lnTo>
                  <a:lnTo>
                    <a:pt x="5365" y="758642"/>
                  </a:lnTo>
                  <a:lnTo>
                    <a:pt x="1353" y="806448"/>
                  </a:lnTo>
                  <a:lnTo>
                    <a:pt x="0" y="854963"/>
                  </a:lnTo>
                  <a:lnTo>
                    <a:pt x="1353" y="903479"/>
                  </a:lnTo>
                  <a:lnTo>
                    <a:pt x="5365" y="951285"/>
                  </a:lnTo>
                  <a:lnTo>
                    <a:pt x="11964" y="998309"/>
                  </a:lnTo>
                  <a:lnTo>
                    <a:pt x="21077" y="1044478"/>
                  </a:lnTo>
                  <a:lnTo>
                    <a:pt x="32632" y="1089721"/>
                  </a:lnTo>
                  <a:lnTo>
                    <a:pt x="46557" y="1133965"/>
                  </a:lnTo>
                  <a:lnTo>
                    <a:pt x="62780" y="1177138"/>
                  </a:lnTo>
                  <a:lnTo>
                    <a:pt x="81229" y="1219168"/>
                  </a:lnTo>
                  <a:lnTo>
                    <a:pt x="101831" y="1259982"/>
                  </a:lnTo>
                  <a:lnTo>
                    <a:pt x="124515" y="1299510"/>
                  </a:lnTo>
                  <a:lnTo>
                    <a:pt x="149207" y="1337677"/>
                  </a:lnTo>
                  <a:lnTo>
                    <a:pt x="175837" y="1374413"/>
                  </a:lnTo>
                  <a:lnTo>
                    <a:pt x="204331" y="1409645"/>
                  </a:lnTo>
                  <a:lnTo>
                    <a:pt x="234619" y="1443301"/>
                  </a:lnTo>
                  <a:lnTo>
                    <a:pt x="266626" y="1475308"/>
                  </a:lnTo>
                  <a:lnTo>
                    <a:pt x="300282" y="1505596"/>
                  </a:lnTo>
                  <a:lnTo>
                    <a:pt x="335514" y="1534090"/>
                  </a:lnTo>
                  <a:lnTo>
                    <a:pt x="372250" y="1560720"/>
                  </a:lnTo>
                  <a:lnTo>
                    <a:pt x="410417" y="1585412"/>
                  </a:lnTo>
                  <a:lnTo>
                    <a:pt x="449945" y="1608096"/>
                  </a:lnTo>
                  <a:lnTo>
                    <a:pt x="490759" y="1628698"/>
                  </a:lnTo>
                  <a:lnTo>
                    <a:pt x="532789" y="1647147"/>
                  </a:lnTo>
                  <a:lnTo>
                    <a:pt x="575962" y="1663370"/>
                  </a:lnTo>
                  <a:lnTo>
                    <a:pt x="620206" y="1677295"/>
                  </a:lnTo>
                  <a:lnTo>
                    <a:pt x="665449" y="1688850"/>
                  </a:lnTo>
                  <a:lnTo>
                    <a:pt x="711618" y="1697963"/>
                  </a:lnTo>
                  <a:lnTo>
                    <a:pt x="758642" y="1704562"/>
                  </a:lnTo>
                  <a:lnTo>
                    <a:pt x="806448" y="1708574"/>
                  </a:lnTo>
                  <a:lnTo>
                    <a:pt x="854963" y="1709927"/>
                  </a:lnTo>
                  <a:lnTo>
                    <a:pt x="903479" y="1708574"/>
                  </a:lnTo>
                  <a:lnTo>
                    <a:pt x="951285" y="1704562"/>
                  </a:lnTo>
                  <a:lnTo>
                    <a:pt x="998309" y="1697963"/>
                  </a:lnTo>
                  <a:lnTo>
                    <a:pt x="1044478" y="1688850"/>
                  </a:lnTo>
                  <a:lnTo>
                    <a:pt x="1089721" y="1677295"/>
                  </a:lnTo>
                  <a:lnTo>
                    <a:pt x="1133965" y="1663370"/>
                  </a:lnTo>
                  <a:lnTo>
                    <a:pt x="1177138" y="1647147"/>
                  </a:lnTo>
                  <a:lnTo>
                    <a:pt x="1219168" y="1628698"/>
                  </a:lnTo>
                  <a:lnTo>
                    <a:pt x="1259982" y="1608096"/>
                  </a:lnTo>
                  <a:lnTo>
                    <a:pt x="1299510" y="1585412"/>
                  </a:lnTo>
                  <a:lnTo>
                    <a:pt x="1337677" y="1560720"/>
                  </a:lnTo>
                  <a:lnTo>
                    <a:pt x="1374413" y="1534090"/>
                  </a:lnTo>
                  <a:lnTo>
                    <a:pt x="1409645" y="1505596"/>
                  </a:lnTo>
                  <a:lnTo>
                    <a:pt x="1443301" y="1475308"/>
                  </a:lnTo>
                  <a:lnTo>
                    <a:pt x="1475308" y="1443301"/>
                  </a:lnTo>
                  <a:lnTo>
                    <a:pt x="1505596" y="1409645"/>
                  </a:lnTo>
                  <a:lnTo>
                    <a:pt x="1534090" y="1374413"/>
                  </a:lnTo>
                  <a:lnTo>
                    <a:pt x="1560720" y="1337677"/>
                  </a:lnTo>
                  <a:lnTo>
                    <a:pt x="1585412" y="1299510"/>
                  </a:lnTo>
                  <a:lnTo>
                    <a:pt x="1608096" y="1259982"/>
                  </a:lnTo>
                  <a:lnTo>
                    <a:pt x="1628698" y="1219168"/>
                  </a:lnTo>
                  <a:lnTo>
                    <a:pt x="1647147" y="1177138"/>
                  </a:lnTo>
                  <a:lnTo>
                    <a:pt x="1663370" y="1133965"/>
                  </a:lnTo>
                  <a:lnTo>
                    <a:pt x="1677295" y="1089721"/>
                  </a:lnTo>
                  <a:lnTo>
                    <a:pt x="1688850" y="1044478"/>
                  </a:lnTo>
                  <a:lnTo>
                    <a:pt x="1697963" y="998309"/>
                  </a:lnTo>
                  <a:lnTo>
                    <a:pt x="1704562" y="951285"/>
                  </a:lnTo>
                  <a:lnTo>
                    <a:pt x="1708574" y="903479"/>
                  </a:lnTo>
                  <a:lnTo>
                    <a:pt x="1709927" y="854963"/>
                  </a:lnTo>
                  <a:lnTo>
                    <a:pt x="1708574" y="806448"/>
                  </a:lnTo>
                  <a:lnTo>
                    <a:pt x="1704562" y="758642"/>
                  </a:lnTo>
                  <a:lnTo>
                    <a:pt x="1697963" y="711618"/>
                  </a:lnTo>
                  <a:lnTo>
                    <a:pt x="1688850" y="665449"/>
                  </a:lnTo>
                  <a:lnTo>
                    <a:pt x="1677295" y="620206"/>
                  </a:lnTo>
                  <a:lnTo>
                    <a:pt x="1663370" y="575962"/>
                  </a:lnTo>
                  <a:lnTo>
                    <a:pt x="1647147" y="532789"/>
                  </a:lnTo>
                  <a:lnTo>
                    <a:pt x="1628698" y="490759"/>
                  </a:lnTo>
                  <a:lnTo>
                    <a:pt x="1608096" y="449945"/>
                  </a:lnTo>
                  <a:lnTo>
                    <a:pt x="1585412" y="410417"/>
                  </a:lnTo>
                  <a:lnTo>
                    <a:pt x="1560720" y="372250"/>
                  </a:lnTo>
                  <a:lnTo>
                    <a:pt x="1534090" y="335514"/>
                  </a:lnTo>
                  <a:lnTo>
                    <a:pt x="1505596" y="300282"/>
                  </a:lnTo>
                  <a:lnTo>
                    <a:pt x="1475308" y="266626"/>
                  </a:lnTo>
                  <a:lnTo>
                    <a:pt x="1443301" y="234619"/>
                  </a:lnTo>
                  <a:lnTo>
                    <a:pt x="1409645" y="204331"/>
                  </a:lnTo>
                  <a:lnTo>
                    <a:pt x="1374413" y="175837"/>
                  </a:lnTo>
                  <a:lnTo>
                    <a:pt x="1337677" y="149207"/>
                  </a:lnTo>
                  <a:lnTo>
                    <a:pt x="1299510" y="124515"/>
                  </a:lnTo>
                  <a:lnTo>
                    <a:pt x="1259982" y="101831"/>
                  </a:lnTo>
                  <a:lnTo>
                    <a:pt x="1219168" y="81229"/>
                  </a:lnTo>
                  <a:lnTo>
                    <a:pt x="1177138" y="62780"/>
                  </a:lnTo>
                  <a:lnTo>
                    <a:pt x="1133965" y="46557"/>
                  </a:lnTo>
                  <a:lnTo>
                    <a:pt x="1089721" y="32632"/>
                  </a:lnTo>
                  <a:lnTo>
                    <a:pt x="1044478" y="21077"/>
                  </a:lnTo>
                  <a:lnTo>
                    <a:pt x="998309" y="11964"/>
                  </a:lnTo>
                  <a:lnTo>
                    <a:pt x="951285" y="5365"/>
                  </a:lnTo>
                  <a:lnTo>
                    <a:pt x="903479" y="1353"/>
                  </a:lnTo>
                  <a:lnTo>
                    <a:pt x="854963" y="0"/>
                  </a:lnTo>
                  <a:close/>
                </a:path>
              </a:pathLst>
            </a:custGeom>
            <a:solidFill>
              <a:srgbClr val="179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5911" y="4805171"/>
              <a:ext cx="683260" cy="681355"/>
            </a:xfrm>
            <a:custGeom>
              <a:avLst/>
              <a:gdLst/>
              <a:ahLst/>
              <a:cxnLst/>
              <a:rect l="l" t="t" r="r" b="b"/>
              <a:pathLst>
                <a:path w="683260" h="681354">
                  <a:moveTo>
                    <a:pt x="347599" y="0"/>
                  </a:moveTo>
                  <a:lnTo>
                    <a:pt x="335152" y="0"/>
                  </a:lnTo>
                  <a:lnTo>
                    <a:pt x="329057" y="1142"/>
                  </a:lnTo>
                  <a:lnTo>
                    <a:pt x="323341" y="3301"/>
                  </a:lnTo>
                  <a:lnTo>
                    <a:pt x="34417" y="108076"/>
                  </a:lnTo>
                  <a:lnTo>
                    <a:pt x="20413" y="115756"/>
                  </a:lnTo>
                  <a:lnTo>
                    <a:pt x="9540" y="127126"/>
                  </a:lnTo>
                  <a:lnTo>
                    <a:pt x="2502" y="141259"/>
                  </a:lnTo>
                  <a:lnTo>
                    <a:pt x="0" y="157225"/>
                  </a:lnTo>
                  <a:lnTo>
                    <a:pt x="0" y="471677"/>
                  </a:lnTo>
                  <a:lnTo>
                    <a:pt x="16073" y="509254"/>
                  </a:lnTo>
                  <a:lnTo>
                    <a:pt x="316357" y="674750"/>
                  </a:lnTo>
                  <a:lnTo>
                    <a:pt x="341375" y="681227"/>
                  </a:lnTo>
                  <a:lnTo>
                    <a:pt x="347839" y="680841"/>
                  </a:lnTo>
                  <a:lnTo>
                    <a:pt x="354218" y="679656"/>
                  </a:lnTo>
                  <a:lnTo>
                    <a:pt x="360431" y="677638"/>
                  </a:lnTo>
                  <a:lnTo>
                    <a:pt x="366395" y="674750"/>
                  </a:lnTo>
                  <a:lnTo>
                    <a:pt x="477250" y="614425"/>
                  </a:lnTo>
                  <a:lnTo>
                    <a:pt x="367664" y="614425"/>
                  </a:lnTo>
                  <a:lnTo>
                    <a:pt x="367664" y="306704"/>
                  </a:lnTo>
                  <a:lnTo>
                    <a:pt x="495310" y="260350"/>
                  </a:lnTo>
                  <a:lnTo>
                    <a:pt x="341375" y="260350"/>
                  </a:lnTo>
                  <a:lnTo>
                    <a:pt x="54990" y="156336"/>
                  </a:lnTo>
                  <a:lnTo>
                    <a:pt x="341375" y="52323"/>
                  </a:lnTo>
                  <a:lnTo>
                    <a:pt x="494591" y="52323"/>
                  </a:lnTo>
                  <a:lnTo>
                    <a:pt x="359410" y="3301"/>
                  </a:lnTo>
                  <a:lnTo>
                    <a:pt x="353695" y="1142"/>
                  </a:lnTo>
                  <a:lnTo>
                    <a:pt x="347599" y="0"/>
                  </a:lnTo>
                  <a:close/>
                </a:path>
                <a:path w="683260" h="681354">
                  <a:moveTo>
                    <a:pt x="682751" y="211327"/>
                  </a:moveTo>
                  <a:lnTo>
                    <a:pt x="630301" y="211327"/>
                  </a:lnTo>
                  <a:lnTo>
                    <a:pt x="630301" y="471677"/>
                  </a:lnTo>
                  <a:lnTo>
                    <a:pt x="367664" y="614425"/>
                  </a:lnTo>
                  <a:lnTo>
                    <a:pt x="477250" y="614425"/>
                  </a:lnTo>
                  <a:lnTo>
                    <a:pt x="655320" y="517524"/>
                  </a:lnTo>
                  <a:lnTo>
                    <a:pt x="666678" y="509254"/>
                  </a:lnTo>
                  <a:lnTo>
                    <a:pt x="675322" y="498411"/>
                  </a:lnTo>
                  <a:lnTo>
                    <a:pt x="680823" y="485663"/>
                  </a:lnTo>
                  <a:lnTo>
                    <a:pt x="682751" y="471677"/>
                  </a:lnTo>
                  <a:lnTo>
                    <a:pt x="682751" y="211327"/>
                  </a:lnTo>
                  <a:close/>
                </a:path>
                <a:path w="683260" h="681354">
                  <a:moveTo>
                    <a:pt x="494591" y="52323"/>
                  </a:moveTo>
                  <a:lnTo>
                    <a:pt x="341375" y="52323"/>
                  </a:lnTo>
                  <a:lnTo>
                    <a:pt x="627761" y="156336"/>
                  </a:lnTo>
                  <a:lnTo>
                    <a:pt x="341375" y="260350"/>
                  </a:lnTo>
                  <a:lnTo>
                    <a:pt x="495310" y="260350"/>
                  </a:lnTo>
                  <a:lnTo>
                    <a:pt x="630301" y="211327"/>
                  </a:lnTo>
                  <a:lnTo>
                    <a:pt x="682751" y="211327"/>
                  </a:lnTo>
                  <a:lnTo>
                    <a:pt x="682751" y="157225"/>
                  </a:lnTo>
                  <a:lnTo>
                    <a:pt x="680249" y="141259"/>
                  </a:lnTo>
                  <a:lnTo>
                    <a:pt x="673211" y="127126"/>
                  </a:lnTo>
                  <a:lnTo>
                    <a:pt x="662338" y="115756"/>
                  </a:lnTo>
                  <a:lnTo>
                    <a:pt x="648335" y="108076"/>
                  </a:lnTo>
                  <a:lnTo>
                    <a:pt x="494591" y="52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7900" y="4290059"/>
              <a:ext cx="2168652" cy="19080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92323" y="2493264"/>
            <a:ext cx="1493520" cy="1495425"/>
            <a:chOff x="2592323" y="2493264"/>
            <a:chExt cx="1493520" cy="1495425"/>
          </a:xfrm>
        </p:grpSpPr>
        <p:sp>
          <p:nvSpPr>
            <p:cNvPr id="8" name="object 8"/>
            <p:cNvSpPr/>
            <p:nvPr/>
          </p:nvSpPr>
          <p:spPr>
            <a:xfrm>
              <a:off x="3035807" y="2892552"/>
              <a:ext cx="821690" cy="547370"/>
            </a:xfrm>
            <a:custGeom>
              <a:avLst/>
              <a:gdLst/>
              <a:ahLst/>
              <a:cxnLst/>
              <a:rect l="l" t="t" r="r" b="b"/>
              <a:pathLst>
                <a:path w="821689" h="547370">
                  <a:moveTo>
                    <a:pt x="412750" y="0"/>
                  </a:moveTo>
                  <a:lnTo>
                    <a:pt x="408558" y="0"/>
                  </a:lnTo>
                  <a:lnTo>
                    <a:pt x="407162" y="381"/>
                  </a:lnTo>
                  <a:lnTo>
                    <a:pt x="7747" y="125730"/>
                  </a:lnTo>
                  <a:lnTo>
                    <a:pt x="3175" y="127508"/>
                  </a:lnTo>
                  <a:lnTo>
                    <a:pt x="0" y="131825"/>
                  </a:lnTo>
                  <a:lnTo>
                    <a:pt x="0" y="141732"/>
                  </a:lnTo>
                  <a:lnTo>
                    <a:pt x="3175" y="146050"/>
                  </a:lnTo>
                  <a:lnTo>
                    <a:pt x="7747" y="147827"/>
                  </a:lnTo>
                  <a:lnTo>
                    <a:pt x="126492" y="184912"/>
                  </a:lnTo>
                  <a:lnTo>
                    <a:pt x="112015" y="210429"/>
                  </a:lnTo>
                  <a:lnTo>
                    <a:pt x="101552" y="239601"/>
                  </a:lnTo>
                  <a:lnTo>
                    <a:pt x="94827" y="270797"/>
                  </a:lnTo>
                  <a:lnTo>
                    <a:pt x="91567" y="302387"/>
                  </a:lnTo>
                  <a:lnTo>
                    <a:pt x="82276" y="309489"/>
                  </a:lnTo>
                  <a:lnTo>
                    <a:pt x="74961" y="318722"/>
                  </a:lnTo>
                  <a:lnTo>
                    <a:pt x="70171" y="329693"/>
                  </a:lnTo>
                  <a:lnTo>
                    <a:pt x="68453" y="342011"/>
                  </a:lnTo>
                  <a:lnTo>
                    <a:pt x="69919" y="353554"/>
                  </a:lnTo>
                  <a:lnTo>
                    <a:pt x="74088" y="363966"/>
                  </a:lnTo>
                  <a:lnTo>
                    <a:pt x="80615" y="372925"/>
                  </a:lnTo>
                  <a:lnTo>
                    <a:pt x="89154" y="380111"/>
                  </a:lnTo>
                  <a:lnTo>
                    <a:pt x="68453" y="534288"/>
                  </a:lnTo>
                  <a:lnTo>
                    <a:pt x="68072" y="537463"/>
                  </a:lnTo>
                  <a:lnTo>
                    <a:pt x="69215" y="540765"/>
                  </a:lnTo>
                  <a:lnTo>
                    <a:pt x="73406" y="545719"/>
                  </a:lnTo>
                  <a:lnTo>
                    <a:pt x="76581" y="547115"/>
                  </a:lnTo>
                  <a:lnTo>
                    <a:pt x="151511" y="547115"/>
                  </a:lnTo>
                  <a:lnTo>
                    <a:pt x="154686" y="545719"/>
                  </a:lnTo>
                  <a:lnTo>
                    <a:pt x="156844" y="543178"/>
                  </a:lnTo>
                  <a:lnTo>
                    <a:pt x="159004" y="540765"/>
                  </a:lnTo>
                  <a:lnTo>
                    <a:pt x="160019" y="537463"/>
                  </a:lnTo>
                  <a:lnTo>
                    <a:pt x="159639" y="534288"/>
                  </a:lnTo>
                  <a:lnTo>
                    <a:pt x="139065" y="380111"/>
                  </a:lnTo>
                  <a:lnTo>
                    <a:pt x="147530" y="372925"/>
                  </a:lnTo>
                  <a:lnTo>
                    <a:pt x="154019" y="363966"/>
                  </a:lnTo>
                  <a:lnTo>
                    <a:pt x="158174" y="353554"/>
                  </a:lnTo>
                  <a:lnTo>
                    <a:pt x="159639" y="342011"/>
                  </a:lnTo>
                  <a:lnTo>
                    <a:pt x="158037" y="329973"/>
                  </a:lnTo>
                  <a:lnTo>
                    <a:pt x="153495" y="319246"/>
                  </a:lnTo>
                  <a:lnTo>
                    <a:pt x="146405" y="310185"/>
                  </a:lnTo>
                  <a:lnTo>
                    <a:pt x="137160" y="303149"/>
                  </a:lnTo>
                  <a:lnTo>
                    <a:pt x="141390" y="268960"/>
                  </a:lnTo>
                  <a:lnTo>
                    <a:pt x="149383" y="239474"/>
                  </a:lnTo>
                  <a:lnTo>
                    <a:pt x="160662" y="216013"/>
                  </a:lnTo>
                  <a:lnTo>
                    <a:pt x="174752" y="199898"/>
                  </a:lnTo>
                  <a:lnTo>
                    <a:pt x="647771" y="199898"/>
                  </a:lnTo>
                  <a:lnTo>
                    <a:pt x="813689" y="147827"/>
                  </a:lnTo>
                  <a:lnTo>
                    <a:pt x="818261" y="146050"/>
                  </a:lnTo>
                  <a:lnTo>
                    <a:pt x="821436" y="141732"/>
                  </a:lnTo>
                  <a:lnTo>
                    <a:pt x="821436" y="131825"/>
                  </a:lnTo>
                  <a:lnTo>
                    <a:pt x="818261" y="127508"/>
                  </a:lnTo>
                  <a:lnTo>
                    <a:pt x="813689" y="125730"/>
                  </a:lnTo>
                  <a:lnTo>
                    <a:pt x="414274" y="381"/>
                  </a:lnTo>
                  <a:lnTo>
                    <a:pt x="412750" y="0"/>
                  </a:lnTo>
                  <a:close/>
                </a:path>
                <a:path w="821689" h="547370">
                  <a:moveTo>
                    <a:pt x="198374" y="250444"/>
                  </a:moveTo>
                  <a:lnTo>
                    <a:pt x="191897" y="362965"/>
                  </a:lnTo>
                  <a:lnTo>
                    <a:pt x="221887" y="408902"/>
                  </a:lnTo>
                  <a:lnTo>
                    <a:pt x="257825" y="427370"/>
                  </a:lnTo>
                  <a:lnTo>
                    <a:pt x="304484" y="441658"/>
                  </a:lnTo>
                  <a:lnTo>
                    <a:pt x="359434" y="450881"/>
                  </a:lnTo>
                  <a:lnTo>
                    <a:pt x="420243" y="454151"/>
                  </a:lnTo>
                  <a:lnTo>
                    <a:pt x="480997" y="450881"/>
                  </a:lnTo>
                  <a:lnTo>
                    <a:pt x="535907" y="441658"/>
                  </a:lnTo>
                  <a:lnTo>
                    <a:pt x="582533" y="427370"/>
                  </a:lnTo>
                  <a:lnTo>
                    <a:pt x="618438" y="408902"/>
                  </a:lnTo>
                  <a:lnTo>
                    <a:pt x="648334" y="362965"/>
                  </a:lnTo>
                  <a:lnTo>
                    <a:pt x="645710" y="317373"/>
                  </a:lnTo>
                  <a:lnTo>
                    <a:pt x="414528" y="317373"/>
                  </a:lnTo>
                  <a:lnTo>
                    <a:pt x="408686" y="316611"/>
                  </a:lnTo>
                  <a:lnTo>
                    <a:pt x="198374" y="250444"/>
                  </a:lnTo>
                  <a:close/>
                </a:path>
                <a:path w="821689" h="547370">
                  <a:moveTo>
                    <a:pt x="641857" y="250444"/>
                  </a:moveTo>
                  <a:lnTo>
                    <a:pt x="431545" y="316611"/>
                  </a:lnTo>
                  <a:lnTo>
                    <a:pt x="425831" y="317373"/>
                  </a:lnTo>
                  <a:lnTo>
                    <a:pt x="645710" y="317373"/>
                  </a:lnTo>
                  <a:lnTo>
                    <a:pt x="641857" y="250444"/>
                  </a:lnTo>
                  <a:close/>
                </a:path>
                <a:path w="821689" h="547370">
                  <a:moveTo>
                    <a:pt x="647771" y="199898"/>
                  </a:moveTo>
                  <a:lnTo>
                    <a:pt x="174752" y="199898"/>
                  </a:lnTo>
                  <a:lnTo>
                    <a:pt x="407162" y="273176"/>
                  </a:lnTo>
                  <a:lnTo>
                    <a:pt x="408558" y="273558"/>
                  </a:lnTo>
                  <a:lnTo>
                    <a:pt x="412750" y="273558"/>
                  </a:lnTo>
                  <a:lnTo>
                    <a:pt x="414274" y="273176"/>
                  </a:lnTo>
                  <a:lnTo>
                    <a:pt x="647771" y="199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2323" y="2493264"/>
              <a:ext cx="1493520" cy="14950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699761" y="2634234"/>
            <a:ext cx="390461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201930" indent="-17272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025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Ensures high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availability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within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region</a:t>
            </a:r>
            <a:endParaRPr sz="1400">
              <a:latin typeface="Calibri"/>
              <a:cs typeface="Calibri"/>
            </a:endParaRPr>
          </a:p>
          <a:p>
            <a:pPr marL="201930" indent="-172720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02565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Across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regions, brings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data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closer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consumer.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761" y="4539488"/>
            <a:ext cx="361251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continuity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201930" indent="-172720">
              <a:lnSpc>
                <a:spcPct val="100000"/>
              </a:lnSpc>
              <a:buFont typeface="Arial MT"/>
              <a:buChar char="•"/>
              <a:tabLst>
                <a:tab pos="2025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event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of major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failure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or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natural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disaster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2948" y="2333244"/>
            <a:ext cx="4271010" cy="1435735"/>
            <a:chOff x="3012948" y="2333244"/>
            <a:chExt cx="4271010" cy="1435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2948" y="2333244"/>
              <a:ext cx="1435608" cy="14356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49318" y="2994660"/>
              <a:ext cx="2834640" cy="114300"/>
            </a:xfrm>
            <a:custGeom>
              <a:avLst/>
              <a:gdLst/>
              <a:ahLst/>
              <a:cxnLst/>
              <a:rect l="l" t="t" r="r" b="b"/>
              <a:pathLst>
                <a:path w="2834640" h="114300">
                  <a:moveTo>
                    <a:pt x="2720340" y="0"/>
                  </a:moveTo>
                  <a:lnTo>
                    <a:pt x="2720340" y="114300"/>
                  </a:lnTo>
                  <a:lnTo>
                    <a:pt x="2796540" y="76200"/>
                  </a:lnTo>
                  <a:lnTo>
                    <a:pt x="2739390" y="76200"/>
                  </a:lnTo>
                  <a:lnTo>
                    <a:pt x="2739390" y="38100"/>
                  </a:lnTo>
                  <a:lnTo>
                    <a:pt x="2796540" y="38100"/>
                  </a:lnTo>
                  <a:lnTo>
                    <a:pt x="2720340" y="0"/>
                  </a:lnTo>
                  <a:close/>
                </a:path>
                <a:path w="2834640" h="114300">
                  <a:moveTo>
                    <a:pt x="272034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20340" y="76200"/>
                  </a:lnTo>
                  <a:lnTo>
                    <a:pt x="2720340" y="38100"/>
                  </a:lnTo>
                  <a:close/>
                </a:path>
                <a:path w="2834640" h="114300">
                  <a:moveTo>
                    <a:pt x="2796540" y="38100"/>
                  </a:moveTo>
                  <a:lnTo>
                    <a:pt x="2739390" y="38100"/>
                  </a:lnTo>
                  <a:lnTo>
                    <a:pt x="2739390" y="76200"/>
                  </a:lnTo>
                  <a:lnTo>
                    <a:pt x="2796540" y="76200"/>
                  </a:lnTo>
                  <a:lnTo>
                    <a:pt x="2834640" y="57150"/>
                  </a:lnTo>
                  <a:lnTo>
                    <a:pt x="2796540" y="3810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724" y="698974"/>
            <a:ext cx="7333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Data</a:t>
            </a:r>
            <a:r>
              <a:rPr spc="-160" dirty="0"/>
              <a:t> </a:t>
            </a:r>
            <a:r>
              <a:rPr spc="165" dirty="0"/>
              <a:t>consistency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9331" y="2333244"/>
            <a:ext cx="1434083" cy="14356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15255" y="2552700"/>
            <a:ext cx="2143125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305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Replication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2584" y="3168395"/>
            <a:ext cx="2143125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305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5</a:t>
            </a:r>
            <a:r>
              <a:rPr sz="1800" b="1" spc="-4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seconds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8316" y="3886200"/>
            <a:ext cx="2144395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631825">
              <a:lnSpc>
                <a:spcPct val="100000"/>
              </a:lnSpc>
              <a:spcBef>
                <a:spcPts val="305"/>
              </a:spcBef>
            </a:pPr>
            <a:r>
              <a:rPr sz="1800" b="1" spc="-35" dirty="0">
                <a:solidFill>
                  <a:srgbClr val="404040"/>
                </a:solidFill>
                <a:latin typeface="Palatino Linotype"/>
                <a:cs typeface="Palatino Linotype"/>
              </a:rPr>
              <a:t>West</a:t>
            </a:r>
            <a:r>
              <a:rPr sz="1800" b="1" spc="-5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US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4240" y="3936491"/>
            <a:ext cx="2144395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309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East</a:t>
            </a:r>
            <a:r>
              <a:rPr sz="1800" b="1" spc="-4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US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8755" y="4716779"/>
            <a:ext cx="2938780" cy="386080"/>
          </a:xfrm>
          <a:custGeom>
            <a:avLst/>
            <a:gdLst/>
            <a:ahLst/>
            <a:cxnLst/>
            <a:rect l="l" t="t" r="r" b="b"/>
            <a:pathLst>
              <a:path w="2938779" h="386079">
                <a:moveTo>
                  <a:pt x="2938272" y="0"/>
                </a:moveTo>
                <a:lnTo>
                  <a:pt x="0" y="0"/>
                </a:lnTo>
                <a:lnTo>
                  <a:pt x="0" y="385572"/>
                </a:lnTo>
                <a:lnTo>
                  <a:pt x="2938272" y="385572"/>
                </a:lnTo>
                <a:lnTo>
                  <a:pt x="2938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83663" y="4608067"/>
            <a:ext cx="264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At</a:t>
            </a:r>
            <a:r>
              <a:rPr sz="1800" b="1" spc="-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10.00</a:t>
            </a:r>
            <a:r>
              <a:rPr sz="1800" b="1" spc="-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AM</a:t>
            </a: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Update</a:t>
            </a:r>
            <a:r>
              <a:rPr sz="1800" b="1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CreditScore</a:t>
            </a:r>
            <a:r>
              <a:rPr sz="1800" b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=</a:t>
            </a:r>
            <a:r>
              <a:rPr sz="1800" b="1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750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05828" y="4716779"/>
            <a:ext cx="2938780" cy="386080"/>
          </a:xfrm>
          <a:custGeom>
            <a:avLst/>
            <a:gdLst/>
            <a:ahLst/>
            <a:cxnLst/>
            <a:rect l="l" t="t" r="r" b="b"/>
            <a:pathLst>
              <a:path w="2938779" h="386079">
                <a:moveTo>
                  <a:pt x="2938272" y="0"/>
                </a:moveTo>
                <a:lnTo>
                  <a:pt x="0" y="0"/>
                </a:lnTo>
                <a:lnTo>
                  <a:pt x="0" y="385572"/>
                </a:lnTo>
                <a:lnTo>
                  <a:pt x="2938272" y="385572"/>
                </a:lnTo>
                <a:lnTo>
                  <a:pt x="2938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52435" y="4608067"/>
            <a:ext cx="184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At</a:t>
            </a:r>
            <a:r>
              <a:rPr sz="1800" b="1" spc="-3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10:00:02</a:t>
            </a:r>
            <a:r>
              <a:rPr sz="1800" b="1" spc="-4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AM</a:t>
            </a: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Read</a:t>
            </a:r>
            <a:r>
              <a:rPr sz="1800" b="1" spc="-5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CreditScore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8904" y="2129027"/>
            <a:ext cx="8688705" cy="4148454"/>
            <a:chOff x="1898904" y="2129027"/>
            <a:chExt cx="8688705" cy="41484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904" y="2129027"/>
              <a:ext cx="8524620" cy="3848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716" y="3115055"/>
              <a:ext cx="2063495" cy="1016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1483" y="2657855"/>
              <a:ext cx="3285744" cy="16184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148" y="5414772"/>
              <a:ext cx="1749552" cy="8625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96327" y="3467100"/>
              <a:ext cx="2472055" cy="585470"/>
            </a:xfrm>
            <a:custGeom>
              <a:avLst/>
              <a:gdLst/>
              <a:ahLst/>
              <a:cxnLst/>
              <a:rect l="l" t="t" r="r" b="b"/>
              <a:pathLst>
                <a:path w="2472054" h="585470">
                  <a:moveTo>
                    <a:pt x="2374392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6" y="585216"/>
                  </a:lnTo>
                  <a:lnTo>
                    <a:pt x="2374392" y="585216"/>
                  </a:lnTo>
                  <a:lnTo>
                    <a:pt x="2412349" y="577548"/>
                  </a:lnTo>
                  <a:lnTo>
                    <a:pt x="2443353" y="556640"/>
                  </a:lnTo>
                  <a:lnTo>
                    <a:pt x="2464260" y="525637"/>
                  </a:lnTo>
                  <a:lnTo>
                    <a:pt x="2471928" y="487680"/>
                  </a:lnTo>
                  <a:lnTo>
                    <a:pt x="2471928" y="97536"/>
                  </a:lnTo>
                  <a:lnTo>
                    <a:pt x="2464260" y="59578"/>
                  </a:lnTo>
                  <a:lnTo>
                    <a:pt x="2443353" y="28575"/>
                  </a:lnTo>
                  <a:lnTo>
                    <a:pt x="2412349" y="7667"/>
                  </a:lnTo>
                  <a:lnTo>
                    <a:pt x="2374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6327" y="3467100"/>
              <a:ext cx="2472055" cy="585470"/>
            </a:xfrm>
            <a:custGeom>
              <a:avLst/>
              <a:gdLst/>
              <a:ahLst/>
              <a:cxnLst/>
              <a:rect l="l" t="t" r="r" b="b"/>
              <a:pathLst>
                <a:path w="2472054" h="585470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2374392" y="0"/>
                  </a:lnTo>
                  <a:lnTo>
                    <a:pt x="2412349" y="7667"/>
                  </a:lnTo>
                  <a:lnTo>
                    <a:pt x="2443353" y="28575"/>
                  </a:lnTo>
                  <a:lnTo>
                    <a:pt x="2464260" y="59578"/>
                  </a:lnTo>
                  <a:lnTo>
                    <a:pt x="2471928" y="97536"/>
                  </a:lnTo>
                  <a:lnTo>
                    <a:pt x="2471928" y="487680"/>
                  </a:lnTo>
                  <a:lnTo>
                    <a:pt x="2464260" y="525637"/>
                  </a:lnTo>
                  <a:lnTo>
                    <a:pt x="2443353" y="556640"/>
                  </a:lnTo>
                  <a:lnTo>
                    <a:pt x="2412349" y="577548"/>
                  </a:lnTo>
                  <a:lnTo>
                    <a:pt x="2374392" y="585216"/>
                  </a:lnTo>
                  <a:lnTo>
                    <a:pt x="97536" y="585216"/>
                  </a:lnTo>
                  <a:lnTo>
                    <a:pt x="59578" y="577548"/>
                  </a:lnTo>
                  <a:lnTo>
                    <a:pt x="28575" y="556641"/>
                  </a:lnTo>
                  <a:lnTo>
                    <a:pt x="7667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0988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2458" y="809590"/>
            <a:ext cx="69881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5" dirty="0"/>
              <a:t>CAP</a:t>
            </a:r>
            <a:r>
              <a:rPr spc="-170" dirty="0"/>
              <a:t> </a:t>
            </a:r>
            <a:r>
              <a:rPr spc="130" dirty="0"/>
              <a:t>Theorem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63993" y="3458336"/>
            <a:ext cx="1737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Client may read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inconsistent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2284" y="3302507"/>
            <a:ext cx="5300980" cy="2840990"/>
          </a:xfrm>
          <a:custGeom>
            <a:avLst/>
            <a:gdLst/>
            <a:ahLst/>
            <a:cxnLst/>
            <a:rect l="l" t="t" r="r" b="b"/>
            <a:pathLst>
              <a:path w="5300980" h="2840990">
                <a:moveTo>
                  <a:pt x="2895600" y="107696"/>
                </a:moveTo>
                <a:lnTo>
                  <a:pt x="2887129" y="65798"/>
                </a:lnTo>
                <a:lnTo>
                  <a:pt x="2864040" y="31572"/>
                </a:lnTo>
                <a:lnTo>
                  <a:pt x="2829801" y="8470"/>
                </a:lnTo>
                <a:lnTo>
                  <a:pt x="2787904" y="0"/>
                </a:lnTo>
                <a:lnTo>
                  <a:pt x="107696" y="0"/>
                </a:lnTo>
                <a:lnTo>
                  <a:pt x="65786" y="8470"/>
                </a:lnTo>
                <a:lnTo>
                  <a:pt x="31559" y="31559"/>
                </a:lnTo>
                <a:lnTo>
                  <a:pt x="8458" y="65798"/>
                </a:lnTo>
                <a:lnTo>
                  <a:pt x="0" y="107696"/>
                </a:lnTo>
                <a:lnTo>
                  <a:pt x="0" y="538480"/>
                </a:lnTo>
                <a:lnTo>
                  <a:pt x="8458" y="580390"/>
                </a:lnTo>
                <a:lnTo>
                  <a:pt x="31559" y="614616"/>
                </a:lnTo>
                <a:lnTo>
                  <a:pt x="65786" y="637717"/>
                </a:lnTo>
                <a:lnTo>
                  <a:pt x="107696" y="646176"/>
                </a:lnTo>
                <a:lnTo>
                  <a:pt x="2787904" y="646176"/>
                </a:lnTo>
                <a:lnTo>
                  <a:pt x="2829801" y="637717"/>
                </a:lnTo>
                <a:lnTo>
                  <a:pt x="2864040" y="614616"/>
                </a:lnTo>
                <a:lnTo>
                  <a:pt x="2887129" y="580390"/>
                </a:lnTo>
                <a:lnTo>
                  <a:pt x="2895600" y="538480"/>
                </a:lnTo>
                <a:lnTo>
                  <a:pt x="2895600" y="107696"/>
                </a:lnTo>
                <a:close/>
              </a:path>
              <a:path w="5300980" h="2840990">
                <a:moveTo>
                  <a:pt x="5300472" y="2349246"/>
                </a:moveTo>
                <a:lnTo>
                  <a:pt x="5292737" y="2310993"/>
                </a:lnTo>
                <a:lnTo>
                  <a:pt x="5271655" y="2279739"/>
                </a:lnTo>
                <a:lnTo>
                  <a:pt x="5240401" y="2258682"/>
                </a:lnTo>
                <a:lnTo>
                  <a:pt x="5202174" y="2250948"/>
                </a:lnTo>
                <a:lnTo>
                  <a:pt x="2893314" y="2250948"/>
                </a:lnTo>
                <a:lnTo>
                  <a:pt x="2855074" y="2258682"/>
                </a:lnTo>
                <a:lnTo>
                  <a:pt x="2823819" y="2279739"/>
                </a:lnTo>
                <a:lnTo>
                  <a:pt x="2802737" y="2310993"/>
                </a:lnTo>
                <a:lnTo>
                  <a:pt x="2795016" y="2349246"/>
                </a:lnTo>
                <a:lnTo>
                  <a:pt x="2795016" y="2742450"/>
                </a:lnTo>
                <a:lnTo>
                  <a:pt x="2802737" y="2780703"/>
                </a:lnTo>
                <a:lnTo>
                  <a:pt x="2823819" y="2811957"/>
                </a:lnTo>
                <a:lnTo>
                  <a:pt x="2855074" y="2833014"/>
                </a:lnTo>
                <a:lnTo>
                  <a:pt x="2893314" y="2840736"/>
                </a:lnTo>
                <a:lnTo>
                  <a:pt x="5202174" y="2840736"/>
                </a:lnTo>
                <a:lnTo>
                  <a:pt x="5240401" y="2833014"/>
                </a:lnTo>
                <a:lnTo>
                  <a:pt x="5271655" y="2811957"/>
                </a:lnTo>
                <a:lnTo>
                  <a:pt x="5292737" y="2780703"/>
                </a:lnTo>
                <a:lnTo>
                  <a:pt x="5300472" y="2742450"/>
                </a:lnTo>
                <a:lnTo>
                  <a:pt x="5300472" y="2349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4661" y="5547156"/>
            <a:ext cx="2411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Data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not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800" u="sng" spc="125" dirty="0">
                <a:uFill>
                  <a:solidFill>
                    <a:srgbClr val="0988B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u="sng" dirty="0">
                <a:uFill>
                  <a:solidFill>
                    <a:srgbClr val="0988B0"/>
                  </a:solidFill>
                </a:uFill>
                <a:latin typeface="Palatino Linotype"/>
                <a:cs typeface="Palatino Linotype"/>
              </a:rPr>
              <a:t>immediately</a:t>
            </a:r>
            <a:r>
              <a:rPr sz="1800" u="sng" spc="-50" dirty="0">
                <a:uFill>
                  <a:solidFill>
                    <a:srgbClr val="0988B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u="sng" spc="-5" dirty="0">
                <a:uFill>
                  <a:solidFill>
                    <a:srgbClr val="0988B0"/>
                  </a:solidFill>
                </a:uFill>
                <a:latin typeface="Palatino Linotype"/>
                <a:cs typeface="Palatino Linotype"/>
              </a:rPr>
              <a:t>available</a:t>
            </a:r>
            <a:r>
              <a:rPr sz="1800" u="sng" spc="130" dirty="0">
                <a:uFill>
                  <a:solidFill>
                    <a:srgbClr val="0988B0"/>
                  </a:solidFill>
                </a:uFill>
                <a:latin typeface="Palatino Linotype"/>
                <a:cs typeface="Palatino Linotype"/>
              </a:rPr>
              <a:t> 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2283" y="3302508"/>
            <a:ext cx="2895600" cy="646430"/>
          </a:xfrm>
          <a:custGeom>
            <a:avLst/>
            <a:gdLst/>
            <a:ahLst/>
            <a:cxnLst/>
            <a:rect l="l" t="t" r="r" b="b"/>
            <a:pathLst>
              <a:path w="2895600" h="646429">
                <a:moveTo>
                  <a:pt x="0" y="107695"/>
                </a:moveTo>
                <a:lnTo>
                  <a:pt x="8469" y="65793"/>
                </a:lnTo>
                <a:lnTo>
                  <a:pt x="31559" y="31559"/>
                </a:lnTo>
                <a:lnTo>
                  <a:pt x="65793" y="8469"/>
                </a:lnTo>
                <a:lnTo>
                  <a:pt x="107696" y="0"/>
                </a:lnTo>
                <a:lnTo>
                  <a:pt x="2787904" y="0"/>
                </a:lnTo>
                <a:lnTo>
                  <a:pt x="2829806" y="8469"/>
                </a:lnTo>
                <a:lnTo>
                  <a:pt x="2864040" y="31559"/>
                </a:lnTo>
                <a:lnTo>
                  <a:pt x="2887130" y="65793"/>
                </a:lnTo>
                <a:lnTo>
                  <a:pt x="2895600" y="107695"/>
                </a:lnTo>
                <a:lnTo>
                  <a:pt x="2895600" y="538479"/>
                </a:lnTo>
                <a:lnTo>
                  <a:pt x="2887130" y="580382"/>
                </a:lnTo>
                <a:lnTo>
                  <a:pt x="2864040" y="614616"/>
                </a:lnTo>
                <a:lnTo>
                  <a:pt x="2829806" y="637706"/>
                </a:lnTo>
                <a:lnTo>
                  <a:pt x="2787904" y="646175"/>
                </a:lnTo>
                <a:lnTo>
                  <a:pt x="107696" y="646175"/>
                </a:lnTo>
                <a:lnTo>
                  <a:pt x="65793" y="637706"/>
                </a:lnTo>
                <a:lnTo>
                  <a:pt x="31559" y="614616"/>
                </a:lnTo>
                <a:lnTo>
                  <a:pt x="8469" y="580382"/>
                </a:lnTo>
                <a:lnTo>
                  <a:pt x="0" y="538479"/>
                </a:lnTo>
                <a:lnTo>
                  <a:pt x="0" y="107695"/>
                </a:lnTo>
                <a:close/>
              </a:path>
            </a:pathLst>
          </a:custGeom>
          <a:ln w="12700">
            <a:solidFill>
              <a:srgbClr val="098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06776" y="3323590"/>
            <a:ext cx="262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There is a risk of some 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becomes</a:t>
            </a:r>
            <a:r>
              <a:rPr sz="1800" spc="-10" dirty="0">
                <a:latin typeface="Palatino Linotype"/>
                <a:cs typeface="Palatino Linotype"/>
              </a:rPr>
              <a:t> unavailable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315" y="809590"/>
            <a:ext cx="80494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Five</a:t>
            </a:r>
            <a:r>
              <a:rPr spc="-110" dirty="0"/>
              <a:t> </a:t>
            </a:r>
            <a:r>
              <a:rPr spc="165" dirty="0"/>
              <a:t>consistency</a:t>
            </a:r>
            <a:r>
              <a:rPr spc="-110" dirty="0"/>
              <a:t> </a:t>
            </a:r>
            <a:r>
              <a:rPr spc="70" dirty="0"/>
              <a:t>Levels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78379" y="2520683"/>
            <a:ext cx="7577455" cy="506095"/>
            <a:chOff x="2278379" y="2520683"/>
            <a:chExt cx="7577455" cy="506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79" y="2555786"/>
              <a:ext cx="7577328" cy="437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7815" y="2595372"/>
              <a:ext cx="7463028" cy="3246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3020" y="2520683"/>
              <a:ext cx="461772" cy="505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2455" y="2560320"/>
              <a:ext cx="347472" cy="393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5579" y="2520683"/>
              <a:ext cx="463283" cy="505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5015" y="2560320"/>
              <a:ext cx="348995" cy="393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20" y="2520683"/>
              <a:ext cx="461772" cy="5059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355" y="2560320"/>
              <a:ext cx="347472" cy="3931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763" y="2520683"/>
              <a:ext cx="461772" cy="5059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7200" y="2560320"/>
              <a:ext cx="347472" cy="3931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220" y="2520683"/>
              <a:ext cx="461772" cy="505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4655" y="2560320"/>
              <a:ext cx="347472" cy="3931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83352" y="2191511"/>
            <a:ext cx="1173480" cy="3613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Session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4196" y="2115311"/>
            <a:ext cx="1173480" cy="361315"/>
          </a:xfrm>
          <a:custGeom>
            <a:avLst/>
            <a:gdLst/>
            <a:ahLst/>
            <a:cxnLst/>
            <a:rect l="l" t="t" r="r" b="b"/>
            <a:pathLst>
              <a:path w="1173479" h="361314">
                <a:moveTo>
                  <a:pt x="1173479" y="0"/>
                </a:moveTo>
                <a:lnTo>
                  <a:pt x="0" y="0"/>
                </a:lnTo>
                <a:lnTo>
                  <a:pt x="0" y="361188"/>
                </a:lnTo>
                <a:lnTo>
                  <a:pt x="1173479" y="361188"/>
                </a:lnTo>
                <a:lnTo>
                  <a:pt x="1173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8142" y="1994408"/>
            <a:ext cx="10045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Bounded </a:t>
            </a:r>
            <a:r>
              <a:rPr sz="1800" b="1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Stalene</a:t>
            </a:r>
            <a:r>
              <a:rPr sz="1800" b="1" spc="5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2011" y="2180844"/>
            <a:ext cx="1175385" cy="3632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Strong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9452" y="2164079"/>
            <a:ext cx="1173480" cy="3632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Eventual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1923" y="2122932"/>
            <a:ext cx="1388745" cy="353695"/>
          </a:xfrm>
          <a:custGeom>
            <a:avLst/>
            <a:gdLst/>
            <a:ahLst/>
            <a:cxnLst/>
            <a:rect l="l" t="t" r="r" b="b"/>
            <a:pathLst>
              <a:path w="1388745" h="353694">
                <a:moveTo>
                  <a:pt x="1388364" y="0"/>
                </a:moveTo>
                <a:lnTo>
                  <a:pt x="0" y="0"/>
                </a:lnTo>
                <a:lnTo>
                  <a:pt x="0" y="353567"/>
                </a:lnTo>
                <a:lnTo>
                  <a:pt x="1388364" y="353567"/>
                </a:lnTo>
                <a:lnTo>
                  <a:pt x="1388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35494" y="1998345"/>
            <a:ext cx="114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C</a:t>
            </a:r>
            <a:r>
              <a:rPr sz="1800" b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o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n</a:t>
            </a:r>
            <a:r>
              <a:rPr sz="1800" b="1" spc="5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istent  </a:t>
            </a: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Prefix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94747" y="2526792"/>
            <a:ext cx="2155190" cy="393700"/>
          </a:xfrm>
          <a:custGeom>
            <a:avLst/>
            <a:gdLst/>
            <a:ahLst/>
            <a:cxnLst/>
            <a:rect l="l" t="t" r="r" b="b"/>
            <a:pathLst>
              <a:path w="2155190" h="393700">
                <a:moveTo>
                  <a:pt x="2154936" y="0"/>
                </a:moveTo>
                <a:lnTo>
                  <a:pt x="0" y="0"/>
                </a:lnTo>
                <a:lnTo>
                  <a:pt x="0" y="393191"/>
                </a:lnTo>
                <a:lnTo>
                  <a:pt x="2154936" y="393191"/>
                </a:lnTo>
                <a:lnTo>
                  <a:pt x="215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38968" y="2378710"/>
            <a:ext cx="16675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Weaker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Consistency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87736" y="2592070"/>
            <a:ext cx="15703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Lower latency </a:t>
            </a:r>
            <a:r>
              <a:rPr sz="14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Higher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availability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784" y="2526792"/>
            <a:ext cx="2155190" cy="391795"/>
          </a:xfrm>
          <a:custGeom>
            <a:avLst/>
            <a:gdLst/>
            <a:ahLst/>
            <a:cxnLst/>
            <a:rect l="l" t="t" r="r" b="b"/>
            <a:pathLst>
              <a:path w="2155190" h="391794">
                <a:moveTo>
                  <a:pt x="2154936" y="0"/>
                </a:moveTo>
                <a:lnTo>
                  <a:pt x="0" y="0"/>
                </a:lnTo>
                <a:lnTo>
                  <a:pt x="0" y="391667"/>
                </a:lnTo>
                <a:lnTo>
                  <a:pt x="2154936" y="391667"/>
                </a:lnTo>
                <a:lnTo>
                  <a:pt x="215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3339" y="2378201"/>
            <a:ext cx="1599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Strong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Consistency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535" y="2591257"/>
            <a:ext cx="15106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Higher</a:t>
            </a:r>
            <a:r>
              <a:rPr sz="1400" b="1" spc="-6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latency</a:t>
            </a:r>
            <a:endParaRPr sz="14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Lower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availability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0084" y="3780485"/>
            <a:ext cx="101142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Strong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: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No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dirty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reads,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high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latency,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cost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highest,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closest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RDBMS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Bounded</a:t>
            </a:r>
            <a:r>
              <a:rPr sz="18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C00000"/>
                </a:solidFill>
                <a:latin typeface="Palatino Linotype"/>
                <a:cs typeface="Palatino Linotype"/>
              </a:rPr>
              <a:t>staleness:</a:t>
            </a:r>
            <a:r>
              <a:rPr sz="18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Dirty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reads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possible,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bounded</a:t>
            </a:r>
            <a:r>
              <a:rPr sz="1800" spc="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by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time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updates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Palatino Linotype"/>
                <a:cs typeface="Palatino Linotype"/>
              </a:rPr>
              <a:t>Session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:</a:t>
            </a:r>
            <a:r>
              <a:rPr sz="1800" b="1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No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dirty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reads for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writers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(within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same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session),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dirty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read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possible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for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other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users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C00000"/>
                </a:solidFill>
                <a:latin typeface="Palatino Linotype"/>
                <a:cs typeface="Palatino Linotype"/>
              </a:rPr>
              <a:t>Consistency</a:t>
            </a:r>
            <a:r>
              <a:rPr sz="18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prefix:</a:t>
            </a:r>
            <a:r>
              <a:rPr sz="1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Dirty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reads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possible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but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sequence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maintain,</a:t>
            </a:r>
            <a:r>
              <a:rPr sz="1800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reads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never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see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out-of-order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writes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Palatino Linotype"/>
                <a:cs typeface="Palatino Linotype"/>
              </a:rPr>
              <a:t>Eventual:</a:t>
            </a:r>
            <a:r>
              <a:rPr sz="18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No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guaranteed</a:t>
            </a:r>
            <a:r>
              <a:rPr sz="1800" spc="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order,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but eventually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everything</a:t>
            </a:r>
            <a:r>
              <a:rPr sz="1800" spc="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gets in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order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867536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Setting</a:t>
            </a:r>
            <a:r>
              <a:rPr spc="-90" dirty="0"/>
              <a:t> </a:t>
            </a:r>
            <a:r>
              <a:rPr spc="130" dirty="0"/>
              <a:t>the</a:t>
            </a:r>
            <a:r>
              <a:rPr spc="-90" dirty="0"/>
              <a:t> </a:t>
            </a:r>
            <a:r>
              <a:rPr spc="165" dirty="0"/>
              <a:t>consistency</a:t>
            </a:r>
            <a:r>
              <a:rPr spc="-75" dirty="0"/>
              <a:t> </a:t>
            </a:r>
            <a:r>
              <a:rPr spc="55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50948" y="5388864"/>
            <a:ext cx="7577455" cy="506095"/>
            <a:chOff x="2250948" y="5388864"/>
            <a:chExt cx="7577455" cy="506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8" y="5422392"/>
              <a:ext cx="7577328" cy="437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5462016"/>
              <a:ext cx="7463028" cy="3246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4064" y="5388864"/>
              <a:ext cx="461772" cy="505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500" y="5428488"/>
              <a:ext cx="347472" cy="393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8148" y="5388864"/>
              <a:ext cx="461772" cy="505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7584" y="5428488"/>
              <a:ext cx="347472" cy="3931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7963" y="5388864"/>
              <a:ext cx="461772" cy="5059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400" y="5428488"/>
              <a:ext cx="347472" cy="3931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08" y="5388864"/>
              <a:ext cx="461772" cy="5059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244" y="5428488"/>
              <a:ext cx="347471" cy="3931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6263" y="5388864"/>
              <a:ext cx="461772" cy="505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5700" y="5428488"/>
              <a:ext cx="347472" cy="3931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54396" y="5058155"/>
            <a:ext cx="1173480" cy="3632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4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234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Session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5240" y="4981955"/>
            <a:ext cx="1173480" cy="363220"/>
          </a:xfrm>
          <a:custGeom>
            <a:avLst/>
            <a:gdLst/>
            <a:ahLst/>
            <a:cxnLst/>
            <a:rect l="l" t="t" r="r" b="b"/>
            <a:pathLst>
              <a:path w="1173479" h="363220">
                <a:moveTo>
                  <a:pt x="1173480" y="0"/>
                </a:moveTo>
                <a:lnTo>
                  <a:pt x="0" y="0"/>
                </a:lnTo>
                <a:lnTo>
                  <a:pt x="0" y="362712"/>
                </a:lnTo>
                <a:lnTo>
                  <a:pt x="1173480" y="362712"/>
                </a:lnTo>
                <a:lnTo>
                  <a:pt x="1173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09440" y="4861941"/>
            <a:ext cx="10045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Bounded </a:t>
            </a:r>
            <a:r>
              <a:rPr sz="1800" b="1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Stalene</a:t>
            </a:r>
            <a:r>
              <a:rPr sz="1800" b="1" spc="5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4579" y="5049011"/>
            <a:ext cx="1173480" cy="3613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Strong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40495" y="5032247"/>
            <a:ext cx="1173480" cy="3613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Eventual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82968" y="4989576"/>
            <a:ext cx="1390015" cy="355600"/>
          </a:xfrm>
          <a:custGeom>
            <a:avLst/>
            <a:gdLst/>
            <a:ahLst/>
            <a:cxnLst/>
            <a:rect l="l" t="t" r="r" b="b"/>
            <a:pathLst>
              <a:path w="1390015" h="355600">
                <a:moveTo>
                  <a:pt x="1389887" y="0"/>
                </a:moveTo>
                <a:lnTo>
                  <a:pt x="0" y="0"/>
                </a:lnTo>
                <a:lnTo>
                  <a:pt x="0" y="355092"/>
                </a:lnTo>
                <a:lnTo>
                  <a:pt x="1389887" y="355092"/>
                </a:lnTo>
                <a:lnTo>
                  <a:pt x="138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06793" y="4865878"/>
            <a:ext cx="114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C</a:t>
            </a:r>
            <a:r>
              <a:rPr sz="1800" b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o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n</a:t>
            </a:r>
            <a:r>
              <a:rPr sz="1800" b="1" spc="5" dirty="0">
                <a:solidFill>
                  <a:srgbClr val="404040"/>
                </a:solidFill>
                <a:latin typeface="Palatino Linotype"/>
                <a:cs typeface="Palatino Linotype"/>
              </a:rPr>
              <a:t>s</a:t>
            </a:r>
            <a:r>
              <a:rPr sz="1800" b="1" dirty="0">
                <a:solidFill>
                  <a:srgbClr val="404040"/>
                </a:solidFill>
                <a:latin typeface="Palatino Linotype"/>
                <a:cs typeface="Palatino Linotype"/>
              </a:rPr>
              <a:t>istent  </a:t>
            </a:r>
            <a:r>
              <a:rPr sz="1800" b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Prefix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65792" y="5393435"/>
            <a:ext cx="2155190" cy="393700"/>
          </a:xfrm>
          <a:custGeom>
            <a:avLst/>
            <a:gdLst/>
            <a:ahLst/>
            <a:cxnLst/>
            <a:rect l="l" t="t" r="r" b="b"/>
            <a:pathLst>
              <a:path w="2155190" h="393700">
                <a:moveTo>
                  <a:pt x="2154936" y="0"/>
                </a:moveTo>
                <a:lnTo>
                  <a:pt x="0" y="0"/>
                </a:lnTo>
                <a:lnTo>
                  <a:pt x="0" y="393191"/>
                </a:lnTo>
                <a:lnTo>
                  <a:pt x="2154936" y="393191"/>
                </a:lnTo>
                <a:lnTo>
                  <a:pt x="215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10393" y="5246370"/>
            <a:ext cx="1667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Weaker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Consistency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59161" y="5459374"/>
            <a:ext cx="15703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Lower</a:t>
            </a:r>
            <a:r>
              <a:rPr sz="1400" b="1" spc="-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latency</a:t>
            </a:r>
            <a:endParaRPr sz="14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Higher</a:t>
            </a:r>
            <a:r>
              <a:rPr sz="1400" b="1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availability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828" y="5393435"/>
            <a:ext cx="2155190" cy="391795"/>
          </a:xfrm>
          <a:custGeom>
            <a:avLst/>
            <a:gdLst/>
            <a:ahLst/>
            <a:cxnLst/>
            <a:rect l="l" t="t" r="r" b="b"/>
            <a:pathLst>
              <a:path w="2155190" h="391795">
                <a:moveTo>
                  <a:pt x="2154936" y="0"/>
                </a:moveTo>
                <a:lnTo>
                  <a:pt x="0" y="0"/>
                </a:lnTo>
                <a:lnTo>
                  <a:pt x="0" y="391667"/>
                </a:lnTo>
                <a:lnTo>
                  <a:pt x="2154936" y="391667"/>
                </a:lnTo>
                <a:lnTo>
                  <a:pt x="215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4687" y="5245734"/>
            <a:ext cx="1599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Strong</a:t>
            </a:r>
            <a:r>
              <a:rPr sz="1400" b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Consistency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883" y="5459374"/>
            <a:ext cx="1510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Higher </a:t>
            </a: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latency </a:t>
            </a:r>
            <a:r>
              <a:rPr sz="14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C00000"/>
                </a:solidFill>
                <a:latin typeface="Palatino Linotype"/>
                <a:cs typeface="Palatino Linotype"/>
              </a:rPr>
              <a:t>Lower</a:t>
            </a:r>
            <a:r>
              <a:rPr sz="1400" b="1" spc="-7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availability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95144" y="1888235"/>
            <a:ext cx="3028315" cy="2331720"/>
            <a:chOff x="2295144" y="1888235"/>
            <a:chExt cx="3028315" cy="233172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5144" y="1888235"/>
              <a:ext cx="3028187" cy="23317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4768" y="2378963"/>
              <a:ext cx="2948939" cy="1417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4580" y="1927859"/>
              <a:ext cx="2913888" cy="221894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354579" y="1927860"/>
            <a:ext cx="2914015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Palatino Linotype"/>
                <a:cs typeface="Palatino Linotype"/>
              </a:rPr>
              <a:t>Set</a:t>
            </a:r>
            <a:r>
              <a:rPr sz="1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default</a:t>
            </a:r>
            <a:r>
              <a:rPr sz="1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sz="1800" b="1" dirty="0">
                <a:solidFill>
                  <a:srgbClr val="FFFFFF"/>
                </a:solidFill>
                <a:latin typeface="Palatino Linotype"/>
                <a:cs typeface="Palatino Linotype"/>
              </a:rPr>
              <a:t> entire</a:t>
            </a: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account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be changed</a:t>
            </a:r>
            <a:r>
              <a:rPr sz="1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any</a:t>
            </a:r>
            <a:r>
              <a:rPr sz="1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time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68440" y="1869948"/>
            <a:ext cx="3030220" cy="2333625"/>
            <a:chOff x="6568440" y="1869948"/>
            <a:chExt cx="3030220" cy="233362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8440" y="1869948"/>
              <a:ext cx="3029711" cy="23332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7396" y="2225040"/>
              <a:ext cx="2980944" cy="1691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7876" y="1909572"/>
              <a:ext cx="2915412" cy="222046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627876" y="1909572"/>
            <a:ext cx="2915920" cy="222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155"/>
              </a:spcBef>
            </a:pPr>
            <a:r>
              <a:rPr sz="1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Override</a:t>
            </a:r>
            <a:r>
              <a:rPr sz="1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FFFFFF"/>
                </a:solidFill>
                <a:latin typeface="Palatino Linotype"/>
                <a:cs typeface="Palatino Linotype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request</a:t>
            </a:r>
            <a:r>
              <a:rPr sz="1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level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00">
              <a:latin typeface="Palatino Linotype"/>
              <a:cs typeface="Palatino Linotype"/>
            </a:endParaRPr>
          </a:p>
          <a:p>
            <a:pPr marL="214629" marR="20637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Any</a:t>
            </a:r>
            <a:r>
              <a:rPr sz="1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request</a:t>
            </a:r>
            <a:r>
              <a:rPr sz="1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weaken </a:t>
            </a:r>
            <a:r>
              <a:rPr sz="1800" spc="-43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default consistency </a:t>
            </a:r>
            <a:r>
              <a:rPr sz="180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level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17" y="755629"/>
            <a:ext cx="7913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Use</a:t>
            </a:r>
            <a:r>
              <a:rPr spc="-90" dirty="0"/>
              <a:t> </a:t>
            </a:r>
            <a:r>
              <a:rPr spc="355" dirty="0"/>
              <a:t>case</a:t>
            </a:r>
            <a:r>
              <a:rPr spc="-110" dirty="0"/>
              <a:t> </a:t>
            </a:r>
            <a:r>
              <a:rPr spc="475" dirty="0"/>
              <a:t>–</a:t>
            </a:r>
            <a:r>
              <a:rPr spc="-100" dirty="0"/>
              <a:t> </a:t>
            </a:r>
            <a:r>
              <a:rPr spc="360" dirty="0"/>
              <a:t>Gaming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1959864"/>
            <a:ext cx="7165848" cy="3910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027" y="755629"/>
            <a:ext cx="87543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Use</a:t>
            </a:r>
            <a:r>
              <a:rPr spc="-85" dirty="0"/>
              <a:t> </a:t>
            </a:r>
            <a:r>
              <a:rPr spc="355" dirty="0"/>
              <a:t>case</a:t>
            </a:r>
            <a:r>
              <a:rPr spc="-110" dirty="0"/>
              <a:t> </a:t>
            </a:r>
            <a:r>
              <a:rPr spc="475" dirty="0"/>
              <a:t>–</a:t>
            </a:r>
            <a:r>
              <a:rPr spc="-90" dirty="0"/>
              <a:t> </a:t>
            </a:r>
            <a:r>
              <a:rPr spc="405" dirty="0"/>
              <a:t>Web</a:t>
            </a:r>
            <a:r>
              <a:rPr spc="-100" dirty="0"/>
              <a:t> </a:t>
            </a:r>
            <a:r>
              <a:rPr spc="415" dirty="0"/>
              <a:t>and</a:t>
            </a:r>
            <a:r>
              <a:rPr spc="-100" dirty="0"/>
              <a:t> </a:t>
            </a:r>
            <a:r>
              <a:rPr spc="165" dirty="0"/>
              <a:t>mobile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348" y="2263139"/>
            <a:ext cx="7655052" cy="39182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1091422"/>
            <a:chOff x="0" y="0"/>
            <a:chExt cx="12191999" cy="109142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3"/>
              <a:ext cx="12191999" cy="10261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24" y="0"/>
              <a:ext cx="6324027" cy="599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844985" cy="10914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36489" cy="102642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892296" y="775728"/>
            <a:ext cx="4970145" cy="5442585"/>
            <a:chOff x="3892296" y="775728"/>
            <a:chExt cx="4970145" cy="54425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2296" y="775728"/>
              <a:ext cx="4969763" cy="54422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320" y="967740"/>
              <a:ext cx="4599432" cy="507187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936480" y="4433315"/>
            <a:ext cx="1667510" cy="1021080"/>
            <a:chOff x="9936480" y="4433315"/>
            <a:chExt cx="1667510" cy="102108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8296" y="4919471"/>
              <a:ext cx="1385316" cy="5349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6480" y="4433315"/>
              <a:ext cx="1667255" cy="5029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36480" y="1937004"/>
            <a:ext cx="1392935" cy="92811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8700" y="4504944"/>
            <a:ext cx="1801368" cy="69951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09116" y="1897379"/>
            <a:ext cx="1240536" cy="133197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043427" y="2523731"/>
            <a:ext cx="1026160" cy="414655"/>
            <a:chOff x="3043427" y="2523731"/>
            <a:chExt cx="1026160" cy="41465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3427" y="2523731"/>
              <a:ext cx="1025664" cy="4145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02863" y="2563367"/>
              <a:ext cx="911351" cy="30175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067811" y="4789919"/>
            <a:ext cx="1026160" cy="414655"/>
            <a:chOff x="3067811" y="4789919"/>
            <a:chExt cx="1026160" cy="41465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67811" y="4789919"/>
              <a:ext cx="1025664" cy="4145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27247" y="4829555"/>
              <a:ext cx="911351" cy="30175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692895" y="2293632"/>
            <a:ext cx="1036319" cy="445134"/>
            <a:chOff x="8692895" y="2293632"/>
            <a:chExt cx="1036319" cy="445134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92895" y="2293632"/>
              <a:ext cx="1036320" cy="4449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52331" y="2333243"/>
              <a:ext cx="922020" cy="33223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692895" y="4814328"/>
            <a:ext cx="1036319" cy="445134"/>
            <a:chOff x="8692895" y="4814328"/>
            <a:chExt cx="1036319" cy="445134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92895" y="4814328"/>
              <a:ext cx="1036320" cy="4449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52331" y="4853939"/>
              <a:ext cx="922020" cy="332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09617" y="570991"/>
            <a:ext cx="280479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-10" dirty="0">
                <a:latin typeface="Calibri Light"/>
                <a:cs typeface="Calibri Light"/>
              </a:rPr>
              <a:t>Cluster</a:t>
            </a:r>
            <a:r>
              <a:rPr sz="4100" spc="-60" dirty="0">
                <a:latin typeface="Calibri Light"/>
                <a:cs typeface="Calibri Light"/>
              </a:rPr>
              <a:t> </a:t>
            </a:r>
            <a:r>
              <a:rPr sz="4100" spc="-35" dirty="0">
                <a:latin typeface="Calibri Light"/>
                <a:cs typeface="Calibri Light"/>
              </a:rPr>
              <a:t>Types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0571" y="1703832"/>
            <a:ext cx="36195" cy="3952875"/>
          </a:xfrm>
          <a:custGeom>
            <a:avLst/>
            <a:gdLst/>
            <a:ahLst/>
            <a:cxnLst/>
            <a:rect l="l" t="t" r="r" b="b"/>
            <a:pathLst>
              <a:path w="36195" h="3952875">
                <a:moveTo>
                  <a:pt x="0" y="0"/>
                </a:moveTo>
                <a:lnTo>
                  <a:pt x="36067" y="3952875"/>
                </a:lnTo>
              </a:path>
            </a:pathLst>
          </a:custGeom>
          <a:ln w="698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9117" y="1874647"/>
            <a:ext cx="1573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SQL(CORE)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5879" y="2484501"/>
            <a:ext cx="1826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JSON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258" y="3094101"/>
            <a:ext cx="43903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Microsoft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original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Document DB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platform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Supports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programming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0547" y="4008196"/>
            <a:ext cx="410464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use SQL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language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endParaRPr sz="2000">
              <a:latin typeface="Calibri"/>
              <a:cs typeface="Calibri"/>
            </a:endParaRP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JSON</a:t>
            </a:r>
            <a:r>
              <a:rPr sz="20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documents.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0002" y="1874647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MongoDB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0002" y="2484247"/>
            <a:ext cx="1884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BSON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0002" y="3094101"/>
            <a:ext cx="2694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Implement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Wire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0002" y="3703701"/>
            <a:ext cx="5256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compatible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Mongo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DB application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0002" y="4312996"/>
            <a:ext cx="448691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Migrate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existing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Cosmos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0002" y="5228082"/>
            <a:ext cx="4356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SQL(CORE)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development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83335"/>
            <a:chOff x="0" y="0"/>
            <a:chExt cx="12192000" cy="128333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2832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223" y="198132"/>
              <a:ext cx="4791456" cy="9677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21005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89070" y="321056"/>
            <a:ext cx="4216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vs MongoDB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82" y="714213"/>
            <a:ext cx="78853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Cosmos</a:t>
            </a:r>
            <a:r>
              <a:rPr spc="-90" dirty="0"/>
              <a:t> </a:t>
            </a:r>
            <a:r>
              <a:rPr spc="245" dirty="0"/>
              <a:t>DB</a:t>
            </a:r>
            <a:r>
              <a:rPr spc="-110" dirty="0"/>
              <a:t> </a:t>
            </a:r>
            <a:r>
              <a:rPr spc="100" dirty="0"/>
              <a:t>Table</a:t>
            </a:r>
            <a:r>
              <a:rPr spc="-110" dirty="0"/>
              <a:t> </a:t>
            </a:r>
            <a:r>
              <a:rPr spc="155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211" y="4140708"/>
            <a:ext cx="1226820" cy="11506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71008" y="2311654"/>
            <a:ext cx="518604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Key-Value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store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Premium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offering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for</a:t>
            </a:r>
            <a:r>
              <a:rPr sz="1800" spc="-6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Azure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/>
                <a:cs typeface="Palatino Linotype"/>
              </a:rPr>
              <a:t>Table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Storage</a:t>
            </a:r>
            <a:endParaRPr sz="1800">
              <a:latin typeface="Palatino Linotype"/>
              <a:cs typeface="Palatino Linotype"/>
            </a:endParaRPr>
          </a:p>
          <a:p>
            <a:pPr marL="299085" marR="5080" indent="-287020">
              <a:lnSpc>
                <a:spcPts val="3240"/>
              </a:lnSpc>
              <a:spcBef>
                <a:spcPts val="2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Existing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/>
                <a:cs typeface="Palatino Linotype"/>
              </a:rPr>
              <a:t>Table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Storage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customers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will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migrate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to </a:t>
            </a:r>
            <a:r>
              <a:rPr sz="1800" spc="-434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Cosmos DB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/>
                <a:cs typeface="Palatino Linotype"/>
              </a:rPr>
              <a:t>Table</a:t>
            </a:r>
            <a:r>
              <a:rPr sz="1800" spc="-7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API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Row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be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simple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like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number</a:t>
            </a:r>
            <a:r>
              <a:rPr sz="1800" spc="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or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 string</a:t>
            </a:r>
            <a:endParaRPr sz="1800">
              <a:latin typeface="Palatino Linotype"/>
              <a:cs typeface="Palatino Linotype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Row</a:t>
            </a:r>
            <a:r>
              <a:rPr sz="18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cannot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store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object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2188464"/>
            <a:ext cx="1254252" cy="1629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1396</Words>
  <Application>Microsoft Office PowerPoint</Application>
  <PresentationFormat>Widescreen</PresentationFormat>
  <Paragraphs>326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MT</vt:lpstr>
      <vt:lpstr>Calibri</vt:lpstr>
      <vt:lpstr>Calibri Light</vt:lpstr>
      <vt:lpstr>Palatino Linotype</vt:lpstr>
      <vt:lpstr>Tahoma</vt:lpstr>
      <vt:lpstr>Times New Roman</vt:lpstr>
      <vt:lpstr>Trebuchet MS</vt:lpstr>
      <vt:lpstr>Wingdings</vt:lpstr>
      <vt:lpstr>Office Theme</vt:lpstr>
      <vt:lpstr>Why Cosmos DB?</vt:lpstr>
      <vt:lpstr>Why Cosmos DB?</vt:lpstr>
      <vt:lpstr>Use case - IOT</vt:lpstr>
      <vt:lpstr>Use case – Retail and Marketing</vt:lpstr>
      <vt:lpstr>Use case – Gaming</vt:lpstr>
      <vt:lpstr>Use case – Web and mobile</vt:lpstr>
      <vt:lpstr>PowerPoint Presentation</vt:lpstr>
      <vt:lpstr>SQL API vs MongoDB API</vt:lpstr>
      <vt:lpstr>Cosmos DB Table API</vt:lpstr>
      <vt:lpstr>Cosmos DB Cassandra API</vt:lpstr>
      <vt:lpstr>Cosmos DB Gremlin API</vt:lpstr>
      <vt:lpstr>Graph Model</vt:lpstr>
      <vt:lpstr>Cosmos DB Gremlin API</vt:lpstr>
      <vt:lpstr>Analyze the decision criteria</vt:lpstr>
      <vt:lpstr>Azure Table storage vs Cosmos DB Table API</vt:lpstr>
      <vt:lpstr>Database Containers and Items</vt:lpstr>
      <vt:lpstr>Measuring Performance</vt:lpstr>
      <vt:lpstr>Introducing Request Units</vt:lpstr>
      <vt:lpstr>Introducing Request Units</vt:lpstr>
      <vt:lpstr>Reserving requests units</vt:lpstr>
      <vt:lpstr>Horizontally Scalable</vt:lpstr>
      <vt:lpstr>Partitioning</vt:lpstr>
      <vt:lpstr>Partitioning</vt:lpstr>
      <vt:lpstr>Partitioning</vt:lpstr>
      <vt:lpstr>Dedicated vs Shared throughput</vt:lpstr>
      <vt:lpstr>Dedicated vs Shared throughput</vt:lpstr>
      <vt:lpstr>Dedicated vs Shared throughput</vt:lpstr>
      <vt:lpstr>Avoiding hot partition</vt:lpstr>
      <vt:lpstr>Avoiding Hot Partitions</vt:lpstr>
      <vt:lpstr>Avoid Hot partitions on storage</vt:lpstr>
      <vt:lpstr>Avoiding Hot Partitions at store</vt:lpstr>
      <vt:lpstr>Avoid Hot partitions on throughput</vt:lpstr>
      <vt:lpstr>Single partition Query</vt:lpstr>
      <vt:lpstr>Cross partition Queries (fan out queries)</vt:lpstr>
      <vt:lpstr>Composite Key</vt:lpstr>
      <vt:lpstr>Choosing a Partition key</vt:lpstr>
      <vt:lpstr>Choosing a Partition key</vt:lpstr>
      <vt:lpstr>Choosing a Partition key</vt:lpstr>
      <vt:lpstr>Automatic Indexing</vt:lpstr>
      <vt:lpstr>Automatic Indexing</vt:lpstr>
      <vt:lpstr>Time to Live (TTL)</vt:lpstr>
      <vt:lpstr>Global Distribution benefits</vt:lpstr>
      <vt:lpstr>Data consistency</vt:lpstr>
      <vt:lpstr>CAP Theorem</vt:lpstr>
      <vt:lpstr>Five consistency Levels</vt:lpstr>
      <vt:lpstr>Setting the consistency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Cosmos DB?</dc:title>
  <dc:creator>Atin Gupta</dc:creator>
  <cp:lastModifiedBy>Atin Gupta</cp:lastModifiedBy>
  <cp:revision>1</cp:revision>
  <dcterms:created xsi:type="dcterms:W3CDTF">2023-05-24T02:53:15Z</dcterms:created>
  <dcterms:modified xsi:type="dcterms:W3CDTF">2023-05-24T03:01:34Z</dcterms:modified>
</cp:coreProperties>
</file>