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handoutMasterIdLst>
    <p:handoutMasterId r:id="rId32"/>
  </p:handoutMasterIdLst>
  <p:sldIdLst>
    <p:sldId id="257" r:id="rId2"/>
    <p:sldId id="287" r:id="rId3"/>
    <p:sldId id="288" r:id="rId4"/>
    <p:sldId id="289" r:id="rId5"/>
    <p:sldId id="315" r:id="rId6"/>
    <p:sldId id="314" r:id="rId7"/>
    <p:sldId id="316" r:id="rId8"/>
    <p:sldId id="290" r:id="rId9"/>
    <p:sldId id="291" r:id="rId10"/>
    <p:sldId id="292" r:id="rId11"/>
    <p:sldId id="293" r:id="rId12"/>
    <p:sldId id="294" r:id="rId13"/>
    <p:sldId id="295" r:id="rId14"/>
    <p:sldId id="296" r:id="rId15"/>
    <p:sldId id="297" r:id="rId16"/>
    <p:sldId id="298" r:id="rId17"/>
    <p:sldId id="299" r:id="rId18"/>
    <p:sldId id="300" r:id="rId19"/>
    <p:sldId id="301" r:id="rId20"/>
    <p:sldId id="302" r:id="rId21"/>
    <p:sldId id="303" r:id="rId22"/>
    <p:sldId id="304" r:id="rId23"/>
    <p:sldId id="308" r:id="rId24"/>
    <p:sldId id="309" r:id="rId25"/>
    <p:sldId id="310" r:id="rId26"/>
    <p:sldId id="311" r:id="rId27"/>
    <p:sldId id="312" r:id="rId28"/>
    <p:sldId id="313" r:id="rId29"/>
    <p:sldId id="268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974" y="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0" d="100"/>
          <a:sy n="50" d="100"/>
        </p:scale>
        <p:origin x="2970" y="4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erthish N" userId="a99c5843-1b8b-4597-934e-1f1285f55a02" providerId="ADAL" clId="{C6D083F1-5A86-4621-B0FE-66BC5430D084}"/>
    <pc:docChg chg="addSld modSld">
      <pc:chgData name="Keerthish N" userId="a99c5843-1b8b-4597-934e-1f1285f55a02" providerId="ADAL" clId="{C6D083F1-5A86-4621-B0FE-66BC5430D084}" dt="2022-04-17T09:03:18.848" v="17" actId="20577"/>
      <pc:docMkLst>
        <pc:docMk/>
      </pc:docMkLst>
      <pc:sldChg chg="modSp new mod">
        <pc:chgData name="Keerthish N" userId="a99c5843-1b8b-4597-934e-1f1285f55a02" providerId="ADAL" clId="{C6D083F1-5A86-4621-B0FE-66BC5430D084}" dt="2022-04-17T09:03:18.848" v="17" actId="20577"/>
        <pc:sldMkLst>
          <pc:docMk/>
          <pc:sldMk cId="4212529041" sldId="268"/>
        </pc:sldMkLst>
        <pc:spChg chg="mod">
          <ac:chgData name="Keerthish N" userId="a99c5843-1b8b-4597-934e-1f1285f55a02" providerId="ADAL" clId="{C6D083F1-5A86-4621-B0FE-66BC5430D084}" dt="2022-04-17T09:03:18.848" v="17" actId="20577"/>
          <ac:spMkLst>
            <pc:docMk/>
            <pc:sldMk cId="4212529041" sldId="268"/>
            <ac:spMk id="2" creationId="{6F924236-E3EC-42E3-8A6E-CA820954B34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36543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7C7031-7189-4FF4-AB77-91746D51C992}" type="datetimeFigureOut">
              <a:rPr lang="en-IN" smtClean="0"/>
              <a:t>20-05-2023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92B09D-9932-4B06-873C-0134651267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975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rgbClr val="F7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246757"/>
            <a:ext cx="3278155" cy="474724"/>
          </a:xfrm>
        </p:spPr>
        <p:txBody>
          <a:bodyPr/>
          <a:lstStyle>
            <a:lvl1pPr>
              <a:defRPr sz="1600" b="1">
                <a:latin typeface="Gotham HTF Book" charset="0"/>
                <a:ea typeface="Gotham HTF Book" charset="0"/>
                <a:cs typeface="Gotham HTF Book" charset="0"/>
              </a:defRPr>
            </a:lvl1pPr>
          </a:lstStyle>
          <a:p>
            <a:fld id="{BA1F788D-DC43-41B5-B9E0-561B4488AB21}" type="datetime1">
              <a:rPr lang="en-US" smtClean="0"/>
              <a:t>5/20/2023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35361" y="5182088"/>
            <a:ext cx="11602073" cy="492443"/>
          </a:xfrm>
        </p:spPr>
        <p:txBody>
          <a:bodyPr vert="horz" wrap="square" lIns="0" tIns="0" rIns="0" bIns="0" rtlCol="0">
            <a:spAutoFit/>
          </a:bodyPr>
          <a:lstStyle>
            <a:lvl1pPr algn="r">
              <a:defRPr lang="en-IN" sz="3200" b="1" i="0" spc="-125" dirty="0">
                <a:solidFill>
                  <a:srgbClr val="21619C"/>
                </a:solidFill>
                <a:latin typeface="Proxima Nova Rg"/>
                <a:cs typeface="Proxima Nova Rg"/>
              </a:defRPr>
            </a:lvl1pPr>
          </a:lstStyle>
          <a:p>
            <a:pPr marL="12700"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115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F7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072" y="270403"/>
            <a:ext cx="11602073" cy="492443"/>
          </a:xfrm>
        </p:spPr>
        <p:txBody>
          <a:bodyPr vert="horz" wrap="square" lIns="0" tIns="0" rIns="0" bIns="0" rtlCol="0">
            <a:spAutoFit/>
          </a:bodyPr>
          <a:lstStyle>
            <a:lvl1pPr algn="l">
              <a:defRPr lang="en-IN" sz="3200" b="1" i="0" spc="-125" dirty="0">
                <a:solidFill>
                  <a:srgbClr val="21619C"/>
                </a:solidFill>
                <a:latin typeface="Proxima Nova Rg"/>
                <a:cs typeface="Proxima Nova Rg"/>
              </a:defRPr>
            </a:lvl1pPr>
          </a:lstStyle>
          <a:p>
            <a:pPr marL="12700"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6895" y="1381931"/>
            <a:ext cx="11575252" cy="4726885"/>
          </a:xfrm>
        </p:spPr>
        <p:txBody>
          <a:bodyPr>
            <a:normAutofit/>
          </a:bodyPr>
          <a:lstStyle>
            <a:lvl1pPr>
              <a:defRPr lang="en-US" sz="2400" b="0" kern="1200" dirty="0" smtClean="0">
                <a:solidFill>
                  <a:srgbClr val="404040"/>
                </a:solidFill>
                <a:latin typeface="Gotham HTF Book" charset="0"/>
                <a:ea typeface="Gotham HTF Book" charset="0"/>
                <a:cs typeface="Gotham HTF Book" charset="0"/>
              </a:defRPr>
            </a:lvl1pPr>
            <a:lvl2pPr>
              <a:defRPr lang="en-US" sz="1600" b="0" kern="1200" dirty="0" smtClean="0">
                <a:solidFill>
                  <a:srgbClr val="404040"/>
                </a:solidFill>
                <a:latin typeface="Gotham HTF Book" charset="0"/>
                <a:ea typeface="Gotham HTF Book" charset="0"/>
                <a:cs typeface="Gotham HTF Book" charset="0"/>
              </a:defRPr>
            </a:lvl2pPr>
            <a:lvl3pPr>
              <a:defRPr sz="1800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HTF Book" charset="0"/>
                <a:ea typeface="Gotham HTF Book" charset="0"/>
                <a:cs typeface="Gotham HTF Book" charset="0"/>
              </a:defRPr>
            </a:lvl3pPr>
            <a:lvl4pPr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HTF Book" charset="0"/>
                <a:ea typeface="Gotham HTF Book" charset="0"/>
                <a:cs typeface="Gotham HTF Book" charset="0"/>
              </a:defRPr>
            </a:lvl4pPr>
            <a:lvl5pPr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HTF Book" charset="0"/>
                <a:ea typeface="Gotham HTF Book" charset="0"/>
                <a:cs typeface="Gotham HTF Book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8" name="object 2"/>
          <p:cNvSpPr/>
          <p:nvPr/>
        </p:nvSpPr>
        <p:spPr>
          <a:xfrm flipV="1">
            <a:off x="205250" y="1114830"/>
            <a:ext cx="11586895" cy="66180"/>
          </a:xfrm>
          <a:custGeom>
            <a:avLst/>
            <a:gdLst/>
            <a:ahLst/>
            <a:cxnLst/>
            <a:rect l="l" t="t" r="r" b="b"/>
            <a:pathLst>
              <a:path w="10424160">
                <a:moveTo>
                  <a:pt x="0" y="0"/>
                </a:moveTo>
                <a:lnTo>
                  <a:pt x="10424154" y="0"/>
                </a:lnTo>
              </a:path>
            </a:pathLst>
          </a:custGeom>
          <a:ln w="12703">
            <a:solidFill>
              <a:srgbClr val="7F8285"/>
            </a:solidFill>
            <a:prstDash val="dash"/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9" name="TextBox 8"/>
          <p:cNvSpPr txBox="1"/>
          <p:nvPr/>
        </p:nvSpPr>
        <p:spPr>
          <a:xfrm>
            <a:off x="10800526" y="6331826"/>
            <a:ext cx="1508357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US" sz="800" b="0" i="0">
                <a:solidFill>
                  <a:schemeClr val="bg1"/>
                </a:solidFill>
                <a:latin typeface="Proxima Nova Rg" panose="02000506030000020004" pitchFamily="50" charset="0"/>
                <a:cs typeface="Gotham HTF Book"/>
              </a:rPr>
              <a:t>www.cloudthat.com</a:t>
            </a:r>
          </a:p>
        </p:txBody>
      </p:sp>
    </p:spTree>
    <p:extLst>
      <p:ext uri="{BB962C8B-B14F-4D97-AF65-F5344CB8AC3E}">
        <p14:creationId xmlns:p14="http://schemas.microsoft.com/office/powerpoint/2010/main" val="7458384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8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bg>
      <p:bgPr>
        <a:solidFill>
          <a:srgbClr val="F7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0800526" y="6331826"/>
            <a:ext cx="1508357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US" sz="800" b="0" i="0" dirty="0">
                <a:solidFill>
                  <a:schemeClr val="bg1"/>
                </a:solidFill>
                <a:latin typeface="Proxima Nova Rg" panose="02000506030000020004" pitchFamily="50" charset="0"/>
                <a:cs typeface="Gotham HTF Book"/>
              </a:rPr>
              <a:t>www.cloudthat.com</a:t>
            </a:r>
          </a:p>
        </p:txBody>
      </p:sp>
      <p:sp>
        <p:nvSpPr>
          <p:cNvPr id="6" name="Rectangle 5"/>
          <p:cNvSpPr/>
          <p:nvPr/>
        </p:nvSpPr>
        <p:spPr>
          <a:xfrm>
            <a:off x="3" y="1988840"/>
            <a:ext cx="12212869" cy="22082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05400" y="2846743"/>
            <a:ext cx="11602073" cy="492443"/>
          </a:xfrm>
          <a:ln>
            <a:noFill/>
          </a:ln>
        </p:spPr>
        <p:txBody>
          <a:bodyPr vert="horz" wrap="square" lIns="0" tIns="0" rIns="0" bIns="0" rtlCol="0">
            <a:spAutoFit/>
          </a:bodyPr>
          <a:lstStyle>
            <a:lvl1pPr algn="ctr">
              <a:defRPr lang="en-IN" sz="3200" b="0" i="0" spc="-125" dirty="0">
                <a:solidFill>
                  <a:schemeClr val="bg1"/>
                </a:solidFill>
                <a:latin typeface="Proxima Nova Rg"/>
                <a:cs typeface="Proxima Nova Rg"/>
              </a:defRPr>
            </a:lvl1pPr>
          </a:lstStyle>
          <a:p>
            <a:pPr marL="12700"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20299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8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rgbClr val="F7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633" y="272347"/>
            <a:ext cx="11564999" cy="492443"/>
          </a:xfrm>
        </p:spPr>
        <p:txBody>
          <a:bodyPr vert="horz" wrap="square" lIns="0" tIns="0" rIns="0" bIns="0" rtlCol="0" anchor="ctr">
            <a:spAutoFit/>
          </a:bodyPr>
          <a:lstStyle>
            <a:lvl1pPr algn="ctr">
              <a:defRPr lang="en-IN" sz="3200" b="1" i="0" spc="-125" dirty="0">
                <a:solidFill>
                  <a:srgbClr val="21619C"/>
                </a:solidFill>
                <a:latin typeface="Proxima Nova Rg"/>
                <a:cs typeface="Proxima Nova Rg"/>
              </a:defRPr>
            </a:lvl1pPr>
          </a:lstStyle>
          <a:p>
            <a:pPr marL="12700" lvl="0" algn="l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5440" y="1266277"/>
            <a:ext cx="5496521" cy="4859892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b="0" dirty="0" smtClean="0">
                <a:solidFill>
                  <a:srgbClr val="404040"/>
                </a:solidFill>
                <a:latin typeface="Gotham HTF Book" charset="0"/>
                <a:ea typeface="Gotham HTF Book" charset="0"/>
                <a:cs typeface="Gotham HTF Book" charset="0"/>
              </a:defRPr>
            </a:lvl1pPr>
            <a:lvl2pPr>
              <a:defRPr lang="en-US" sz="1600" b="0" dirty="0" smtClean="0">
                <a:solidFill>
                  <a:srgbClr val="404040"/>
                </a:solidFill>
                <a:latin typeface="Gotham HTF Book" charset="0"/>
                <a:ea typeface="Gotham HTF Book" charset="0"/>
                <a:cs typeface="Gotham HTF Book" charset="0"/>
              </a:defRPr>
            </a:lvl2pPr>
            <a:lvl3pPr>
              <a:defRPr lang="en-US" sz="1800" b="0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HTF Book" charset="0"/>
                <a:ea typeface="Gotham HTF Book" charset="0"/>
                <a:cs typeface="Gotham HTF Book" charset="0"/>
              </a:defRPr>
            </a:lvl3pPr>
            <a:lvl4pPr>
              <a:defRPr lang="en-US" sz="1600" b="0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HTF Book" charset="0"/>
                <a:ea typeface="Gotham HTF Book" charset="0"/>
                <a:cs typeface="Gotham HTF Book" charset="0"/>
              </a:defRPr>
            </a:lvl4pPr>
            <a:lvl5pPr>
              <a:defRPr lang="en-IN" sz="1600" b="0" i="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Book" charset="0"/>
                <a:ea typeface="Gotham HTF Book" charset="0"/>
                <a:cs typeface="Gotham HTF Book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97897" y="1263657"/>
            <a:ext cx="5894249" cy="4862511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b="0" dirty="0" smtClean="0">
                <a:solidFill>
                  <a:srgbClr val="404040"/>
                </a:solidFill>
                <a:latin typeface="Gotham HTF Book" charset="0"/>
                <a:ea typeface="Gotham HTF Book" charset="0"/>
                <a:cs typeface="Gotham HTF Book" charset="0"/>
              </a:defRPr>
            </a:lvl1pPr>
            <a:lvl2pPr>
              <a:defRPr lang="en-US" sz="1600" b="0" dirty="0" smtClean="0">
                <a:solidFill>
                  <a:srgbClr val="404040"/>
                </a:solidFill>
                <a:latin typeface="Gotham HTF Book" charset="0"/>
                <a:ea typeface="Gotham HTF Book" charset="0"/>
                <a:cs typeface="Gotham HTF Book" charset="0"/>
              </a:defRPr>
            </a:lvl2pPr>
            <a:lvl3pPr>
              <a:defRPr lang="en-US" sz="1800" b="0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HTF Book" charset="0"/>
                <a:ea typeface="Gotham HTF Book" charset="0"/>
                <a:cs typeface="Gotham HTF Book" charset="0"/>
              </a:defRPr>
            </a:lvl3pPr>
            <a:lvl4pPr>
              <a:defRPr lang="en-US" sz="1600" b="0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HTF Book" charset="0"/>
                <a:ea typeface="Gotham HTF Book" charset="0"/>
                <a:cs typeface="Gotham HTF Book" charset="0"/>
              </a:defRPr>
            </a:lvl4pPr>
            <a:lvl5pPr>
              <a:defRPr lang="en-IN" sz="1600" b="0" i="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Book" charset="0"/>
                <a:ea typeface="Gotham HTF Book" charset="0"/>
                <a:cs typeface="Gotham HTF Book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2" name="object 2"/>
          <p:cNvSpPr/>
          <p:nvPr/>
        </p:nvSpPr>
        <p:spPr>
          <a:xfrm flipV="1">
            <a:off x="205250" y="1114830"/>
            <a:ext cx="11586895" cy="66180"/>
          </a:xfrm>
          <a:custGeom>
            <a:avLst/>
            <a:gdLst/>
            <a:ahLst/>
            <a:cxnLst/>
            <a:rect l="l" t="t" r="r" b="b"/>
            <a:pathLst>
              <a:path w="10424160">
                <a:moveTo>
                  <a:pt x="0" y="0"/>
                </a:moveTo>
                <a:lnTo>
                  <a:pt x="10424154" y="0"/>
                </a:lnTo>
              </a:path>
            </a:pathLst>
          </a:custGeom>
        </p:spPr>
        <p:txBody>
          <a:bodyPr vert="horz" lIns="91440" tIns="45720" rIns="91440" bIns="45720" rtlCol="0">
            <a:normAutofit fontScale="25000" lnSpcReduction="20000"/>
          </a:bodyPr>
          <a:lstStyle/>
          <a:p>
            <a:pPr marL="342882" lvl="0" indent="-342882">
              <a:spcBef>
                <a:spcPct val="20000"/>
              </a:spcBef>
              <a:buFont typeface="Arial" pitchFamily="34" charset="0"/>
              <a:buChar char="•"/>
            </a:pPr>
            <a:endParaRPr sz="2400" b="1">
              <a:solidFill>
                <a:srgbClr val="404040"/>
              </a:solidFill>
              <a:latin typeface="Proxima Nova Rg"/>
              <a:cs typeface="Proxima Nova Rg"/>
            </a:endParaRPr>
          </a:p>
        </p:txBody>
      </p:sp>
      <p:sp>
        <p:nvSpPr>
          <p:cNvPr id="17" name="object 2"/>
          <p:cNvSpPr/>
          <p:nvPr/>
        </p:nvSpPr>
        <p:spPr>
          <a:xfrm flipV="1">
            <a:off x="269746" y="1028739"/>
            <a:ext cx="11586895" cy="66180"/>
          </a:xfrm>
          <a:custGeom>
            <a:avLst/>
            <a:gdLst/>
            <a:ahLst/>
            <a:cxnLst/>
            <a:rect l="l" t="t" r="r" b="b"/>
            <a:pathLst>
              <a:path w="10424160">
                <a:moveTo>
                  <a:pt x="0" y="0"/>
                </a:moveTo>
                <a:lnTo>
                  <a:pt x="10424154" y="0"/>
                </a:lnTo>
              </a:path>
            </a:pathLst>
          </a:custGeom>
          <a:ln w="12703">
            <a:solidFill>
              <a:srgbClr val="7F8285"/>
            </a:solidFill>
            <a:prstDash val="dash"/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1" name="TextBox 20"/>
          <p:cNvSpPr txBox="1"/>
          <p:nvPr/>
        </p:nvSpPr>
        <p:spPr>
          <a:xfrm>
            <a:off x="10800526" y="6331826"/>
            <a:ext cx="1508357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US" sz="800" b="0" i="0">
                <a:solidFill>
                  <a:schemeClr val="bg1"/>
                </a:solidFill>
                <a:latin typeface="Proxima Nova Rg" panose="02000506030000020004" pitchFamily="50" charset="0"/>
                <a:cs typeface="Gotham HTF Book"/>
              </a:rPr>
              <a:t>www.cloudthat.com</a:t>
            </a:r>
          </a:p>
        </p:txBody>
      </p:sp>
    </p:spTree>
    <p:extLst>
      <p:ext uri="{BB962C8B-B14F-4D97-AF65-F5344CB8AC3E}">
        <p14:creationId xmlns:p14="http://schemas.microsoft.com/office/powerpoint/2010/main" val="3429256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rgbClr val="F7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765" y="287751"/>
            <a:ext cx="10972800" cy="492443"/>
          </a:xfrm>
        </p:spPr>
        <p:txBody>
          <a:bodyPr vert="horz" wrap="square" lIns="0" tIns="0" rIns="0" bIns="0" rtlCol="0" anchor="ctr">
            <a:spAutoFit/>
          </a:bodyPr>
          <a:lstStyle>
            <a:lvl1pPr>
              <a:defRPr lang="en-IN" sz="3200" b="1" i="0" spc="-125" dirty="0">
                <a:solidFill>
                  <a:srgbClr val="21619C"/>
                </a:solidFill>
                <a:latin typeface="Proxima Nova Rg"/>
                <a:cs typeface="Proxima Nova Rg"/>
              </a:defRPr>
            </a:lvl1pPr>
          </a:lstStyle>
          <a:p>
            <a:pPr marL="12700" lvl="0" algn="l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5095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CEE73-F09E-46B3-ABAC-0BCCC1504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C312A4-4E77-4BB7-A998-E6E6CF56C4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82FEF4-6070-4BA3-B60A-A74E04B2E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7DABA-ED86-4B36-B13B-81D979E16D17}" type="datetime1">
              <a:rPr lang="en-US" smtClean="0"/>
              <a:t>5/20/2023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D5C5E8-6D18-4EB6-8118-066A5BCCE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F4A70C-171A-4BD4-BB1F-7B4745B20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396DC-0615-484B-A4B6-7C8A4EC57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949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144DB1-F196-4181-A727-816C192D49C0}" type="datetime1">
              <a:rPr lang="en-US" smtClean="0"/>
              <a:t>5/20/2023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B396DC-0615-484B-A4B6-7C8A4EC57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068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hf sldNum="0" hdr="0" ftr="0" dt="0"/>
  <p:txStyles>
    <p:titleStyle>
      <a:lvl1pPr algn="ctr" defTabSz="914354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1pPr>
    </p:titleStyle>
    <p:bodyStyle>
      <a:lvl1pPr marL="342882" indent="-342882" algn="l" defTabSz="914354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Gotham HTF Book" charset="0"/>
          <a:ea typeface="Gotham HTF Book" charset="0"/>
          <a:cs typeface="Gotham HTF Book" charset="0"/>
        </a:defRPr>
      </a:lvl1pPr>
      <a:lvl2pPr marL="742913" indent="-285737" algn="l" defTabSz="914354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Gotham HTF Book" charset="0"/>
          <a:ea typeface="Gotham HTF Book" charset="0"/>
          <a:cs typeface="Gotham HTF Book" charset="0"/>
        </a:defRPr>
      </a:lvl2pPr>
      <a:lvl3pPr marL="1142942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Gotham HTF Book" charset="0"/>
          <a:ea typeface="Gotham HTF Book" charset="0"/>
          <a:cs typeface="Gotham HTF Book" charset="0"/>
        </a:defRPr>
      </a:lvl3pPr>
      <a:lvl4pPr marL="1600120" indent="-228589" algn="l" defTabSz="914354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Gotham HTF Book" charset="0"/>
          <a:ea typeface="Gotham HTF Book" charset="0"/>
          <a:cs typeface="Gotham HTF Book" charset="0"/>
        </a:defRPr>
      </a:lvl4pPr>
      <a:lvl5pPr marL="2057298" indent="-228589" algn="l" defTabSz="914354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Gotham HTF Book" charset="0"/>
          <a:ea typeface="Gotham HTF Book" charset="0"/>
          <a:cs typeface="Gotham HTF Book" charset="0"/>
        </a:defRPr>
      </a:lvl5pPr>
      <a:lvl6pPr marL="2514474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azure.microsoft.com/en-gb/products/cosmos-db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Cosmos DB Concepts </a:t>
            </a:r>
          </a:p>
        </p:txBody>
      </p:sp>
      <p:pic>
        <p:nvPicPr>
          <p:cNvPr id="3074" name="Picture 2" descr="Azure Cosmos DB Blog">
            <a:extLst>
              <a:ext uri="{FF2B5EF4-FFF2-40B4-BE49-F238E27FC236}">
                <a16:creationId xmlns:a16="http://schemas.microsoft.com/office/drawing/2014/main" id="{CEE18FF5-7241-8A7E-5D96-70849BE750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1762125"/>
            <a:ext cx="533400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A24C6-95B8-64F4-C2DE-1DC64CA8B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Eventual Consistency Model</a:t>
            </a:r>
          </a:p>
        </p:txBody>
      </p:sp>
      <p:pic>
        <p:nvPicPr>
          <p:cNvPr id="8196" name="Picture 4" descr="Animation of eventual consistency level using music notes that are eventually synced, but not within a specific bound.">
            <a:extLst>
              <a:ext uri="{FF2B5EF4-FFF2-40B4-BE49-F238E27FC236}">
                <a16:creationId xmlns:a16="http://schemas.microsoft.com/office/drawing/2014/main" id="{1082A06F-BABB-22E3-5F34-2F6DD8830DA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3505" y="1197145"/>
            <a:ext cx="9482428" cy="5097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82044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A24C6-95B8-64F4-C2DE-1DC64CA8B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Bounded Staleness Consistency Model</a:t>
            </a:r>
            <a:endParaRPr lang="en-IN" dirty="0"/>
          </a:p>
        </p:txBody>
      </p:sp>
      <p:pic>
        <p:nvPicPr>
          <p:cNvPr id="9218" name="Picture 2" descr="Animation of bounded staleness consistency level using music notes that are eventually synced within a pre-defined delay of time or versions.">
            <a:extLst>
              <a:ext uri="{FF2B5EF4-FFF2-40B4-BE49-F238E27FC236}">
                <a16:creationId xmlns:a16="http://schemas.microsoft.com/office/drawing/2014/main" id="{4F360505-F6B3-598B-9EAC-70F7DB858B6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9096" y="1246816"/>
            <a:ext cx="8551246" cy="4997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83849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A24C6-95B8-64F4-C2DE-1DC64CA8B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Session Consistency Model</a:t>
            </a:r>
          </a:p>
        </p:txBody>
      </p:sp>
      <p:pic>
        <p:nvPicPr>
          <p:cNvPr id="10242" name="Picture 2" descr="Animation of session consistency level using music notes that are synced within a single client session.">
            <a:extLst>
              <a:ext uri="{FF2B5EF4-FFF2-40B4-BE49-F238E27FC236}">
                <a16:creationId xmlns:a16="http://schemas.microsoft.com/office/drawing/2014/main" id="{2782EE1D-CB21-B7EB-36EC-2A2CCB503AC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322" y="1223778"/>
            <a:ext cx="9672794" cy="5043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52831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A24C6-95B8-64F4-C2DE-1DC64CA8B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Consistent Prefix Consistency Model </a:t>
            </a:r>
          </a:p>
        </p:txBody>
      </p:sp>
      <p:pic>
        <p:nvPicPr>
          <p:cNvPr id="11266" name="Picture 2" descr="Animation of consistent prefix level using music notes that are synced eventually but as a transaction that isn't out of order.">
            <a:extLst>
              <a:ext uri="{FF2B5EF4-FFF2-40B4-BE49-F238E27FC236}">
                <a16:creationId xmlns:a16="http://schemas.microsoft.com/office/drawing/2014/main" id="{225E5513-17B7-F520-9DB0-A066A39A294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3505" y="1197145"/>
            <a:ext cx="9482428" cy="5097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30529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A24C6-95B8-64F4-C2DE-1DC64CA8B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Consistency for 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3B750-9B91-9C1A-BB28-DEE43D2E23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By default, any user-defined resource would have the same consistency level for queries as was defined for reads</a:t>
            </a:r>
          </a:p>
          <a:p>
            <a:r>
              <a:rPr lang="en-GB" dirty="0"/>
              <a:t>This is possible because indexes are updated synchronously</a:t>
            </a:r>
          </a:p>
          <a:p>
            <a:r>
              <a:rPr lang="en-GB" dirty="0"/>
              <a:t>You can also change the index update strategy to be lazy</a:t>
            </a:r>
          </a:p>
          <a:p>
            <a:pPr lvl="1"/>
            <a:r>
              <a:rPr lang="en-GB" dirty="0"/>
              <a:t>This will boost the performance of writes</a:t>
            </a:r>
          </a:p>
          <a:p>
            <a:r>
              <a:rPr lang="en-GB" dirty="0"/>
              <a:t>When changing to lazy, regardless of the read consistency level, queries will have a consistency level of eventual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11795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A24C6-95B8-64F4-C2DE-1DC64CA8B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Understanding Partitioning</a:t>
            </a: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E42B9213-827D-9CB8-D1BD-0A9C081EE13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46" t="6404" r="3739" b="9997"/>
          <a:stretch/>
        </p:blipFill>
        <p:spPr bwMode="auto">
          <a:xfrm>
            <a:off x="1252929" y="1233995"/>
            <a:ext cx="9476358" cy="4873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1658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A24C6-95B8-64F4-C2DE-1DC64CA8B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Are Containers?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3B750-9B91-9C1A-BB28-DEE43D2E23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Containers are logical resources that group together one or more physical partitions.</a:t>
            </a:r>
          </a:p>
          <a:p>
            <a:r>
              <a:rPr lang="en-GB" dirty="0"/>
              <a:t>Don’t have any restrictions in terms of amount of storage or throughput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83F5CF-0B88-5F49-0D6B-E2ED15748B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1665" y="2450930"/>
            <a:ext cx="5715000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4046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A24C6-95B8-64F4-C2DE-1DC64CA8B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Does Partitioning Work?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3B750-9B91-9C1A-BB28-DEE43D2E23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Need to define a partition key and a row key for each item in your container. </a:t>
            </a:r>
          </a:p>
          <a:p>
            <a:r>
              <a:rPr lang="en-GB" dirty="0"/>
              <a:t>These key combinations uniquely identify the item</a:t>
            </a:r>
          </a:p>
          <a:p>
            <a:r>
              <a:rPr lang="en-GB" dirty="0"/>
              <a:t>The partition key determines the logical partition for your data</a:t>
            </a:r>
          </a:p>
          <a:p>
            <a:r>
              <a:rPr lang="en-GB" dirty="0"/>
              <a:t>Choosing the right partition key is crucial</a:t>
            </a:r>
          </a:p>
        </p:txBody>
      </p:sp>
    </p:spTree>
    <p:extLst>
      <p:ext uri="{BB962C8B-B14F-4D97-AF65-F5344CB8AC3E}">
        <p14:creationId xmlns:p14="http://schemas.microsoft.com/office/powerpoint/2010/main" val="8005316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A24C6-95B8-64F4-C2DE-1DC64CA8B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Designing for Partitioning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3B750-9B91-9C1A-BB28-DEE43D2E23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There are two key considerations when choosing the partition key</a:t>
            </a:r>
          </a:p>
          <a:p>
            <a:endParaRPr lang="en-IN" dirty="0"/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1FBAF186-94B4-D28E-DE1E-FCF0228310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9552" y="1929173"/>
            <a:ext cx="4903112" cy="4658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67598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A24C6-95B8-64F4-C2DE-1DC64CA8B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Understanding Throughput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3B750-9B91-9C1A-BB28-DEE43D2E23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Azure Cosmos DB has predictable performance</a:t>
            </a:r>
          </a:p>
          <a:p>
            <a:r>
              <a:rPr lang="en-GB" dirty="0"/>
              <a:t>This is achieved by provisioning a specific amount of request units (RU) per second</a:t>
            </a:r>
          </a:p>
          <a:p>
            <a:r>
              <a:rPr lang="en-GB" dirty="0"/>
              <a:t>This amount is what is called throughput.</a:t>
            </a:r>
          </a:p>
          <a:p>
            <a:r>
              <a:rPr lang="en-GB" dirty="0"/>
              <a:t>This means that you will be billed by how much reserved throughput you have as opposed to how much you actually use</a:t>
            </a:r>
          </a:p>
        </p:txBody>
      </p:sp>
    </p:spTree>
    <p:extLst>
      <p:ext uri="{BB962C8B-B14F-4D97-AF65-F5344CB8AC3E}">
        <p14:creationId xmlns:p14="http://schemas.microsoft.com/office/powerpoint/2010/main" val="2775156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A24C6-95B8-64F4-C2DE-1DC64CA8B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Global Distribution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3B750-9B91-9C1A-BB28-DEE43D2E23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Microsoft Azure is available globally in over 30 regions</a:t>
            </a:r>
          </a:p>
          <a:p>
            <a:r>
              <a:rPr lang="en-GB" sz="2400" b="0" i="0" dirty="0">
                <a:solidFill>
                  <a:srgbClr val="242021"/>
                </a:solidFill>
                <a:latin typeface="PfyfycBgqhntPvshvgUtopiaStd-Regular"/>
              </a:rPr>
              <a:t>Global distribution is a comparable concept to what replication is for </a:t>
            </a:r>
            <a:r>
              <a:rPr lang="en-IN" sz="2400" b="0" i="0" dirty="0">
                <a:solidFill>
                  <a:srgbClr val="242021"/>
                </a:solidFill>
                <a:latin typeface="PfyfycBgqhntPvshvgUtopiaStd-Regular"/>
              </a:rPr>
              <a:t>relational databases</a:t>
            </a:r>
          </a:p>
          <a:p>
            <a:r>
              <a:rPr lang="en-IN" dirty="0"/>
              <a:t>D</a:t>
            </a:r>
            <a:r>
              <a:rPr lang="en-IN" sz="2400" b="0" i="0" dirty="0">
                <a:solidFill>
                  <a:srgbClr val="242021"/>
                </a:solidFill>
                <a:latin typeface="PfyfycBgqhntPvshvgUtopiaStd-Regular"/>
              </a:rPr>
              <a:t>on’t need complex configurations</a:t>
            </a:r>
          </a:p>
          <a:p>
            <a:endParaRPr lang="en-IN" dirty="0"/>
          </a:p>
        </p:txBody>
      </p:sp>
      <p:pic>
        <p:nvPicPr>
          <p:cNvPr id="1026" name="Picture 2" descr="Learn NoSQL in Azure: Diving Deeper into Azure Cosmos DB">
            <a:extLst>
              <a:ext uri="{FF2B5EF4-FFF2-40B4-BE49-F238E27FC236}">
                <a16:creationId xmlns:a16="http://schemas.microsoft.com/office/drawing/2014/main" id="{B4A5AD23-21D7-4846-B954-32E55E94BA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51" t="25243" r="5611" b="18188"/>
          <a:stretch/>
        </p:blipFill>
        <p:spPr bwMode="auto">
          <a:xfrm>
            <a:off x="4119238" y="2708056"/>
            <a:ext cx="7741329" cy="3879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74653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A24C6-95B8-64F4-C2DE-1DC64CA8B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Specifying Request Unit Capacity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3B750-9B91-9C1A-BB28-DEE43D2E23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When defining a new collection, you need to configure the specific number of request units per second you want reserved for the container.</a:t>
            </a:r>
          </a:p>
          <a:p>
            <a:r>
              <a:rPr lang="en-GB" dirty="0"/>
              <a:t>The reserved throughput can be between 400 and 10,000 request units per second.</a:t>
            </a:r>
          </a:p>
          <a:p>
            <a:r>
              <a:rPr lang="en-IN" dirty="0"/>
              <a:t>Based on </a:t>
            </a:r>
            <a:r>
              <a:rPr lang="en-GB" dirty="0"/>
              <a:t>this number, Azure Cosmos DB allocates physical partitions to host the collection and it will manage the data across partitions as it grows.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279877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A24C6-95B8-64F4-C2DE-1DC64CA8B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Estimating Throughput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3B750-9B91-9C1A-BB28-DEE43D2E23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Refer:</a:t>
            </a:r>
          </a:p>
          <a:p>
            <a:pPr lvl="1"/>
            <a:r>
              <a:rPr lang="en-IN" dirty="0">
                <a:hlinkClick r:id="rId2"/>
              </a:rPr>
              <a:t>https://azure.microsoft.com/en-gb/products/cosmos-db/</a:t>
            </a:r>
            <a:endParaRPr lang="en-GB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737281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A24C6-95B8-64F4-C2DE-1DC64CA8B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Implementing 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3B750-9B91-9C1A-BB28-DEE43D2E23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Encryption at Rest</a:t>
            </a:r>
          </a:p>
          <a:p>
            <a:r>
              <a:rPr lang="en-IN" dirty="0"/>
              <a:t>Firewall Support</a:t>
            </a:r>
          </a:p>
          <a:p>
            <a:r>
              <a:rPr lang="en-IN" dirty="0"/>
              <a:t>Securing Access to Data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0666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A24C6-95B8-64F4-C2DE-1DC64CA8B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Supported APIs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3B750-9B91-9C1A-BB28-DEE43D2E23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Azure Cosmos DB supports several APIs for resource and data management</a:t>
            </a:r>
          </a:p>
          <a:p>
            <a:r>
              <a:rPr lang="en-GB" dirty="0"/>
              <a:t>Several software development kits (SDKs)</a:t>
            </a:r>
          </a:p>
          <a:p>
            <a:r>
              <a:rPr lang="en-GB" dirty="0"/>
              <a:t>At its core is the REST API, which provides a foundation for all actions</a:t>
            </a:r>
          </a:p>
          <a:p>
            <a:r>
              <a:rPr lang="en-GB" dirty="0"/>
              <a:t>There are also other APIs such as </a:t>
            </a:r>
          </a:p>
          <a:p>
            <a:pPr lvl="1"/>
            <a:r>
              <a:rPr lang="en-GB" dirty="0" err="1"/>
              <a:t>DocumentDB</a:t>
            </a:r>
            <a:endParaRPr lang="en-GB" dirty="0"/>
          </a:p>
          <a:p>
            <a:pPr lvl="1"/>
            <a:r>
              <a:rPr lang="en-GB" dirty="0"/>
              <a:t>Mongo DB</a:t>
            </a:r>
          </a:p>
          <a:p>
            <a:pPr lvl="1"/>
            <a:r>
              <a:rPr lang="en-GB" dirty="0"/>
              <a:t>Apache Cassandra</a:t>
            </a:r>
          </a:p>
          <a:p>
            <a:pPr lvl="1"/>
            <a:r>
              <a:rPr lang="en-GB" dirty="0"/>
              <a:t>Table</a:t>
            </a:r>
          </a:p>
          <a:p>
            <a:pPr lvl="1"/>
            <a:r>
              <a:rPr lang="en-GB" dirty="0"/>
              <a:t>Graph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642478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A24C6-95B8-64F4-C2DE-1DC64CA8B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Azure Cosmos DB REST API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3B750-9B91-9C1A-BB28-DEE43D2E23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REST API interacts with Azure Cosmos DB using the HTTP protocol.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B01D64-4DF3-6CCA-0CBC-16097716A1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1366" y="1910820"/>
            <a:ext cx="6726316" cy="4680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5644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A24C6-95B8-64F4-C2DE-1DC64CA8B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DocumentDB</a:t>
            </a:r>
            <a:r>
              <a:rPr lang="en-IN" dirty="0"/>
              <a:t>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3B750-9B91-9C1A-BB28-DEE43D2E23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</a:t>
            </a:r>
            <a:r>
              <a:rPr lang="en-GB" dirty="0" err="1"/>
              <a:t>DocumentDB</a:t>
            </a:r>
            <a:r>
              <a:rPr lang="en-GB" dirty="0"/>
              <a:t> API is built on top of the REST API and is implemented in several languages and platforms including .NET, Java, NodeJS, JavaScript, and Python via their respective SDKs.</a:t>
            </a:r>
          </a:p>
          <a:p>
            <a:endParaRPr lang="en-GB" dirty="0"/>
          </a:p>
          <a:p>
            <a:pPr lvl="1"/>
            <a:r>
              <a:rPr lang="en-IN" dirty="0"/>
              <a:t>var </a:t>
            </a:r>
            <a:r>
              <a:rPr lang="en-IN" dirty="0" err="1"/>
              <a:t>dbUrl</a:t>
            </a:r>
            <a:r>
              <a:rPr lang="en-IN" dirty="0"/>
              <a:t> = "https://productcatalog.documents.azure.com/</a:t>
            </a:r>
            <a:r>
              <a:rPr lang="en-IN" dirty="0" err="1"/>
              <a:t>dbs</a:t>
            </a:r>
            <a:r>
              <a:rPr lang="en-IN" dirty="0"/>
              <a:t>";</a:t>
            </a:r>
          </a:p>
          <a:p>
            <a:pPr lvl="1"/>
            <a:r>
              <a:rPr lang="en-IN" dirty="0"/>
              <a:t>var </a:t>
            </a:r>
            <a:r>
              <a:rPr lang="en-IN" dirty="0" err="1"/>
              <a:t>authKey</a:t>
            </a:r>
            <a:r>
              <a:rPr lang="en-IN" dirty="0"/>
              <a:t> = "the primary or secondary key for the account";</a:t>
            </a:r>
          </a:p>
          <a:p>
            <a:pPr lvl="1"/>
            <a:r>
              <a:rPr lang="en-IN" dirty="0"/>
              <a:t>client = new </a:t>
            </a:r>
            <a:r>
              <a:rPr lang="en-IN" dirty="0" err="1"/>
              <a:t>DocumentClient</a:t>
            </a:r>
            <a:r>
              <a:rPr lang="en-IN" dirty="0"/>
              <a:t>(new Uri(</a:t>
            </a:r>
            <a:r>
              <a:rPr lang="en-IN" dirty="0" err="1"/>
              <a:t>dbUrl</a:t>
            </a:r>
            <a:r>
              <a:rPr lang="en-IN" dirty="0"/>
              <a:t>),</a:t>
            </a:r>
            <a:r>
              <a:rPr lang="en-IN" dirty="0" err="1"/>
              <a:t>authKey</a:t>
            </a:r>
            <a:r>
              <a:rPr lang="en-IN" dirty="0"/>
              <a:t>);</a:t>
            </a:r>
          </a:p>
          <a:p>
            <a:pPr lvl="1"/>
            <a:r>
              <a:rPr lang="en-IN" dirty="0"/>
              <a:t>await </a:t>
            </a:r>
            <a:r>
              <a:rPr lang="en-IN" dirty="0" err="1"/>
              <a:t>client.CreateDatabaseAsync</a:t>
            </a:r>
            <a:r>
              <a:rPr lang="en-IN" dirty="0"/>
              <a:t>(new Database { Id = "Products" });</a:t>
            </a:r>
          </a:p>
        </p:txBody>
      </p:sp>
    </p:spTree>
    <p:extLst>
      <p:ext uri="{BB962C8B-B14F-4D97-AF65-F5344CB8AC3E}">
        <p14:creationId xmlns:p14="http://schemas.microsoft.com/office/powerpoint/2010/main" val="38991572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A24C6-95B8-64F4-C2DE-1DC64CA8B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MongoDB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3B750-9B91-9C1A-BB28-DEE43D2E23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With the MongoDB API, you can leverage your knowledge of MongoDB</a:t>
            </a:r>
          </a:p>
          <a:p>
            <a:r>
              <a:rPr lang="en-GB" dirty="0"/>
              <a:t>In most cases, an existing MongoDB application would work without any code changes.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3850CC-F8F2-96D4-0420-4282AB0E82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8528" y="2328099"/>
            <a:ext cx="4997904" cy="4259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2169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A24C6-95B8-64F4-C2DE-1DC64CA8B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Graph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3B750-9B91-9C1A-BB28-DEE43D2E23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895" y="1373053"/>
            <a:ext cx="8714041" cy="4726885"/>
          </a:xfrm>
        </p:spPr>
        <p:txBody>
          <a:bodyPr/>
          <a:lstStyle/>
          <a:p>
            <a:r>
              <a:rPr lang="en-GB" dirty="0"/>
              <a:t>Graphs are very useful to understand a wide range of datasets in different fields such as science and business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EC7B7DD-2C8E-C1B1-DCA2-CC4D4680F7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0835" y="1381932"/>
            <a:ext cx="2781310" cy="1885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3022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A24C6-95B8-64F4-C2DE-1DC64CA8B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Table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3B750-9B91-9C1A-BB28-DEE43D2E23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An Azure Cosmos DB account implementing the Table API provides the same functionality as Azure Table storage</a:t>
            </a:r>
          </a:p>
          <a:p>
            <a:r>
              <a:rPr lang="en-GB" dirty="0"/>
              <a:t>With the benefits of scalability and throughput from Cosmos DB.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D35607-70E1-9673-0941-C58560C145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7697" y="2649887"/>
            <a:ext cx="5616606" cy="4078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3797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24236-E3EC-42E3-8A6E-CA820954B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212529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A24C6-95B8-64F4-C2DE-1DC64CA8B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Write and Read Regions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3B750-9B91-9C1A-BB28-DEE43D2E23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When the database was first created, it was based on only one region</a:t>
            </a:r>
          </a:p>
          <a:p>
            <a:r>
              <a:rPr lang="en-GB" dirty="0"/>
              <a:t>This default configuration defines the first (and only) region where a database accepts read and write operations.</a:t>
            </a:r>
          </a:p>
          <a:p>
            <a:r>
              <a:rPr lang="en-GB" dirty="0"/>
              <a:t>When you distribute the database to more regions, the new regions automatically become read regions</a:t>
            </a:r>
            <a:endParaRPr lang="en-IN" dirty="0"/>
          </a:p>
        </p:txBody>
      </p:sp>
      <p:pic>
        <p:nvPicPr>
          <p:cNvPr id="2050" name="Picture 2" descr="How multiple writes and reads are handled in Azure Cosmos DB -  TechMindFactory.com">
            <a:extLst>
              <a:ext uri="{FF2B5EF4-FFF2-40B4-BE49-F238E27FC236}">
                <a16:creationId xmlns:a16="http://schemas.microsoft.com/office/drawing/2014/main" id="{9C6B19A0-1863-016E-B108-33DC0942274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98"/>
          <a:stretch/>
        </p:blipFill>
        <p:spPr bwMode="auto">
          <a:xfrm>
            <a:off x="3545149" y="3106017"/>
            <a:ext cx="6761825" cy="3545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3706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A24C6-95B8-64F4-C2DE-1DC64CA8B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ACID Properties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AED090C1-5DC2-B622-629E-28797458611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99" t="21273" r="12485"/>
          <a:stretch/>
        </p:blipFill>
        <p:spPr bwMode="auto">
          <a:xfrm>
            <a:off x="1885024" y="1341105"/>
            <a:ext cx="8421952" cy="5175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7066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A24C6-95B8-64F4-C2DE-1DC64CA8B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CAP </a:t>
            </a:r>
            <a:r>
              <a:rPr lang="en-IN" dirty="0" err="1"/>
              <a:t>Theoram</a:t>
            </a:r>
            <a:endParaRPr lang="en-IN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83F3398-6A8D-414F-274F-47A0D85B2E3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4920" y="891447"/>
            <a:ext cx="7219598" cy="5708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0716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A24C6-95B8-64F4-C2DE-1DC64CA8B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Consistency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3B750-9B91-9C1A-BB28-DEE43D2E23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Consistency defines the rules under which distributed data is available to users.</a:t>
            </a:r>
          </a:p>
          <a:p>
            <a:r>
              <a:rPr lang="en-IN" dirty="0"/>
              <a:t>Azure Cosmos DB implements five different consistency models</a:t>
            </a:r>
          </a:p>
          <a:p>
            <a:endParaRPr lang="en-GB" dirty="0"/>
          </a:p>
          <a:p>
            <a:endParaRPr lang="en-IN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13E16E1F-23F8-68C5-31A4-94BF64F107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109" y="2732428"/>
            <a:ext cx="11191782" cy="1393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4636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A24C6-95B8-64F4-C2DE-1DC64CA8B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Consistency Models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D2FDA829-311A-4019-0E04-71CA4A1BAAC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67" b="5262"/>
          <a:stretch/>
        </p:blipFill>
        <p:spPr bwMode="auto">
          <a:xfrm>
            <a:off x="2132736" y="1189607"/>
            <a:ext cx="7716744" cy="4989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204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A24C6-95B8-64F4-C2DE-1DC64CA8B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Scope of Consistency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3B750-9B91-9C1A-BB28-DEE43D2E23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granularity of consistency is scoped to a single user request.</a:t>
            </a:r>
          </a:p>
          <a:p>
            <a:r>
              <a:rPr lang="en-GB" dirty="0"/>
              <a:t>A write request may correspond to an insert, replace, update, or delete Transaction</a:t>
            </a:r>
          </a:p>
          <a:p>
            <a:r>
              <a:rPr lang="en-GB" dirty="0"/>
              <a:t>As with writes, a read/query transaction is also scoped to a single user request.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773037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A24C6-95B8-64F4-C2DE-1DC64CA8B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Strong Consistency Model</a:t>
            </a:r>
          </a:p>
        </p:txBody>
      </p:sp>
      <p:pic>
        <p:nvPicPr>
          <p:cNvPr id="7172" name="Picture 4" descr="Animation of strong consistency level using musical notes that are always synced.">
            <a:extLst>
              <a:ext uri="{FF2B5EF4-FFF2-40B4-BE49-F238E27FC236}">
                <a16:creationId xmlns:a16="http://schemas.microsoft.com/office/drawing/2014/main" id="{CF084083-9B03-A34F-139E-582991112B1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0622" y="1221476"/>
            <a:ext cx="9208194" cy="5048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7109997"/>
      </p:ext>
    </p:extLst>
  </p:cSld>
  <p:clrMapOvr>
    <a:masterClrMapping/>
  </p:clrMapOvr>
</p:sld>
</file>

<file path=ppt/theme/theme1.xml><?xml version="1.0" encoding="utf-8"?>
<a:theme xmlns:a="http://schemas.openxmlformats.org/drawingml/2006/main" name="cloudthat-ppt">
  <a:themeElements>
    <a:clrScheme name="CloudThat Colours">
      <a:dk1>
        <a:srgbClr val="525252"/>
      </a:dk1>
      <a:lt1>
        <a:srgbClr val="FFFFFF"/>
      </a:lt1>
      <a:dk2>
        <a:srgbClr val="0C5180"/>
      </a:dk2>
      <a:lt2>
        <a:srgbClr val="4999D3"/>
      </a:lt2>
      <a:accent1>
        <a:srgbClr val="0C5180"/>
      </a:accent1>
      <a:accent2>
        <a:srgbClr val="20619B"/>
      </a:accent2>
      <a:accent3>
        <a:srgbClr val="388DCC"/>
      </a:accent3>
      <a:accent4>
        <a:srgbClr val="676767"/>
      </a:accent4>
      <a:accent5>
        <a:srgbClr val="808285"/>
      </a:accent5>
      <a:accent6>
        <a:srgbClr val="E6E7E7"/>
      </a:accent6>
      <a:hlink>
        <a:srgbClr val="E2D700"/>
      </a:hlink>
      <a:folHlink>
        <a:srgbClr val="85DFD0"/>
      </a:folHlink>
    </a:clrScheme>
    <a:fontScheme name="Arial Rounded">
      <a:majorFont>
        <a:latin typeface="Arial Rounded MT Bold"/>
        <a:ea typeface=""/>
        <a:cs typeface=""/>
      </a:majorFont>
      <a:minorFont>
        <a:latin typeface="Arial Rounded MT 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oudthat-ppt" id="{5C640F01-DF42-48AF-8959-1C772AC7A70A}" vid="{1E8B0E37-939B-4BF3-9F90-293384DAB4B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cloudthat-ppt</Template>
  <TotalTime>130</TotalTime>
  <Words>734</Words>
  <Application>Microsoft Office PowerPoint</Application>
  <PresentationFormat>Widescreen</PresentationFormat>
  <Paragraphs>85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Arial</vt:lpstr>
      <vt:lpstr>Arial Rounded MT Bold</vt:lpstr>
      <vt:lpstr>Calibri</vt:lpstr>
      <vt:lpstr>Gotham HTF Book</vt:lpstr>
      <vt:lpstr>PfyfycBgqhntPvshvgUtopiaStd-Regular</vt:lpstr>
      <vt:lpstr>Proxima Nova</vt:lpstr>
      <vt:lpstr>Proxima Nova Rg</vt:lpstr>
      <vt:lpstr>cloudthat-ppt</vt:lpstr>
      <vt:lpstr>Azure Cosmos DB Concepts </vt:lpstr>
      <vt:lpstr>Global Distribution </vt:lpstr>
      <vt:lpstr>Write and Read Regions </vt:lpstr>
      <vt:lpstr>ACID Properties</vt:lpstr>
      <vt:lpstr>CAP Theoram</vt:lpstr>
      <vt:lpstr>Consistency Models</vt:lpstr>
      <vt:lpstr>Consistency Models</vt:lpstr>
      <vt:lpstr>Scope of Consistency </vt:lpstr>
      <vt:lpstr>Strong Consistency Model</vt:lpstr>
      <vt:lpstr>Eventual Consistency Model</vt:lpstr>
      <vt:lpstr>Bounded Staleness Consistency Model</vt:lpstr>
      <vt:lpstr>Session Consistency Model</vt:lpstr>
      <vt:lpstr>Consistent Prefix Consistency Model </vt:lpstr>
      <vt:lpstr>Consistency for Queries</vt:lpstr>
      <vt:lpstr>Understanding Partitioning</vt:lpstr>
      <vt:lpstr>What Are Containers?</vt:lpstr>
      <vt:lpstr>How Does Partitioning Work? </vt:lpstr>
      <vt:lpstr>Designing for Partitioning</vt:lpstr>
      <vt:lpstr>Understanding Throughput</vt:lpstr>
      <vt:lpstr>Specifying Request Unit Capacity</vt:lpstr>
      <vt:lpstr>Estimating Throughput </vt:lpstr>
      <vt:lpstr>Implementing Security</vt:lpstr>
      <vt:lpstr>Supported APIs</vt:lpstr>
      <vt:lpstr>Azure Cosmos DB REST API</vt:lpstr>
      <vt:lpstr>DocumentDB API</vt:lpstr>
      <vt:lpstr>MongoDB API</vt:lpstr>
      <vt:lpstr>Graph API</vt:lpstr>
      <vt:lpstr>Table API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DevOps</dc:title>
  <dc:creator>Keerthish N</dc:creator>
  <cp:lastModifiedBy>Atin Gupta</cp:lastModifiedBy>
  <cp:revision>77</cp:revision>
  <dcterms:created xsi:type="dcterms:W3CDTF">2022-04-17T09:00:56Z</dcterms:created>
  <dcterms:modified xsi:type="dcterms:W3CDTF">2023-05-20T11:11:35Z</dcterms:modified>
</cp:coreProperties>
</file>