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287" r:id="rId3"/>
    <p:sldId id="288" r:id="rId4"/>
    <p:sldId id="289" r:id="rId5"/>
    <p:sldId id="290" r:id="rId6"/>
    <p:sldId id="291" r:id="rId7"/>
    <p:sldId id="292" r:id="rId8"/>
    <p:sldId id="295" r:id="rId9"/>
    <p:sldId id="293" r:id="rId10"/>
    <p:sldId id="294" r:id="rId11"/>
    <p:sldId id="296" r:id="rId12"/>
    <p:sldId id="297" r:id="rId13"/>
    <p:sldId id="298" r:id="rId14"/>
    <p:sldId id="29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in Gupta" initials="AG" lastIdx="1" clrIdx="0">
    <p:extLst>
      <p:ext uri="{19B8F6BF-5375-455C-9EA6-DF929625EA0E}">
        <p15:presenceInfo xmlns:p15="http://schemas.microsoft.com/office/powerpoint/2012/main" userId="d8159f1647995f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0" d="100"/>
          <a:sy n="50" d="100"/>
        </p:scale>
        <p:origin x="297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sh N" userId="a99c5843-1b8b-4597-934e-1f1285f55a02" providerId="ADAL" clId="{C6D083F1-5A86-4621-B0FE-66BC5430D084}"/>
    <pc:docChg chg="addSld modSld">
      <pc:chgData name="Keerthish N" userId="a99c5843-1b8b-4597-934e-1f1285f55a02" providerId="ADAL" clId="{C6D083F1-5A86-4621-B0FE-66BC5430D084}" dt="2022-04-17T09:03:18.848" v="17" actId="20577"/>
      <pc:docMkLst>
        <pc:docMk/>
      </pc:docMkLst>
      <pc:sldChg chg="modSp new mod">
        <pc:chgData name="Keerthish N" userId="a99c5843-1b8b-4597-934e-1f1285f55a02" providerId="ADAL" clId="{C6D083F1-5A86-4621-B0FE-66BC5430D084}" dt="2022-04-17T09:03:18.848" v="17" actId="20577"/>
        <pc:sldMkLst>
          <pc:docMk/>
          <pc:sldMk cId="4212529041" sldId="268"/>
        </pc:sldMkLst>
        <pc:spChg chg="mod">
          <ac:chgData name="Keerthish N" userId="a99c5843-1b8b-4597-934e-1f1285f55a02" providerId="ADAL" clId="{C6D083F1-5A86-4621-B0FE-66BC5430D084}" dt="2022-04-17T09:03:18.848" v="17" actId="20577"/>
          <ac:spMkLst>
            <pc:docMk/>
            <pc:sldMk cId="4212529041" sldId="268"/>
            <ac:spMk id="2" creationId="{6F924236-E3EC-42E3-8A6E-CA820954B3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654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C7031-7189-4FF4-AB77-91746D51C992}" type="datetimeFigureOut">
              <a:rPr lang="en-IN" smtClean="0"/>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B09D-9932-4B06-873C-0134651267B3}" type="slidenum">
              <a:rPr lang="en-IN" smtClean="0"/>
              <a:t>‹#›</a:t>
            </a:fld>
            <a:endParaRPr lang="en-IN"/>
          </a:p>
        </p:txBody>
      </p:sp>
    </p:spTree>
    <p:extLst>
      <p:ext uri="{BB962C8B-B14F-4D97-AF65-F5344CB8AC3E}">
        <p14:creationId xmlns:p14="http://schemas.microsoft.com/office/powerpoint/2010/main" val="23497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7FAFA"/>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246757"/>
            <a:ext cx="3278155" cy="474724"/>
          </a:xfrm>
        </p:spPr>
        <p:txBody>
          <a:bodyPr/>
          <a:lstStyle>
            <a:lvl1pPr>
              <a:defRPr sz="1600" b="1">
                <a:latin typeface="Gotham HTF Book" charset="0"/>
                <a:ea typeface="Gotham HTF Book" charset="0"/>
                <a:cs typeface="Gotham HTF Book" charset="0"/>
              </a:defRPr>
            </a:lvl1pPr>
          </a:lstStyle>
          <a:p>
            <a:fld id="{BA1F788D-DC43-41B5-B9E0-561B4488AB21}" type="datetime1">
              <a:rPr lang="en-US" smtClean="0"/>
              <a:t>5/20/2023</a:t>
            </a:fld>
            <a:endParaRPr lang="en-US"/>
          </a:p>
        </p:txBody>
      </p:sp>
      <p:sp>
        <p:nvSpPr>
          <p:cNvPr id="10" name="Title 1"/>
          <p:cNvSpPr>
            <a:spLocks noGrp="1"/>
          </p:cNvSpPr>
          <p:nvPr>
            <p:ph type="title"/>
          </p:nvPr>
        </p:nvSpPr>
        <p:spPr>
          <a:xfrm>
            <a:off x="335361" y="5182088"/>
            <a:ext cx="11602073" cy="492443"/>
          </a:xfrm>
        </p:spPr>
        <p:txBody>
          <a:bodyPr vert="horz" wrap="square" lIns="0" tIns="0" rIns="0" bIns="0" rtlCol="0">
            <a:spAutoFit/>
          </a:bodyPr>
          <a:lstStyle>
            <a:lvl1pPr algn="r">
              <a:defRPr lang="en-IN" sz="3200" b="1" i="0" spc="-125" dirty="0">
                <a:solidFill>
                  <a:srgbClr val="21619C"/>
                </a:solidFill>
                <a:latin typeface="Proxima Nova Rg"/>
                <a:cs typeface="Proxima Nova Rg"/>
              </a:defRPr>
            </a:lvl1pPr>
          </a:lstStyle>
          <a:p>
            <a:pPr marL="12700" lvl="0">
              <a:lnSpc>
                <a:spcPct val="100000"/>
              </a:lnSpc>
            </a:pPr>
            <a:r>
              <a:rPr lang="en-US"/>
              <a:t>Click to edit Master title style</a:t>
            </a:r>
            <a:endParaRPr lang="en-IN"/>
          </a:p>
        </p:txBody>
      </p:sp>
    </p:spTree>
    <p:extLst>
      <p:ext uri="{BB962C8B-B14F-4D97-AF65-F5344CB8AC3E}">
        <p14:creationId xmlns:p14="http://schemas.microsoft.com/office/powerpoint/2010/main" val="23511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7FA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072" y="270403"/>
            <a:ext cx="11602073" cy="492443"/>
          </a:xfrm>
        </p:spPr>
        <p:txBody>
          <a:bodyPr vert="horz" wrap="square" lIns="0" tIns="0" rIns="0" bIns="0" rtlCol="0">
            <a:spAutoFit/>
          </a:bodyPr>
          <a:lstStyle>
            <a:lvl1pPr algn="l">
              <a:defRPr lang="en-IN" sz="3200" b="1" i="0" spc="-125" dirty="0">
                <a:solidFill>
                  <a:srgbClr val="21619C"/>
                </a:solidFill>
                <a:latin typeface="Proxima Nova Rg"/>
                <a:cs typeface="Proxima Nova Rg"/>
              </a:defRPr>
            </a:lvl1pPr>
          </a:lstStyle>
          <a:p>
            <a:pPr marL="12700" lvl="0">
              <a:lnSpc>
                <a:spcPct val="100000"/>
              </a:lnSpc>
            </a:pPr>
            <a:r>
              <a:rPr lang="en-US"/>
              <a:t>Click to edit Master title style</a:t>
            </a:r>
            <a:endParaRPr lang="en-IN"/>
          </a:p>
        </p:txBody>
      </p:sp>
      <p:sp>
        <p:nvSpPr>
          <p:cNvPr id="3" name="Content Placeholder 2"/>
          <p:cNvSpPr>
            <a:spLocks noGrp="1"/>
          </p:cNvSpPr>
          <p:nvPr>
            <p:ph idx="1"/>
          </p:nvPr>
        </p:nvSpPr>
        <p:spPr>
          <a:xfrm>
            <a:off x="216895" y="1381931"/>
            <a:ext cx="11575252" cy="4726885"/>
          </a:xfrm>
        </p:spPr>
        <p:txBody>
          <a:bodyPr>
            <a:normAutofit/>
          </a:bodyPr>
          <a:lstStyle>
            <a:lvl1pPr>
              <a:defRPr lang="en-US" sz="2400" b="0" kern="1200" dirty="0" smtClean="0">
                <a:solidFill>
                  <a:srgbClr val="404040"/>
                </a:solidFill>
                <a:latin typeface="Gotham HTF Book" charset="0"/>
                <a:ea typeface="Gotham HTF Book" charset="0"/>
                <a:cs typeface="Gotham HTF Book" charset="0"/>
              </a:defRPr>
            </a:lvl1pPr>
            <a:lvl2pPr>
              <a:defRPr lang="en-US" sz="1600" b="0" kern="1200" dirty="0" smtClean="0">
                <a:solidFill>
                  <a:srgbClr val="404040"/>
                </a:solidFill>
                <a:latin typeface="Gotham HTF Book" charset="0"/>
                <a:ea typeface="Gotham HTF Book" charset="0"/>
                <a:cs typeface="Gotham HTF Book" charset="0"/>
              </a:defRPr>
            </a:lvl2pPr>
            <a:lvl3pPr>
              <a:defRPr sz="1800" b="0" i="0">
                <a:solidFill>
                  <a:schemeClr val="tx1">
                    <a:lumMod val="65000"/>
                    <a:lumOff val="35000"/>
                  </a:schemeClr>
                </a:solidFill>
                <a:latin typeface="Gotham HTF Book" charset="0"/>
                <a:ea typeface="Gotham HTF Book" charset="0"/>
                <a:cs typeface="Gotham HTF Book" charset="0"/>
              </a:defRPr>
            </a:lvl3pPr>
            <a:lvl4pPr>
              <a:defRPr sz="1600" b="0" i="0">
                <a:solidFill>
                  <a:schemeClr val="tx1">
                    <a:lumMod val="65000"/>
                    <a:lumOff val="35000"/>
                  </a:schemeClr>
                </a:solidFill>
                <a:latin typeface="Gotham HTF Book" charset="0"/>
                <a:ea typeface="Gotham HTF Book" charset="0"/>
                <a:cs typeface="Gotham HTF Book" charset="0"/>
              </a:defRPr>
            </a:lvl4pPr>
            <a:lvl5pPr>
              <a:defRPr sz="1600" b="0" i="0">
                <a:solidFill>
                  <a:schemeClr val="tx1">
                    <a:lumMod val="65000"/>
                    <a:lumOff val="35000"/>
                  </a:schemeClr>
                </a:solidFill>
                <a:latin typeface="Gotham HTF Book" charset="0"/>
                <a:ea typeface="Gotham HTF Book" charset="0"/>
                <a:cs typeface="Gotham HTF Book"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object 2"/>
          <p:cNvSpPr/>
          <p:nvPr/>
        </p:nvSpPr>
        <p:spPr>
          <a:xfrm flipV="1">
            <a:off x="205250" y="1114830"/>
            <a:ext cx="11586895" cy="66180"/>
          </a:xfrm>
          <a:custGeom>
            <a:avLst/>
            <a:gdLst/>
            <a:ahLst/>
            <a:cxnLst/>
            <a:rect l="l" t="t" r="r" b="b"/>
            <a:pathLst>
              <a:path w="10424160">
                <a:moveTo>
                  <a:pt x="0" y="0"/>
                </a:moveTo>
                <a:lnTo>
                  <a:pt x="10424154" y="0"/>
                </a:lnTo>
              </a:path>
            </a:pathLst>
          </a:custGeom>
          <a:ln w="12703">
            <a:solidFill>
              <a:srgbClr val="7F8285"/>
            </a:solidFill>
            <a:prstDash val="dash"/>
          </a:ln>
        </p:spPr>
        <p:txBody>
          <a:bodyPr wrap="square" lIns="0" tIns="0" rIns="0" bIns="0" rtlCol="0"/>
          <a:lstStyle/>
          <a:p>
            <a:endParaRPr sz="1800"/>
          </a:p>
        </p:txBody>
      </p:sp>
      <p:sp>
        <p:nvSpPr>
          <p:cNvPr id="9" name="TextBox 8"/>
          <p:cNvSpPr txBox="1"/>
          <p:nvPr/>
        </p:nvSpPr>
        <p:spPr>
          <a:xfrm>
            <a:off x="10800526" y="6331826"/>
            <a:ext cx="1508357" cy="215444"/>
          </a:xfrm>
          <a:prstGeom prst="rect">
            <a:avLst/>
          </a:prstGeom>
          <a:noFill/>
        </p:spPr>
        <p:txBody>
          <a:bodyPr wrap="square" rtlCol="0" anchor="ctr">
            <a:spAutoFit/>
          </a:bodyPr>
          <a:lstStyle/>
          <a:p>
            <a:pPr algn="l"/>
            <a:r>
              <a:rPr lang="en-US" sz="800" b="0" i="0">
                <a:solidFill>
                  <a:schemeClr val="bg1"/>
                </a:solidFill>
                <a:latin typeface="Proxima Nova Rg" panose="02000506030000020004" pitchFamily="50" charset="0"/>
                <a:cs typeface="Gotham HTF Book"/>
              </a:rPr>
              <a:t>www.cloudthat.com</a:t>
            </a:r>
          </a:p>
        </p:txBody>
      </p:sp>
    </p:spTree>
    <p:extLst>
      <p:ext uri="{BB962C8B-B14F-4D97-AF65-F5344CB8AC3E}">
        <p14:creationId xmlns:p14="http://schemas.microsoft.com/office/powerpoint/2010/main" val="745838453"/>
      </p:ext>
    </p:extLst>
  </p:cSld>
  <p:clrMapOvr>
    <a:masterClrMapping/>
  </p:clrMapOvr>
  <p:extLst>
    <p:ext uri="{DCECCB84-F9BA-43D5-87BE-67443E8EF086}">
      <p15:sldGuideLst xmlns:p15="http://schemas.microsoft.com/office/powerpoint/2012/main">
        <p15:guide id="1" orient="horz" pos="7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solidFill>
          <a:srgbClr val="F7FAFA"/>
        </a:solidFill>
        <a:effectLst/>
      </p:bgPr>
    </p:bg>
    <p:spTree>
      <p:nvGrpSpPr>
        <p:cNvPr id="1" name=""/>
        <p:cNvGrpSpPr/>
        <p:nvPr/>
      </p:nvGrpSpPr>
      <p:grpSpPr>
        <a:xfrm>
          <a:off x="0" y="0"/>
          <a:ext cx="0" cy="0"/>
          <a:chOff x="0" y="0"/>
          <a:chExt cx="0" cy="0"/>
        </a:xfrm>
      </p:grpSpPr>
      <p:sp>
        <p:nvSpPr>
          <p:cNvPr id="9" name="TextBox 8"/>
          <p:cNvSpPr txBox="1"/>
          <p:nvPr/>
        </p:nvSpPr>
        <p:spPr>
          <a:xfrm>
            <a:off x="10800526" y="6331826"/>
            <a:ext cx="1508357" cy="215444"/>
          </a:xfrm>
          <a:prstGeom prst="rect">
            <a:avLst/>
          </a:prstGeom>
          <a:noFill/>
        </p:spPr>
        <p:txBody>
          <a:bodyPr wrap="square" rtlCol="0" anchor="ctr">
            <a:spAutoFit/>
          </a:bodyPr>
          <a:lstStyle/>
          <a:p>
            <a:pPr algn="l"/>
            <a:r>
              <a:rPr lang="en-US" sz="800" b="0" i="0" dirty="0">
                <a:solidFill>
                  <a:schemeClr val="bg1"/>
                </a:solidFill>
                <a:latin typeface="Proxima Nova Rg" panose="02000506030000020004" pitchFamily="50" charset="0"/>
                <a:cs typeface="Gotham HTF Book"/>
              </a:rPr>
              <a:t>www.cloudthat.com</a:t>
            </a:r>
          </a:p>
        </p:txBody>
      </p:sp>
      <p:sp>
        <p:nvSpPr>
          <p:cNvPr id="6" name="Rectangle 5"/>
          <p:cNvSpPr/>
          <p:nvPr/>
        </p:nvSpPr>
        <p:spPr>
          <a:xfrm>
            <a:off x="3" y="1988840"/>
            <a:ext cx="12212869"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Proxima Nova" charset="0"/>
              <a:ea typeface="Proxima Nova" charset="0"/>
              <a:cs typeface="Proxima Nova" charset="0"/>
            </a:endParaRPr>
          </a:p>
        </p:txBody>
      </p:sp>
      <p:sp>
        <p:nvSpPr>
          <p:cNvPr id="10" name="Title 1"/>
          <p:cNvSpPr>
            <a:spLocks noGrp="1"/>
          </p:cNvSpPr>
          <p:nvPr>
            <p:ph type="title"/>
          </p:nvPr>
        </p:nvSpPr>
        <p:spPr>
          <a:xfrm>
            <a:off x="305400" y="2846743"/>
            <a:ext cx="11602073" cy="492443"/>
          </a:xfrm>
          <a:ln>
            <a:noFill/>
          </a:ln>
        </p:spPr>
        <p:txBody>
          <a:bodyPr vert="horz" wrap="square" lIns="0" tIns="0" rIns="0" bIns="0" rtlCol="0">
            <a:spAutoFit/>
          </a:bodyPr>
          <a:lstStyle>
            <a:lvl1pPr algn="ctr">
              <a:defRPr lang="en-IN" sz="3200" b="0" i="0" spc="-125" dirty="0">
                <a:solidFill>
                  <a:schemeClr val="bg1"/>
                </a:solidFill>
                <a:latin typeface="Proxima Nova Rg"/>
                <a:cs typeface="Proxima Nova Rg"/>
              </a:defRPr>
            </a:lvl1pPr>
          </a:lstStyle>
          <a:p>
            <a:pPr marL="12700" lvl="0">
              <a:lnSpc>
                <a:spcPct val="100000"/>
              </a:lnSpc>
            </a:pPr>
            <a:r>
              <a:rPr lang="en-US"/>
              <a:t>Click to edit Master title style</a:t>
            </a:r>
            <a:endParaRPr lang="en-IN"/>
          </a:p>
        </p:txBody>
      </p:sp>
    </p:spTree>
    <p:extLst>
      <p:ext uri="{BB962C8B-B14F-4D97-AF65-F5344CB8AC3E}">
        <p14:creationId xmlns:p14="http://schemas.microsoft.com/office/powerpoint/2010/main" val="3252029963"/>
      </p:ext>
    </p:extLst>
  </p:cSld>
  <p:clrMapOvr>
    <a:masterClrMapping/>
  </p:clrMapOvr>
  <p:extLst>
    <p:ext uri="{DCECCB84-F9BA-43D5-87BE-67443E8EF086}">
      <p15:sldGuideLst xmlns:p15="http://schemas.microsoft.com/office/powerpoint/2012/main">
        <p15:guide id="1" orient="horz" pos="78">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7FA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633" y="272347"/>
            <a:ext cx="11564999" cy="492443"/>
          </a:xfrm>
        </p:spPr>
        <p:txBody>
          <a:bodyPr vert="horz" wrap="square" lIns="0" tIns="0" rIns="0" bIns="0" rtlCol="0" anchor="ctr">
            <a:spAutoFit/>
          </a:bodyPr>
          <a:lstStyle>
            <a:lvl1pPr algn="ctr">
              <a:defRPr lang="en-IN" sz="3200" b="1" i="0" spc="-125" dirty="0">
                <a:solidFill>
                  <a:srgbClr val="21619C"/>
                </a:solidFill>
                <a:latin typeface="Proxima Nova Rg"/>
                <a:cs typeface="Proxima Nova Rg"/>
              </a:defRPr>
            </a:lvl1pPr>
          </a:lstStyle>
          <a:p>
            <a:pPr marL="12700" lvl="0" algn="l">
              <a:lnSpc>
                <a:spcPct val="100000"/>
              </a:lnSpc>
            </a:pPr>
            <a:r>
              <a:rPr lang="en-US"/>
              <a:t>Click to edit Master title style</a:t>
            </a:r>
            <a:endParaRPr lang="en-IN"/>
          </a:p>
        </p:txBody>
      </p:sp>
      <p:sp>
        <p:nvSpPr>
          <p:cNvPr id="3" name="Content Placeholder 2"/>
          <p:cNvSpPr>
            <a:spLocks noGrp="1"/>
          </p:cNvSpPr>
          <p:nvPr>
            <p:ph sz="half" idx="1"/>
          </p:nvPr>
        </p:nvSpPr>
        <p:spPr>
          <a:xfrm>
            <a:off x="215440" y="1266277"/>
            <a:ext cx="5496521" cy="4859892"/>
          </a:xfrm>
        </p:spPr>
        <p:txBody>
          <a:bodyPr vert="horz" lIns="91440" tIns="45720" rIns="91440" bIns="45720" rtlCol="0">
            <a:normAutofit/>
          </a:bodyPr>
          <a:lstStyle>
            <a:lvl1pPr>
              <a:defRPr lang="en-US" sz="2400" b="0" dirty="0" smtClean="0">
                <a:solidFill>
                  <a:srgbClr val="404040"/>
                </a:solidFill>
                <a:latin typeface="Gotham HTF Book" charset="0"/>
                <a:ea typeface="Gotham HTF Book" charset="0"/>
                <a:cs typeface="Gotham HTF Book" charset="0"/>
              </a:defRPr>
            </a:lvl1pPr>
            <a:lvl2pPr>
              <a:defRPr lang="en-US" sz="1600" b="0" dirty="0" smtClean="0">
                <a:solidFill>
                  <a:srgbClr val="404040"/>
                </a:solidFill>
                <a:latin typeface="Gotham HTF Book" charset="0"/>
                <a:ea typeface="Gotham HTF Book" charset="0"/>
                <a:cs typeface="Gotham HTF Book" charset="0"/>
              </a:defRPr>
            </a:lvl2pPr>
            <a:lvl3pPr>
              <a:defRPr lang="en-US" sz="1800" b="0" i="0" dirty="0" smtClean="0">
                <a:solidFill>
                  <a:schemeClr val="tx1">
                    <a:lumMod val="65000"/>
                    <a:lumOff val="35000"/>
                  </a:schemeClr>
                </a:solidFill>
                <a:latin typeface="Gotham HTF Book" charset="0"/>
                <a:ea typeface="Gotham HTF Book" charset="0"/>
                <a:cs typeface="Gotham HTF Book" charset="0"/>
              </a:defRPr>
            </a:lvl3pPr>
            <a:lvl4pPr>
              <a:defRPr lang="en-US" sz="1600" b="0" i="0" dirty="0" smtClean="0">
                <a:solidFill>
                  <a:schemeClr val="tx1">
                    <a:lumMod val="65000"/>
                    <a:lumOff val="35000"/>
                  </a:schemeClr>
                </a:solidFill>
                <a:latin typeface="Gotham HTF Book" charset="0"/>
                <a:ea typeface="Gotham HTF Book" charset="0"/>
                <a:cs typeface="Gotham HTF Book" charset="0"/>
              </a:defRPr>
            </a:lvl4pPr>
            <a:lvl5pPr>
              <a:defRPr lang="en-IN" sz="1600" b="0" i="0" dirty="0">
                <a:solidFill>
                  <a:schemeClr val="tx1">
                    <a:lumMod val="65000"/>
                    <a:lumOff val="35000"/>
                  </a:schemeClr>
                </a:solidFill>
                <a:latin typeface="Gotham HTF Book" charset="0"/>
                <a:ea typeface="Gotham HTF Book" charset="0"/>
                <a:cs typeface="Gotham HTF Book"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897897" y="1263657"/>
            <a:ext cx="5894249" cy="4862511"/>
          </a:xfrm>
        </p:spPr>
        <p:txBody>
          <a:bodyPr vert="horz" lIns="91440" tIns="45720" rIns="91440" bIns="45720" rtlCol="0">
            <a:normAutofit/>
          </a:bodyPr>
          <a:lstStyle>
            <a:lvl1pPr>
              <a:defRPr lang="en-US" sz="2400" b="0" dirty="0" smtClean="0">
                <a:solidFill>
                  <a:srgbClr val="404040"/>
                </a:solidFill>
                <a:latin typeface="Gotham HTF Book" charset="0"/>
                <a:ea typeface="Gotham HTF Book" charset="0"/>
                <a:cs typeface="Gotham HTF Book" charset="0"/>
              </a:defRPr>
            </a:lvl1pPr>
            <a:lvl2pPr>
              <a:defRPr lang="en-US" sz="1600" b="0" dirty="0" smtClean="0">
                <a:solidFill>
                  <a:srgbClr val="404040"/>
                </a:solidFill>
                <a:latin typeface="Gotham HTF Book" charset="0"/>
                <a:ea typeface="Gotham HTF Book" charset="0"/>
                <a:cs typeface="Gotham HTF Book" charset="0"/>
              </a:defRPr>
            </a:lvl2pPr>
            <a:lvl3pPr>
              <a:defRPr lang="en-US" sz="1800" b="0" i="0" dirty="0" smtClean="0">
                <a:solidFill>
                  <a:schemeClr val="tx1">
                    <a:lumMod val="65000"/>
                    <a:lumOff val="35000"/>
                  </a:schemeClr>
                </a:solidFill>
                <a:latin typeface="Gotham HTF Book" charset="0"/>
                <a:ea typeface="Gotham HTF Book" charset="0"/>
                <a:cs typeface="Gotham HTF Book" charset="0"/>
              </a:defRPr>
            </a:lvl3pPr>
            <a:lvl4pPr>
              <a:defRPr lang="en-US" sz="1600" b="0" i="0" dirty="0" smtClean="0">
                <a:solidFill>
                  <a:schemeClr val="tx1">
                    <a:lumMod val="65000"/>
                    <a:lumOff val="35000"/>
                  </a:schemeClr>
                </a:solidFill>
                <a:latin typeface="Gotham HTF Book" charset="0"/>
                <a:ea typeface="Gotham HTF Book" charset="0"/>
                <a:cs typeface="Gotham HTF Book" charset="0"/>
              </a:defRPr>
            </a:lvl4pPr>
            <a:lvl5pPr>
              <a:defRPr lang="en-IN" sz="1600" b="0" i="0" dirty="0">
                <a:solidFill>
                  <a:schemeClr val="tx1">
                    <a:lumMod val="65000"/>
                    <a:lumOff val="35000"/>
                  </a:schemeClr>
                </a:solidFill>
                <a:latin typeface="Gotham HTF Book" charset="0"/>
                <a:ea typeface="Gotham HTF Book" charset="0"/>
                <a:cs typeface="Gotham HTF Book"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object 2"/>
          <p:cNvSpPr/>
          <p:nvPr/>
        </p:nvSpPr>
        <p:spPr>
          <a:xfrm flipV="1">
            <a:off x="205250" y="1114830"/>
            <a:ext cx="11586895" cy="66180"/>
          </a:xfrm>
          <a:custGeom>
            <a:avLst/>
            <a:gdLst/>
            <a:ahLst/>
            <a:cxnLst/>
            <a:rect l="l" t="t" r="r" b="b"/>
            <a:pathLst>
              <a:path w="10424160">
                <a:moveTo>
                  <a:pt x="0" y="0"/>
                </a:moveTo>
                <a:lnTo>
                  <a:pt x="10424154" y="0"/>
                </a:lnTo>
              </a:path>
            </a:pathLst>
          </a:custGeom>
        </p:spPr>
        <p:txBody>
          <a:bodyPr vert="horz" lIns="91440" tIns="45720" rIns="91440" bIns="45720" rtlCol="0">
            <a:normAutofit fontScale="25000" lnSpcReduction="20000"/>
          </a:bodyPr>
          <a:lstStyle/>
          <a:p>
            <a:pPr marL="342882" lvl="0" indent="-342882">
              <a:spcBef>
                <a:spcPct val="20000"/>
              </a:spcBef>
              <a:buFont typeface="Arial" pitchFamily="34" charset="0"/>
              <a:buChar char="•"/>
            </a:pPr>
            <a:endParaRPr sz="2400" b="1">
              <a:solidFill>
                <a:srgbClr val="404040"/>
              </a:solidFill>
              <a:latin typeface="Proxima Nova Rg"/>
              <a:cs typeface="Proxima Nova Rg"/>
            </a:endParaRPr>
          </a:p>
        </p:txBody>
      </p:sp>
      <p:sp>
        <p:nvSpPr>
          <p:cNvPr id="17" name="object 2"/>
          <p:cNvSpPr/>
          <p:nvPr/>
        </p:nvSpPr>
        <p:spPr>
          <a:xfrm flipV="1">
            <a:off x="269746" y="1028739"/>
            <a:ext cx="11586895" cy="66180"/>
          </a:xfrm>
          <a:custGeom>
            <a:avLst/>
            <a:gdLst/>
            <a:ahLst/>
            <a:cxnLst/>
            <a:rect l="l" t="t" r="r" b="b"/>
            <a:pathLst>
              <a:path w="10424160">
                <a:moveTo>
                  <a:pt x="0" y="0"/>
                </a:moveTo>
                <a:lnTo>
                  <a:pt x="10424154" y="0"/>
                </a:lnTo>
              </a:path>
            </a:pathLst>
          </a:custGeom>
          <a:ln w="12703">
            <a:solidFill>
              <a:srgbClr val="7F8285"/>
            </a:solidFill>
            <a:prstDash val="dash"/>
          </a:ln>
        </p:spPr>
        <p:txBody>
          <a:bodyPr wrap="square" lIns="0" tIns="0" rIns="0" bIns="0" rtlCol="0"/>
          <a:lstStyle/>
          <a:p>
            <a:endParaRPr sz="1800"/>
          </a:p>
        </p:txBody>
      </p:sp>
      <p:sp>
        <p:nvSpPr>
          <p:cNvPr id="21" name="TextBox 20"/>
          <p:cNvSpPr txBox="1"/>
          <p:nvPr/>
        </p:nvSpPr>
        <p:spPr>
          <a:xfrm>
            <a:off x="10800526" y="6331826"/>
            <a:ext cx="1508357" cy="215444"/>
          </a:xfrm>
          <a:prstGeom prst="rect">
            <a:avLst/>
          </a:prstGeom>
          <a:noFill/>
        </p:spPr>
        <p:txBody>
          <a:bodyPr wrap="square" rtlCol="0" anchor="ctr">
            <a:spAutoFit/>
          </a:bodyPr>
          <a:lstStyle/>
          <a:p>
            <a:pPr algn="l"/>
            <a:r>
              <a:rPr lang="en-US" sz="800" b="0" i="0">
                <a:solidFill>
                  <a:schemeClr val="bg1"/>
                </a:solidFill>
                <a:latin typeface="Proxima Nova Rg" panose="02000506030000020004" pitchFamily="50" charset="0"/>
                <a:cs typeface="Gotham HTF Book"/>
              </a:rPr>
              <a:t>www.cloudthat.com</a:t>
            </a:r>
          </a:p>
        </p:txBody>
      </p:sp>
    </p:spTree>
    <p:extLst>
      <p:ext uri="{BB962C8B-B14F-4D97-AF65-F5344CB8AC3E}">
        <p14:creationId xmlns:p14="http://schemas.microsoft.com/office/powerpoint/2010/main" val="342925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7FA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765" y="287751"/>
            <a:ext cx="10972800" cy="492443"/>
          </a:xfrm>
        </p:spPr>
        <p:txBody>
          <a:bodyPr vert="horz" wrap="square" lIns="0" tIns="0" rIns="0" bIns="0" rtlCol="0" anchor="ctr">
            <a:spAutoFit/>
          </a:bodyPr>
          <a:lstStyle>
            <a:lvl1pPr>
              <a:defRPr lang="en-IN" sz="3200" b="1" i="0" spc="-125" dirty="0">
                <a:solidFill>
                  <a:srgbClr val="21619C"/>
                </a:solidFill>
                <a:latin typeface="Proxima Nova Rg"/>
                <a:cs typeface="Proxima Nova Rg"/>
              </a:defRPr>
            </a:lvl1pPr>
          </a:lstStyle>
          <a:p>
            <a:pPr marL="12700" lvl="0" algn="l">
              <a:lnSpc>
                <a:spcPct val="100000"/>
              </a:lnSpc>
            </a:pPr>
            <a:r>
              <a:rPr lang="en-US"/>
              <a:t>Click to edit Master title style</a:t>
            </a:r>
            <a:endParaRPr lang="en-IN"/>
          </a:p>
        </p:txBody>
      </p:sp>
    </p:spTree>
    <p:extLst>
      <p:ext uri="{BB962C8B-B14F-4D97-AF65-F5344CB8AC3E}">
        <p14:creationId xmlns:p14="http://schemas.microsoft.com/office/powerpoint/2010/main" val="62509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EE73-F09E-46B3-ABAC-0BCCC15042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C312A4-4E77-4BB7-A998-E6E6CF56C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2FEF4-6070-4BA3-B60A-A74E04B2EC60}"/>
              </a:ext>
            </a:extLst>
          </p:cNvPr>
          <p:cNvSpPr>
            <a:spLocks noGrp="1"/>
          </p:cNvSpPr>
          <p:nvPr>
            <p:ph type="dt" sz="half" idx="10"/>
          </p:nvPr>
        </p:nvSpPr>
        <p:spPr/>
        <p:txBody>
          <a:bodyPr/>
          <a:lstStyle/>
          <a:p>
            <a:fld id="{1957DABA-ED86-4B36-B13B-81D979E16D17}" type="datetime1">
              <a:rPr lang="en-US" smtClean="0"/>
              <a:t>5/20/2023</a:t>
            </a:fld>
            <a:endParaRPr lang="en-US"/>
          </a:p>
        </p:txBody>
      </p:sp>
      <p:sp>
        <p:nvSpPr>
          <p:cNvPr id="5" name="Footer Placeholder 4">
            <a:extLst>
              <a:ext uri="{FF2B5EF4-FFF2-40B4-BE49-F238E27FC236}">
                <a16:creationId xmlns:a16="http://schemas.microsoft.com/office/drawing/2014/main" id="{AED5C5E8-6D18-4EB6-8118-066A5BC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4A70C-171A-4BD4-BB1F-7B4745B20B62}"/>
              </a:ext>
            </a:extLst>
          </p:cNvPr>
          <p:cNvSpPr>
            <a:spLocks noGrp="1"/>
          </p:cNvSpPr>
          <p:nvPr>
            <p:ph type="sldNum" sz="quarter" idx="12"/>
          </p:nvPr>
        </p:nvSpPr>
        <p:spPr/>
        <p:txBody>
          <a:bodyPr/>
          <a:lstStyle/>
          <a:p>
            <a:fld id="{7FB396DC-0615-484B-A4B6-7C8A4EC57F53}" type="slidenum">
              <a:rPr lang="en-US" smtClean="0"/>
              <a:t>‹#›</a:t>
            </a:fld>
            <a:endParaRPr lang="en-US"/>
          </a:p>
        </p:txBody>
      </p:sp>
    </p:spTree>
    <p:extLst>
      <p:ext uri="{BB962C8B-B14F-4D97-AF65-F5344CB8AC3E}">
        <p14:creationId xmlns:p14="http://schemas.microsoft.com/office/powerpoint/2010/main" val="6819499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44DB1-F196-4181-A727-816C192D49C0}" type="datetime1">
              <a:rPr lang="en-US" smtClean="0"/>
              <a:t>5/20/2023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396DC-0615-484B-A4B6-7C8A4EC57F53}" type="slidenum">
              <a:rPr lang="en-US" smtClean="0"/>
              <a:t>‹#›</a:t>
            </a:fld>
            <a:endParaRPr lang="en-US"/>
          </a:p>
        </p:txBody>
      </p:sp>
    </p:spTree>
    <p:extLst>
      <p:ext uri="{BB962C8B-B14F-4D97-AF65-F5344CB8AC3E}">
        <p14:creationId xmlns:p14="http://schemas.microsoft.com/office/powerpoint/2010/main" val="374806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lgn="ctr" defTabSz="914354" rtl="0" eaLnBrk="1" latinLnBrk="0" hangingPunct="1">
        <a:spcBef>
          <a:spcPct val="0"/>
        </a:spcBef>
        <a:buNone/>
        <a:defRPr sz="4000" kern="1200">
          <a:solidFill>
            <a:schemeClr val="tx1"/>
          </a:solidFill>
          <a:latin typeface="Proxima Nova" charset="0"/>
          <a:ea typeface="Proxima Nova" charset="0"/>
          <a:cs typeface="Proxima Nova" charset="0"/>
        </a:defRPr>
      </a:lvl1pPr>
    </p:titleStyle>
    <p:bodyStyle>
      <a:lvl1pPr marL="342882" indent="-342882" algn="l" defTabSz="914354" rtl="0" eaLnBrk="1" latinLnBrk="0" hangingPunct="1">
        <a:spcBef>
          <a:spcPct val="20000"/>
        </a:spcBef>
        <a:buFont typeface="Arial" pitchFamily="34" charset="0"/>
        <a:buChar char="•"/>
        <a:defRPr sz="2800" kern="1200">
          <a:solidFill>
            <a:schemeClr val="tx1"/>
          </a:solidFill>
          <a:latin typeface="Gotham HTF Book" charset="0"/>
          <a:ea typeface="Gotham HTF Book" charset="0"/>
          <a:cs typeface="Gotham HTF Book" charset="0"/>
        </a:defRPr>
      </a:lvl1pPr>
      <a:lvl2pPr marL="742913" indent="-285737" algn="l" defTabSz="914354" rtl="0" eaLnBrk="1" latinLnBrk="0" hangingPunct="1">
        <a:spcBef>
          <a:spcPct val="20000"/>
        </a:spcBef>
        <a:buFont typeface="Arial" pitchFamily="34" charset="0"/>
        <a:buChar char="–"/>
        <a:defRPr sz="2400" kern="1200">
          <a:solidFill>
            <a:schemeClr val="tx1"/>
          </a:solidFill>
          <a:latin typeface="Gotham HTF Book" charset="0"/>
          <a:ea typeface="Gotham HTF Book" charset="0"/>
          <a:cs typeface="Gotham HTF Book" charset="0"/>
        </a:defRPr>
      </a:lvl2pPr>
      <a:lvl3pPr marL="1142942" indent="-228589" algn="l" defTabSz="914354" rtl="0" eaLnBrk="1" latinLnBrk="0" hangingPunct="1">
        <a:spcBef>
          <a:spcPct val="20000"/>
        </a:spcBef>
        <a:buFont typeface="Arial" pitchFamily="34" charset="0"/>
        <a:buChar char="•"/>
        <a:defRPr sz="2000" kern="1200">
          <a:solidFill>
            <a:schemeClr val="tx1"/>
          </a:solidFill>
          <a:latin typeface="Gotham HTF Book" charset="0"/>
          <a:ea typeface="Gotham HTF Book" charset="0"/>
          <a:cs typeface="Gotham HTF Book" charset="0"/>
        </a:defRPr>
      </a:lvl3pPr>
      <a:lvl4pPr marL="1600120" indent="-228589" algn="l" defTabSz="914354" rtl="0" eaLnBrk="1" latinLnBrk="0" hangingPunct="1">
        <a:spcBef>
          <a:spcPct val="20000"/>
        </a:spcBef>
        <a:buFont typeface="Arial" pitchFamily="34" charset="0"/>
        <a:buChar char="–"/>
        <a:defRPr sz="1800" kern="1200">
          <a:solidFill>
            <a:schemeClr val="tx1"/>
          </a:solidFill>
          <a:latin typeface="Gotham HTF Book" charset="0"/>
          <a:ea typeface="Gotham HTF Book" charset="0"/>
          <a:cs typeface="Gotham HTF Book" charset="0"/>
        </a:defRPr>
      </a:lvl4pPr>
      <a:lvl5pPr marL="2057298" indent="-228589" algn="l" defTabSz="914354" rtl="0" eaLnBrk="1" latinLnBrk="0" hangingPunct="1">
        <a:spcBef>
          <a:spcPct val="20000"/>
        </a:spcBef>
        <a:buFont typeface="Arial" pitchFamily="34" charset="0"/>
        <a:buChar char="»"/>
        <a:defRPr sz="1800" kern="1200">
          <a:solidFill>
            <a:schemeClr val="tx1"/>
          </a:solidFill>
          <a:latin typeface="Gotham HTF Book" charset="0"/>
          <a:ea typeface="Gotham HTF Book" charset="0"/>
          <a:cs typeface="Gotham HTF Book"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smos.azure.com/capacitycalcul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Cosmos DB - Plan Resource Requirements</a:t>
            </a:r>
          </a:p>
        </p:txBody>
      </p:sp>
      <p:pic>
        <p:nvPicPr>
          <p:cNvPr id="3074" name="Picture 2" descr="Azure Cosmos DB Blog">
            <a:extLst>
              <a:ext uri="{FF2B5EF4-FFF2-40B4-BE49-F238E27FC236}">
                <a16:creationId xmlns:a16="http://schemas.microsoft.com/office/drawing/2014/main" id="{CEE18FF5-7241-8A7E-5D96-70849BE75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762125"/>
            <a:ext cx="5334000" cy="3333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GB" dirty="0"/>
              <a:t>TTL</a:t>
            </a:r>
            <a:endParaRPr lang="en-IN" dirty="0"/>
          </a:p>
        </p:txBody>
      </p:sp>
      <p:sp>
        <p:nvSpPr>
          <p:cNvPr id="3" name="Content Placeholder 2">
            <a:extLst>
              <a:ext uri="{FF2B5EF4-FFF2-40B4-BE49-F238E27FC236}">
                <a16:creationId xmlns:a16="http://schemas.microsoft.com/office/drawing/2014/main" id="{AC843A9B-067B-1132-1D7E-781E25F7C90D}"/>
              </a:ext>
            </a:extLst>
          </p:cNvPr>
          <p:cNvSpPr>
            <a:spLocks noGrp="1"/>
          </p:cNvSpPr>
          <p:nvPr>
            <p:ph idx="1"/>
          </p:nvPr>
        </p:nvSpPr>
        <p:spPr/>
        <p:txBody>
          <a:bodyPr/>
          <a:lstStyle/>
          <a:p>
            <a:r>
              <a:rPr lang="en-GB" dirty="0"/>
              <a:t>The length of time documents live in the database before being automatically purged.</a:t>
            </a:r>
          </a:p>
          <a:p>
            <a:r>
              <a:rPr lang="en-GB" dirty="0"/>
              <a:t>TTL value is defined as an integer in seconds.</a:t>
            </a:r>
            <a:endParaRPr lang="en-IN" dirty="0"/>
          </a:p>
        </p:txBody>
      </p:sp>
    </p:spTree>
    <p:extLst>
      <p:ext uri="{BB962C8B-B14F-4D97-AF65-F5344CB8AC3E}">
        <p14:creationId xmlns:p14="http://schemas.microsoft.com/office/powerpoint/2010/main" val="121109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GB" dirty="0"/>
              <a:t>Configuring TTL on a container</a:t>
            </a:r>
            <a:endParaRPr lang="en-IN" dirty="0"/>
          </a:p>
        </p:txBody>
      </p:sp>
      <p:sp>
        <p:nvSpPr>
          <p:cNvPr id="3" name="Content Placeholder 2">
            <a:extLst>
              <a:ext uri="{FF2B5EF4-FFF2-40B4-BE49-F238E27FC236}">
                <a16:creationId xmlns:a16="http://schemas.microsoft.com/office/drawing/2014/main" id="{AC843A9B-067B-1132-1D7E-781E25F7C90D}"/>
              </a:ext>
            </a:extLst>
          </p:cNvPr>
          <p:cNvSpPr>
            <a:spLocks noGrp="1"/>
          </p:cNvSpPr>
          <p:nvPr>
            <p:ph idx="1"/>
          </p:nvPr>
        </p:nvSpPr>
        <p:spPr/>
        <p:txBody>
          <a:bodyPr/>
          <a:lstStyle/>
          <a:p>
            <a:r>
              <a:rPr lang="en-GB" dirty="0"/>
              <a:t>Configured using the </a:t>
            </a:r>
            <a:r>
              <a:rPr lang="en-GB" dirty="0" err="1"/>
              <a:t>DefaultTimeToLive</a:t>
            </a:r>
            <a:r>
              <a:rPr lang="en-GB" dirty="0"/>
              <a:t> property of the container's JSON object.</a:t>
            </a:r>
          </a:p>
          <a:p>
            <a:endParaRPr lang="en-IN" dirty="0"/>
          </a:p>
        </p:txBody>
      </p:sp>
      <p:pic>
        <p:nvPicPr>
          <p:cNvPr id="5" name="Picture 4">
            <a:extLst>
              <a:ext uri="{FF2B5EF4-FFF2-40B4-BE49-F238E27FC236}">
                <a16:creationId xmlns:a16="http://schemas.microsoft.com/office/drawing/2014/main" id="{7AACC628-ED2E-6602-C44C-28EB4659215B}"/>
              </a:ext>
            </a:extLst>
          </p:cNvPr>
          <p:cNvPicPr>
            <a:picLocks noChangeAspect="1"/>
          </p:cNvPicPr>
          <p:nvPr/>
        </p:nvPicPr>
        <p:blipFill>
          <a:blip r:embed="rId2"/>
          <a:stretch>
            <a:fillRect/>
          </a:stretch>
        </p:blipFill>
        <p:spPr>
          <a:xfrm>
            <a:off x="2179699" y="2330713"/>
            <a:ext cx="7649643" cy="2829320"/>
          </a:xfrm>
          <a:prstGeom prst="rect">
            <a:avLst/>
          </a:prstGeom>
        </p:spPr>
      </p:pic>
    </p:spTree>
    <p:extLst>
      <p:ext uri="{BB962C8B-B14F-4D97-AF65-F5344CB8AC3E}">
        <p14:creationId xmlns:p14="http://schemas.microsoft.com/office/powerpoint/2010/main" val="85278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GB" dirty="0"/>
              <a:t>Configuring TTL on a container</a:t>
            </a:r>
            <a:endParaRPr lang="en-IN" dirty="0"/>
          </a:p>
        </p:txBody>
      </p:sp>
      <p:sp>
        <p:nvSpPr>
          <p:cNvPr id="3" name="Content Placeholder 2">
            <a:extLst>
              <a:ext uri="{FF2B5EF4-FFF2-40B4-BE49-F238E27FC236}">
                <a16:creationId xmlns:a16="http://schemas.microsoft.com/office/drawing/2014/main" id="{AC843A9B-067B-1132-1D7E-781E25F7C90D}"/>
              </a:ext>
            </a:extLst>
          </p:cNvPr>
          <p:cNvSpPr>
            <a:spLocks noGrp="1"/>
          </p:cNvSpPr>
          <p:nvPr>
            <p:ph idx="1"/>
          </p:nvPr>
        </p:nvSpPr>
        <p:spPr/>
        <p:txBody>
          <a:bodyPr/>
          <a:lstStyle/>
          <a:p>
            <a:r>
              <a:rPr lang="en-GB" dirty="0"/>
              <a:t>The TTL value for an item is configured by setting the </a:t>
            </a:r>
            <a:r>
              <a:rPr lang="en-GB" dirty="0" err="1"/>
              <a:t>ttl</a:t>
            </a:r>
            <a:r>
              <a:rPr lang="en-GB" dirty="0"/>
              <a:t> path of the item</a:t>
            </a:r>
          </a:p>
          <a:p>
            <a:r>
              <a:rPr lang="en-GB" dirty="0"/>
              <a:t>The TTL value for an item will only work if the </a:t>
            </a:r>
            <a:r>
              <a:rPr lang="en-GB" dirty="0" err="1"/>
              <a:t>DefaultTimeToLive</a:t>
            </a:r>
            <a:r>
              <a:rPr lang="en-GB" dirty="0"/>
              <a:t> property is configured for the parent container</a:t>
            </a:r>
          </a:p>
          <a:p>
            <a:r>
              <a:rPr lang="en-GB" dirty="0"/>
              <a:t>If the </a:t>
            </a:r>
            <a:r>
              <a:rPr lang="en-GB" dirty="0" err="1"/>
              <a:t>ttl</a:t>
            </a:r>
            <a:r>
              <a:rPr lang="en-GB" dirty="0"/>
              <a:t> path is configured for the item, it will override the </a:t>
            </a:r>
            <a:r>
              <a:rPr lang="en-GB" dirty="0" err="1"/>
              <a:t>DefaultTimeToLive</a:t>
            </a:r>
            <a:r>
              <a:rPr lang="en-GB" dirty="0"/>
              <a:t> property of the parent container.</a:t>
            </a:r>
            <a:endParaRPr lang="en-IN" dirty="0"/>
          </a:p>
        </p:txBody>
      </p:sp>
    </p:spTree>
    <p:extLst>
      <p:ext uri="{BB962C8B-B14F-4D97-AF65-F5344CB8AC3E}">
        <p14:creationId xmlns:p14="http://schemas.microsoft.com/office/powerpoint/2010/main" val="339905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GB" dirty="0"/>
              <a:t>Configuring TTL on a container</a:t>
            </a:r>
            <a:endParaRPr lang="en-IN" dirty="0"/>
          </a:p>
        </p:txBody>
      </p:sp>
      <p:sp>
        <p:nvSpPr>
          <p:cNvPr id="3" name="Content Placeholder 2">
            <a:extLst>
              <a:ext uri="{FF2B5EF4-FFF2-40B4-BE49-F238E27FC236}">
                <a16:creationId xmlns:a16="http://schemas.microsoft.com/office/drawing/2014/main" id="{AC843A9B-067B-1132-1D7E-781E25F7C90D}"/>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63FA9399-99E1-FD6A-1379-F93ECD5A7255}"/>
              </a:ext>
            </a:extLst>
          </p:cNvPr>
          <p:cNvPicPr>
            <a:picLocks noChangeAspect="1"/>
          </p:cNvPicPr>
          <p:nvPr/>
        </p:nvPicPr>
        <p:blipFill>
          <a:blip r:embed="rId2"/>
          <a:stretch>
            <a:fillRect/>
          </a:stretch>
        </p:blipFill>
        <p:spPr>
          <a:xfrm>
            <a:off x="216895" y="1381931"/>
            <a:ext cx="9451762" cy="2396782"/>
          </a:xfrm>
          <a:prstGeom prst="rect">
            <a:avLst/>
          </a:prstGeom>
        </p:spPr>
      </p:pic>
      <p:pic>
        <p:nvPicPr>
          <p:cNvPr id="9" name="Picture 8">
            <a:extLst>
              <a:ext uri="{FF2B5EF4-FFF2-40B4-BE49-F238E27FC236}">
                <a16:creationId xmlns:a16="http://schemas.microsoft.com/office/drawing/2014/main" id="{64A3F196-53E7-55FC-5B82-F7B9615D7DB3}"/>
              </a:ext>
            </a:extLst>
          </p:cNvPr>
          <p:cNvPicPr>
            <a:picLocks noChangeAspect="1"/>
          </p:cNvPicPr>
          <p:nvPr/>
        </p:nvPicPr>
        <p:blipFill>
          <a:blip r:embed="rId3"/>
          <a:stretch>
            <a:fillRect/>
          </a:stretch>
        </p:blipFill>
        <p:spPr>
          <a:xfrm>
            <a:off x="216894" y="3851026"/>
            <a:ext cx="9367667" cy="2185789"/>
          </a:xfrm>
          <a:prstGeom prst="rect">
            <a:avLst/>
          </a:prstGeom>
        </p:spPr>
      </p:pic>
      <p:sp>
        <p:nvSpPr>
          <p:cNvPr id="10" name="Rectangle: Rounded Corners 9">
            <a:extLst>
              <a:ext uri="{FF2B5EF4-FFF2-40B4-BE49-F238E27FC236}">
                <a16:creationId xmlns:a16="http://schemas.microsoft.com/office/drawing/2014/main" id="{271A49D4-9344-B651-4C87-CEC5BA57DC7A}"/>
              </a:ext>
            </a:extLst>
          </p:cNvPr>
          <p:cNvSpPr/>
          <p:nvPr/>
        </p:nvSpPr>
        <p:spPr>
          <a:xfrm>
            <a:off x="216894" y="5476069"/>
            <a:ext cx="9451763" cy="633059"/>
          </a:xfrm>
          <a:prstGeom prst="roundRect">
            <a:avLst/>
          </a:prstGeom>
          <a:solidFill>
            <a:srgbClr val="FF0000">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105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GB" dirty="0"/>
              <a:t>Plan for data retention with TTL</a:t>
            </a:r>
            <a:endParaRPr lang="en-IN" dirty="0"/>
          </a:p>
        </p:txBody>
      </p:sp>
      <p:sp>
        <p:nvSpPr>
          <p:cNvPr id="3" name="Content Placeholder 2">
            <a:extLst>
              <a:ext uri="{FF2B5EF4-FFF2-40B4-BE49-F238E27FC236}">
                <a16:creationId xmlns:a16="http://schemas.microsoft.com/office/drawing/2014/main" id="{AC843A9B-067B-1132-1D7E-781E25F7C90D}"/>
              </a:ext>
            </a:extLst>
          </p:cNvPr>
          <p:cNvSpPr>
            <a:spLocks noGrp="1"/>
          </p:cNvSpPr>
          <p:nvPr>
            <p:ph idx="1"/>
          </p:nvPr>
        </p:nvSpPr>
        <p:spPr/>
        <p:txBody>
          <a:bodyPr/>
          <a:lstStyle/>
          <a:p>
            <a:r>
              <a:rPr lang="en-GB" dirty="0"/>
              <a:t>Azure Cosmos DB only charges for storage you directly consume in real time</a:t>
            </a:r>
          </a:p>
          <a:p>
            <a:r>
              <a:rPr lang="en-GB" dirty="0"/>
              <a:t>Don't have to pre-reserve storage in advance</a:t>
            </a:r>
          </a:p>
          <a:p>
            <a:r>
              <a:rPr lang="en-GB" dirty="0"/>
              <a:t>In high-write scenarios, TTL values can be used to save on data storage costs in Azure Cosmos DB.</a:t>
            </a:r>
          </a:p>
          <a:p>
            <a:r>
              <a:rPr lang="en-GB" dirty="0"/>
              <a:t>Consider solutions such to aggregate and migrate data such as:</a:t>
            </a:r>
          </a:p>
          <a:p>
            <a:pPr lvl="1"/>
            <a:r>
              <a:rPr lang="en-GB" dirty="0"/>
              <a:t>Change feed</a:t>
            </a:r>
          </a:p>
          <a:p>
            <a:pPr lvl="1"/>
            <a:r>
              <a:rPr lang="en-GB" dirty="0"/>
              <a:t>Azure Data Warehouse</a:t>
            </a:r>
          </a:p>
          <a:p>
            <a:pPr lvl="1"/>
            <a:r>
              <a:rPr lang="en-GB" dirty="0"/>
              <a:t>Azure Blob Storage</a:t>
            </a:r>
          </a:p>
          <a:p>
            <a:r>
              <a:rPr lang="en-GB" dirty="0"/>
              <a:t>When designing your solution, plan how long your data will need to be retained in Azure Cosmos DB before being migrated across your entire Azure solution space to minimize storage costs.</a:t>
            </a:r>
            <a:endParaRPr lang="en-IN" dirty="0"/>
          </a:p>
        </p:txBody>
      </p:sp>
    </p:spTree>
    <p:extLst>
      <p:ext uri="{BB962C8B-B14F-4D97-AF65-F5344CB8AC3E}">
        <p14:creationId xmlns:p14="http://schemas.microsoft.com/office/powerpoint/2010/main" val="143249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4236-E3EC-42E3-8A6E-CA820954B34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1252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4C6-95B8-64F4-C2DE-1DC64CA8BEBA}"/>
              </a:ext>
            </a:extLst>
          </p:cNvPr>
          <p:cNvSpPr>
            <a:spLocks noGrp="1"/>
          </p:cNvSpPr>
          <p:nvPr>
            <p:ph type="title"/>
          </p:nvPr>
        </p:nvSpPr>
        <p:spPr/>
        <p:txBody>
          <a:bodyPr/>
          <a:lstStyle/>
          <a:p>
            <a:r>
              <a:rPr lang="en-GB" dirty="0"/>
              <a:t>What is throughput</a:t>
            </a:r>
            <a:endParaRPr lang="en-IN" dirty="0"/>
          </a:p>
        </p:txBody>
      </p:sp>
      <p:sp>
        <p:nvSpPr>
          <p:cNvPr id="3" name="Content Placeholder 2">
            <a:extLst>
              <a:ext uri="{FF2B5EF4-FFF2-40B4-BE49-F238E27FC236}">
                <a16:creationId xmlns:a16="http://schemas.microsoft.com/office/drawing/2014/main" id="{AD3604CA-7526-0C7F-8774-D3604F525804}"/>
              </a:ext>
            </a:extLst>
          </p:cNvPr>
          <p:cNvSpPr>
            <a:spLocks noGrp="1"/>
          </p:cNvSpPr>
          <p:nvPr>
            <p:ph idx="1"/>
          </p:nvPr>
        </p:nvSpPr>
        <p:spPr/>
        <p:txBody>
          <a:bodyPr/>
          <a:lstStyle/>
          <a:p>
            <a:r>
              <a:rPr lang="en-GB" dirty="0"/>
              <a:t>Each container is a unit of scalability for both throughput and storage.</a:t>
            </a:r>
          </a:p>
          <a:p>
            <a:r>
              <a:rPr lang="en-GB" dirty="0"/>
              <a:t>Can provision throughput at</a:t>
            </a:r>
          </a:p>
          <a:p>
            <a:pPr lvl="1"/>
            <a:r>
              <a:rPr lang="en-GB" dirty="0"/>
              <a:t>Database levels</a:t>
            </a:r>
          </a:p>
          <a:p>
            <a:pPr lvl="1"/>
            <a:r>
              <a:rPr lang="en-GB" dirty="0"/>
              <a:t>Container levels</a:t>
            </a:r>
          </a:p>
          <a:p>
            <a:endParaRPr lang="en-IN" dirty="0"/>
          </a:p>
        </p:txBody>
      </p:sp>
      <p:pic>
        <p:nvPicPr>
          <p:cNvPr id="1026" name="Picture 2" descr="Throughput provisioned at container level">
            <a:extLst>
              <a:ext uri="{FF2B5EF4-FFF2-40B4-BE49-F238E27FC236}">
                <a16:creationId xmlns:a16="http://schemas.microsoft.com/office/drawing/2014/main" id="{9A4FC733-065D-1E55-CEC5-43A19A34F9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59" t="9433" r="17040" b="16627"/>
          <a:stretch/>
        </p:blipFill>
        <p:spPr bwMode="auto">
          <a:xfrm>
            <a:off x="3249227" y="2716567"/>
            <a:ext cx="7634796" cy="296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6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IN" dirty="0"/>
              <a:t>Container-level throughput provisioning</a:t>
            </a:r>
          </a:p>
        </p:txBody>
      </p:sp>
      <p:pic>
        <p:nvPicPr>
          <p:cNvPr id="2050" name="Picture 2" descr="Throughput provisioned at container level">
            <a:extLst>
              <a:ext uri="{FF2B5EF4-FFF2-40B4-BE49-F238E27FC236}">
                <a16:creationId xmlns:a16="http://schemas.microsoft.com/office/drawing/2014/main" id="{B67329DC-A057-7395-01B2-6B3816C4AD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335" y="1382713"/>
            <a:ext cx="11564767"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15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IN" dirty="0"/>
              <a:t>Database-level throughput provisioning</a:t>
            </a:r>
          </a:p>
        </p:txBody>
      </p:sp>
      <p:pic>
        <p:nvPicPr>
          <p:cNvPr id="3074" name="Picture 2" descr="Throughput provisioned at database level">
            <a:extLst>
              <a:ext uri="{FF2B5EF4-FFF2-40B4-BE49-F238E27FC236}">
                <a16:creationId xmlns:a16="http://schemas.microsoft.com/office/drawing/2014/main" id="{3538F497-31CB-5CC7-A349-1B412D6129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335" y="1382713"/>
            <a:ext cx="11564767"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82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IN" dirty="0"/>
              <a:t>Mixed-throughput provisioning</a:t>
            </a:r>
          </a:p>
        </p:txBody>
      </p:sp>
      <p:pic>
        <p:nvPicPr>
          <p:cNvPr id="4098" name="Picture 2" descr="Throughput provisioned at both container and database level">
            <a:extLst>
              <a:ext uri="{FF2B5EF4-FFF2-40B4-BE49-F238E27FC236}">
                <a16:creationId xmlns:a16="http://schemas.microsoft.com/office/drawing/2014/main" id="{9CD05248-3659-A7FF-4366-F6D371E55D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335" y="1382713"/>
            <a:ext cx="11564767"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77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IN" dirty="0"/>
              <a:t>Evaluate throughput requirements</a:t>
            </a:r>
          </a:p>
        </p:txBody>
      </p:sp>
      <p:sp>
        <p:nvSpPr>
          <p:cNvPr id="3" name="Content Placeholder 2">
            <a:extLst>
              <a:ext uri="{FF2B5EF4-FFF2-40B4-BE49-F238E27FC236}">
                <a16:creationId xmlns:a16="http://schemas.microsoft.com/office/drawing/2014/main" id="{AC843A9B-067B-1132-1D7E-781E25F7C90D}"/>
              </a:ext>
            </a:extLst>
          </p:cNvPr>
          <p:cNvSpPr>
            <a:spLocks noGrp="1"/>
          </p:cNvSpPr>
          <p:nvPr>
            <p:ph idx="1"/>
          </p:nvPr>
        </p:nvSpPr>
        <p:spPr/>
        <p:txBody>
          <a:bodyPr/>
          <a:lstStyle/>
          <a:p>
            <a:r>
              <a:rPr lang="en-GB" dirty="0"/>
              <a:t>Request units are a rate-based currency.</a:t>
            </a:r>
          </a:p>
          <a:p>
            <a:r>
              <a:rPr lang="en-GB" dirty="0"/>
              <a:t>Every request consumes a fixed number of request units, including but not limited to:</a:t>
            </a:r>
          </a:p>
          <a:p>
            <a:pPr lvl="1"/>
            <a:r>
              <a:rPr lang="en-GB" dirty="0"/>
              <a:t>Reads</a:t>
            </a:r>
          </a:p>
          <a:p>
            <a:pPr lvl="1"/>
            <a:r>
              <a:rPr lang="en-GB" dirty="0"/>
              <a:t>Writes</a:t>
            </a:r>
          </a:p>
          <a:p>
            <a:pPr lvl="1"/>
            <a:r>
              <a:rPr lang="en-GB" dirty="0"/>
              <a:t>Queries</a:t>
            </a:r>
          </a:p>
          <a:p>
            <a:pPr lvl="1"/>
            <a:r>
              <a:rPr lang="en-GB" dirty="0"/>
              <a:t>Stored procedures</a:t>
            </a:r>
          </a:p>
          <a:p>
            <a:endParaRPr lang="en-IN" dirty="0"/>
          </a:p>
        </p:txBody>
      </p:sp>
    </p:spTree>
    <p:extLst>
      <p:ext uri="{BB962C8B-B14F-4D97-AF65-F5344CB8AC3E}">
        <p14:creationId xmlns:p14="http://schemas.microsoft.com/office/powerpoint/2010/main" val="392644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GB" dirty="0"/>
              <a:t>Estimating ad-hoc RU/s consumption</a:t>
            </a:r>
            <a:endParaRPr lang="en-IN" dirty="0"/>
          </a:p>
        </p:txBody>
      </p:sp>
      <p:pic>
        <p:nvPicPr>
          <p:cNvPr id="5122" name="Picture 2" descr="Request units diagram with estimates">
            <a:extLst>
              <a:ext uri="{FF2B5EF4-FFF2-40B4-BE49-F238E27FC236}">
                <a16:creationId xmlns:a16="http://schemas.microsoft.com/office/drawing/2014/main" id="{81932FBD-60CE-0312-481C-1CC029DB28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2940" y="1382713"/>
            <a:ext cx="5063557"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7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GB" dirty="0"/>
              <a:t>Estimating ad-hoc RU/s consumption</a:t>
            </a:r>
            <a:endParaRPr lang="en-IN" dirty="0"/>
          </a:p>
        </p:txBody>
      </p:sp>
      <p:sp>
        <p:nvSpPr>
          <p:cNvPr id="3" name="Content Placeholder 2">
            <a:extLst>
              <a:ext uri="{FF2B5EF4-FFF2-40B4-BE49-F238E27FC236}">
                <a16:creationId xmlns:a16="http://schemas.microsoft.com/office/drawing/2014/main" id="{E275B170-AD05-750F-ABE9-EB5774DD8844}"/>
              </a:ext>
            </a:extLst>
          </p:cNvPr>
          <p:cNvSpPr>
            <a:spLocks noGrp="1"/>
          </p:cNvSpPr>
          <p:nvPr>
            <p:ph idx="1"/>
          </p:nvPr>
        </p:nvSpPr>
        <p:spPr/>
        <p:txBody>
          <a:bodyPr/>
          <a:lstStyle/>
          <a:p>
            <a:pPr algn="l"/>
            <a:r>
              <a:rPr lang="en-GB" b="0" i="0" dirty="0">
                <a:solidFill>
                  <a:srgbClr val="161616"/>
                </a:solidFill>
                <a:effectLst/>
                <a:latin typeface="Segoe UI" panose="020B0502040204020203" pitchFamily="34" charset="0"/>
              </a:rPr>
              <a:t>You can use a spreadsheet application to build a quick table to figure out a rough estimate of your needed request unit capacity</a:t>
            </a:r>
          </a:p>
          <a:p>
            <a:pPr algn="l"/>
            <a:br>
              <a:rPr lang="en-GB" dirty="0"/>
            </a:br>
            <a:endParaRPr lang="en-IN" dirty="0"/>
          </a:p>
        </p:txBody>
      </p:sp>
      <p:pic>
        <p:nvPicPr>
          <p:cNvPr id="5" name="Picture 4">
            <a:extLst>
              <a:ext uri="{FF2B5EF4-FFF2-40B4-BE49-F238E27FC236}">
                <a16:creationId xmlns:a16="http://schemas.microsoft.com/office/drawing/2014/main" id="{F466A90C-7A8A-0CDA-1990-08390856517E}"/>
              </a:ext>
            </a:extLst>
          </p:cNvPr>
          <p:cNvPicPr>
            <a:picLocks noChangeAspect="1"/>
          </p:cNvPicPr>
          <p:nvPr/>
        </p:nvPicPr>
        <p:blipFill>
          <a:blip r:embed="rId2"/>
          <a:stretch>
            <a:fillRect/>
          </a:stretch>
        </p:blipFill>
        <p:spPr>
          <a:xfrm>
            <a:off x="1391716" y="2467970"/>
            <a:ext cx="9408568" cy="3549666"/>
          </a:xfrm>
          <a:prstGeom prst="rect">
            <a:avLst/>
          </a:prstGeom>
        </p:spPr>
      </p:pic>
    </p:spTree>
    <p:extLst>
      <p:ext uri="{BB962C8B-B14F-4D97-AF65-F5344CB8AC3E}">
        <p14:creationId xmlns:p14="http://schemas.microsoft.com/office/powerpoint/2010/main" val="195919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AE0C-7F2A-373C-6B94-9C1C359CA1D5}"/>
              </a:ext>
            </a:extLst>
          </p:cNvPr>
          <p:cNvSpPr>
            <a:spLocks noGrp="1"/>
          </p:cNvSpPr>
          <p:nvPr>
            <p:ph type="title"/>
          </p:nvPr>
        </p:nvSpPr>
        <p:spPr/>
        <p:txBody>
          <a:bodyPr/>
          <a:lstStyle/>
          <a:p>
            <a:r>
              <a:rPr lang="en-IN" dirty="0"/>
              <a:t>Evaluate data storage requirements</a:t>
            </a:r>
          </a:p>
        </p:txBody>
      </p:sp>
      <p:sp>
        <p:nvSpPr>
          <p:cNvPr id="3" name="Content Placeholder 2">
            <a:extLst>
              <a:ext uri="{FF2B5EF4-FFF2-40B4-BE49-F238E27FC236}">
                <a16:creationId xmlns:a16="http://schemas.microsoft.com/office/drawing/2014/main" id="{AC843A9B-067B-1132-1D7E-781E25F7C90D}"/>
              </a:ext>
            </a:extLst>
          </p:cNvPr>
          <p:cNvSpPr>
            <a:spLocks noGrp="1"/>
          </p:cNvSpPr>
          <p:nvPr>
            <p:ph idx="1"/>
          </p:nvPr>
        </p:nvSpPr>
        <p:spPr/>
        <p:txBody>
          <a:bodyPr/>
          <a:lstStyle/>
          <a:p>
            <a:r>
              <a:rPr lang="en-GB" dirty="0"/>
              <a:t>Use </a:t>
            </a:r>
            <a:r>
              <a:rPr lang="en-GB" b="1" u="sng" dirty="0"/>
              <a:t>Azure Cosmos DB Capacity Calculator </a:t>
            </a:r>
          </a:p>
          <a:p>
            <a:pPr lvl="1"/>
            <a:r>
              <a:rPr lang="en-IN" dirty="0">
                <a:hlinkClick r:id="rId2"/>
              </a:rPr>
              <a:t>https://cosmos.azure.com/capacitycalculator/</a:t>
            </a:r>
            <a:endParaRPr lang="en-IN" dirty="0"/>
          </a:p>
          <a:p>
            <a:r>
              <a:rPr lang="en-GB" dirty="0"/>
              <a:t>The calculator will inquire about details such as:</a:t>
            </a:r>
          </a:p>
          <a:p>
            <a:pPr lvl="1"/>
            <a:r>
              <a:rPr lang="en-GB" dirty="0"/>
              <a:t>Total data stored</a:t>
            </a:r>
          </a:p>
          <a:p>
            <a:pPr lvl="1"/>
            <a:r>
              <a:rPr lang="en-GB" dirty="0"/>
              <a:t>Whether you expect to perform near real-time analytics</a:t>
            </a:r>
          </a:p>
          <a:p>
            <a:pPr lvl="1"/>
            <a:r>
              <a:rPr lang="en-GB" dirty="0"/>
              <a:t>The anticipated size of documents</a:t>
            </a:r>
          </a:p>
          <a:p>
            <a:pPr lvl="1"/>
            <a:r>
              <a:rPr lang="en-GB" dirty="0"/>
              <a:t>Point reads per second</a:t>
            </a:r>
          </a:p>
          <a:p>
            <a:pPr lvl="1"/>
            <a:r>
              <a:rPr lang="en-GB" dirty="0"/>
              <a:t>Queries per second</a:t>
            </a:r>
            <a:endParaRPr lang="en-IN" dirty="0"/>
          </a:p>
          <a:p>
            <a:pPr lvl="2"/>
            <a:endParaRPr lang="en-IN" dirty="0"/>
          </a:p>
          <a:p>
            <a:endParaRPr lang="en-IN" dirty="0"/>
          </a:p>
        </p:txBody>
      </p:sp>
    </p:spTree>
    <p:extLst>
      <p:ext uri="{BB962C8B-B14F-4D97-AF65-F5344CB8AC3E}">
        <p14:creationId xmlns:p14="http://schemas.microsoft.com/office/powerpoint/2010/main" val="1855708399"/>
      </p:ext>
    </p:extLst>
  </p:cSld>
  <p:clrMapOvr>
    <a:masterClrMapping/>
  </p:clrMapOvr>
</p:sld>
</file>

<file path=ppt/theme/theme1.xml><?xml version="1.0" encoding="utf-8"?>
<a:theme xmlns:a="http://schemas.openxmlformats.org/drawingml/2006/main" name="cloudthat-ppt">
  <a:themeElements>
    <a:clrScheme name="CloudThat Colours">
      <a:dk1>
        <a:srgbClr val="525252"/>
      </a:dk1>
      <a:lt1>
        <a:srgbClr val="FFFFFF"/>
      </a:lt1>
      <a:dk2>
        <a:srgbClr val="0C5180"/>
      </a:dk2>
      <a:lt2>
        <a:srgbClr val="4999D3"/>
      </a:lt2>
      <a:accent1>
        <a:srgbClr val="0C5180"/>
      </a:accent1>
      <a:accent2>
        <a:srgbClr val="20619B"/>
      </a:accent2>
      <a:accent3>
        <a:srgbClr val="388DCC"/>
      </a:accent3>
      <a:accent4>
        <a:srgbClr val="676767"/>
      </a:accent4>
      <a:accent5>
        <a:srgbClr val="808285"/>
      </a:accent5>
      <a:accent6>
        <a:srgbClr val="E6E7E7"/>
      </a:accent6>
      <a:hlink>
        <a:srgbClr val="E2D700"/>
      </a:hlink>
      <a:folHlink>
        <a:srgbClr val="85DFD0"/>
      </a:folHlink>
    </a:clrScheme>
    <a:fontScheme name="Arial Rounded">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oudthat-ppt" id="{5C640F01-DF42-48AF-8959-1C772AC7A70A}" vid="{1E8B0E37-939B-4BF3-9F90-293384DAB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cloudthat-ppt</Template>
  <TotalTime>99</TotalTime>
  <Words>364</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Rounded MT Bold</vt:lpstr>
      <vt:lpstr>Calibri</vt:lpstr>
      <vt:lpstr>Gotham HTF Book</vt:lpstr>
      <vt:lpstr>Proxima Nova</vt:lpstr>
      <vt:lpstr>Proxima Nova Rg</vt:lpstr>
      <vt:lpstr>Segoe UI</vt:lpstr>
      <vt:lpstr>cloudthat-ppt</vt:lpstr>
      <vt:lpstr>Cosmos DB - Plan Resource Requirements</vt:lpstr>
      <vt:lpstr>What is throughput</vt:lpstr>
      <vt:lpstr>Container-level throughput provisioning</vt:lpstr>
      <vt:lpstr>Database-level throughput provisioning</vt:lpstr>
      <vt:lpstr>Mixed-throughput provisioning</vt:lpstr>
      <vt:lpstr>Evaluate throughput requirements</vt:lpstr>
      <vt:lpstr>Estimating ad-hoc RU/s consumption</vt:lpstr>
      <vt:lpstr>Estimating ad-hoc RU/s consumption</vt:lpstr>
      <vt:lpstr>Evaluate data storage requirements</vt:lpstr>
      <vt:lpstr>TTL</vt:lpstr>
      <vt:lpstr>Configuring TTL on a container</vt:lpstr>
      <vt:lpstr>Configuring TTL on a container</vt:lpstr>
      <vt:lpstr>Configuring TTL on a container</vt:lpstr>
      <vt:lpstr>Plan for data retention with TTL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Keerthish N</dc:creator>
  <cp:lastModifiedBy>Atin Gupta</cp:lastModifiedBy>
  <cp:revision>28</cp:revision>
  <dcterms:created xsi:type="dcterms:W3CDTF">2022-04-17T09:00:56Z</dcterms:created>
  <dcterms:modified xsi:type="dcterms:W3CDTF">2023-05-20T07:03:01Z</dcterms:modified>
</cp:coreProperties>
</file>