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n Gupta" initials="AG" lastIdx="1" clrIdx="0">
    <p:extLst>
      <p:ext uri="{19B8F6BF-5375-455C-9EA6-DF929625EA0E}">
        <p15:presenceInfo xmlns:p15="http://schemas.microsoft.com/office/powerpoint/2012/main" userId="d8159f1647995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7031-7189-4FF4-AB77-91746D51C992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B09D-9932-4B06-873C-01346512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BA1F788D-DC43-41B5-B9E0-561B4488AB21}" type="datetime1">
              <a:rPr lang="en-US" smtClean="0"/>
              <a:t>5/20/2023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 dirty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DABA-ED86-4B36-B13B-81D979E16D1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4DB1-F196-4181-A727-816C192D49C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" y="5382162"/>
            <a:ext cx="11602073" cy="492443"/>
          </a:xfrm>
        </p:spPr>
        <p:txBody>
          <a:bodyPr/>
          <a:lstStyle/>
          <a:p>
            <a:r>
              <a:rPr lang="en-GB" dirty="0"/>
              <a:t>Configure Cosmos DB for NoSQL database &amp; containers</a:t>
            </a:r>
            <a:endParaRPr lang="en-US" dirty="0"/>
          </a:p>
        </p:txBody>
      </p:sp>
      <p:pic>
        <p:nvPicPr>
          <p:cNvPr id="3074" name="Picture 2" descr="Azure Cosmos DB Blog">
            <a:extLst>
              <a:ext uri="{FF2B5EF4-FFF2-40B4-BE49-F238E27FC236}">
                <a16:creationId xmlns:a16="http://schemas.microsoft.com/office/drawing/2014/main" id="{CEE18FF5-7241-8A7E-5D96-70849BE7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125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AE0C-7F2A-373C-6B94-9C1C359C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3A9B-067B-1132-1D7E-781E25F7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Consumption-based model where each request consumes request units</a:t>
            </a:r>
          </a:p>
          <a:p>
            <a:r>
              <a:rPr lang="en-GB" dirty="0"/>
              <a:t>Serverless is great for applications with unpredictable or </a:t>
            </a:r>
            <a:r>
              <a:rPr lang="en-GB" dirty="0" err="1"/>
              <a:t>bursty</a:t>
            </a:r>
            <a:r>
              <a:rPr lang="en-GB" dirty="0"/>
              <a:t> traffic</a:t>
            </a:r>
          </a:p>
          <a:p>
            <a:r>
              <a:rPr lang="en-GB" dirty="0"/>
              <a:t>You can use serverless with an application such as:</a:t>
            </a:r>
          </a:p>
          <a:p>
            <a:pPr lvl="1"/>
            <a:r>
              <a:rPr lang="en-GB" dirty="0"/>
              <a:t>A new application with hard to forecast users loads</a:t>
            </a:r>
          </a:p>
          <a:p>
            <a:pPr lvl="1"/>
            <a:r>
              <a:rPr lang="en-GB" dirty="0"/>
              <a:t>A new prototype application within your organization</a:t>
            </a:r>
          </a:p>
          <a:p>
            <a:pPr lvl="1"/>
            <a:r>
              <a:rPr lang="en-GB" dirty="0"/>
              <a:t>Serverless compute integration with a service like Azure Functions</a:t>
            </a:r>
          </a:p>
          <a:p>
            <a:pPr lvl="1"/>
            <a:r>
              <a:rPr lang="en-GB" dirty="0"/>
              <a:t>Just getting started with Azure Cosmos DB as a new developer</a:t>
            </a:r>
          </a:p>
          <a:p>
            <a:pPr lvl="1"/>
            <a:r>
              <a:rPr lang="en-GB" dirty="0"/>
              <a:t>Low traffic application that doesn’t send or receive numerous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4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serverless vs. provisioned throughput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DC8058-8A67-A88A-1755-168F42BEF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064192"/>
              </p:ext>
            </p:extLst>
          </p:nvPr>
        </p:nvGraphicFramePr>
        <p:xfrm>
          <a:off x="190071" y="1382713"/>
          <a:ext cx="11602073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358">
                  <a:extLst>
                    <a:ext uri="{9D8B030D-6E8A-4147-A177-3AD203B41FA5}">
                      <a16:colId xmlns:a16="http://schemas.microsoft.com/office/drawing/2014/main" val="756332685"/>
                    </a:ext>
                  </a:extLst>
                </a:gridCol>
                <a:gridCol w="3524101">
                  <a:extLst>
                    <a:ext uri="{9D8B030D-6E8A-4147-A177-3AD203B41FA5}">
                      <a16:colId xmlns:a16="http://schemas.microsoft.com/office/drawing/2014/main" val="476371449"/>
                    </a:ext>
                  </a:extLst>
                </a:gridCol>
                <a:gridCol w="4210614">
                  <a:extLst>
                    <a:ext uri="{9D8B030D-6E8A-4147-A177-3AD203B41FA5}">
                      <a16:colId xmlns:a16="http://schemas.microsoft.com/office/drawing/2014/main" val="214695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Provisioned Throughput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Serverless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Ideal for workloads with predictable traffic patterns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handle workloads that have wildly varying traffic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6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Request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Makes some number of request units available each second to each container for database 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Doesn’t require any planning or automatic provisioning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Global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Supports distributing your data to an unlimited number of Azure regions.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only run in a single Azure region.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3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Storage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Allows you to store unlimited data in a container.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 allows up to 50 GB of data in a container.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3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79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Autoscale</a:t>
            </a:r>
            <a:r>
              <a:rPr lang="en-IN" dirty="0"/>
              <a:t>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Autoscale</a:t>
            </a:r>
            <a:r>
              <a:rPr lang="en-GB" dirty="0"/>
              <a:t> is great for workloads with variable or unpredictable traffic patterns and can minimize unused capacity that would typically be pre-provisioned.</a:t>
            </a:r>
          </a:p>
          <a:p>
            <a:endParaRPr lang="en-IN" dirty="0"/>
          </a:p>
        </p:txBody>
      </p:sp>
      <p:pic>
        <p:nvPicPr>
          <p:cNvPr id="1026" name="Picture 2" descr="Autoscale between max and min RU/s">
            <a:extLst>
              <a:ext uri="{FF2B5EF4-FFF2-40B4-BE49-F238E27FC236}">
                <a16:creationId xmlns:a16="http://schemas.microsoft.com/office/drawing/2014/main" id="{B9713EAA-C5BF-78D4-E159-99A1BB9ED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8" y="2382068"/>
            <a:ext cx="10576846" cy="42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8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</a:t>
            </a:r>
            <a:r>
              <a:rPr lang="en-GB" dirty="0" err="1"/>
              <a:t>autoscale</a:t>
            </a:r>
            <a:r>
              <a:rPr lang="en-GB" dirty="0"/>
              <a:t> vs. standard (manual) throughput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7DEBBF-8902-6C5E-8751-2B4E0AE67D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665045"/>
              </p:ext>
            </p:extLst>
          </p:nvPr>
        </p:nvGraphicFramePr>
        <p:xfrm>
          <a:off x="190071" y="1382713"/>
          <a:ext cx="11602073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358">
                  <a:extLst>
                    <a:ext uri="{9D8B030D-6E8A-4147-A177-3AD203B41FA5}">
                      <a16:colId xmlns:a16="http://schemas.microsoft.com/office/drawing/2014/main" val="756332685"/>
                    </a:ext>
                  </a:extLst>
                </a:gridCol>
                <a:gridCol w="3524101">
                  <a:extLst>
                    <a:ext uri="{9D8B030D-6E8A-4147-A177-3AD203B41FA5}">
                      <a16:colId xmlns:a16="http://schemas.microsoft.com/office/drawing/2014/main" val="476371449"/>
                    </a:ext>
                  </a:extLst>
                </a:gridCol>
                <a:gridCol w="4210614">
                  <a:extLst>
                    <a:ext uri="{9D8B030D-6E8A-4147-A177-3AD203B41FA5}">
                      <a16:colId xmlns:a16="http://schemas.microsoft.com/office/drawing/2014/main" val="214695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Standard Throughput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Auto scale Throughput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Ideal for workloads with predictable traffic patterns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Can handle workloads that have varying traffic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6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Request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Requires a static number of request units to be assigned ahead of time.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With </a:t>
                      </a:r>
                      <a:r>
                        <a:rPr lang="en-GB" b="0" dirty="0" err="1"/>
                        <a:t>autoscale</a:t>
                      </a:r>
                      <a:r>
                        <a:rPr lang="en-GB" b="0" dirty="0"/>
                        <a:t>, you only set the maximum, and the minimum billed will be 10% of the maximum when there are zero requests.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When your team can accurately predict the amount of throughput your application needs,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If your team cannot predict your throughput needs accurately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3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Rate-limiting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Will always remain static at the set RU/s that is provisioned. Requests beyond this will be rate-limited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Will scale up to the max RU/s before similarly rate-limiting responses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93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3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/>
          <a:lstStyle/>
          <a:p>
            <a:r>
              <a:rPr lang="en-GB" dirty="0"/>
              <a:t>Migrate between standard and </a:t>
            </a:r>
            <a:r>
              <a:rPr lang="en-GB" dirty="0" err="1"/>
              <a:t>autoscale</a:t>
            </a:r>
            <a:r>
              <a:rPr lang="en-GB" dirty="0"/>
              <a:t> throughput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Existing containers can be migrated to and from </a:t>
            </a:r>
            <a:r>
              <a:rPr lang="en-GB" dirty="0" err="1"/>
              <a:t>autoscale</a:t>
            </a:r>
            <a:endParaRPr lang="en-GB" dirty="0"/>
          </a:p>
          <a:p>
            <a:r>
              <a:rPr lang="en-GB" dirty="0"/>
              <a:t>During the migration process, the system will automatically apply a request unit per second (RU/s) value to the container.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1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25D-32F1-6D7E-CACF-BE254498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682D-3099-34AB-AE35-23DA889A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Configure throughput for Azure Cosmos DB SQL API with the Azure portal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03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111</TotalTime>
  <Words>387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Configure Cosmos DB for NoSQL database &amp; containers</vt:lpstr>
      <vt:lpstr>Serverless</vt:lpstr>
      <vt:lpstr>Compare serverless vs. provisioned throughput</vt:lpstr>
      <vt:lpstr>Autoscale throughput</vt:lpstr>
      <vt:lpstr>Compare autoscale vs. standard (manual) throughput</vt:lpstr>
      <vt:lpstr>Migrate between standard and autoscale throughput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39</cp:revision>
  <dcterms:created xsi:type="dcterms:W3CDTF">2022-04-17T09:00:56Z</dcterms:created>
  <dcterms:modified xsi:type="dcterms:W3CDTF">2023-05-20T07:16:17Z</dcterms:modified>
</cp:coreProperties>
</file>