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304" r:id="rId3"/>
    <p:sldId id="305" r:id="rId4"/>
    <p:sldId id="306" r:id="rId5"/>
    <p:sldId id="309" r:id="rId6"/>
    <p:sldId id="307" r:id="rId7"/>
    <p:sldId id="308" r:id="rId8"/>
    <p:sldId id="310" r:id="rId9"/>
    <p:sldId id="313" r:id="rId10"/>
    <p:sldId id="314" r:id="rId11"/>
    <p:sldId id="31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in Gupta" initials="AG" lastIdx="1" clrIdx="0">
    <p:extLst>
      <p:ext uri="{19B8F6BF-5375-455C-9EA6-DF929625EA0E}">
        <p15:presenceInfo xmlns:p15="http://schemas.microsoft.com/office/powerpoint/2012/main" userId="d8159f1647995f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97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ish N" userId="a99c5843-1b8b-4597-934e-1f1285f55a02" providerId="ADAL" clId="{C6D083F1-5A86-4621-B0FE-66BC5430D084}"/>
    <pc:docChg chg="addSld modSld">
      <pc:chgData name="Keerthish N" userId="a99c5843-1b8b-4597-934e-1f1285f55a02" providerId="ADAL" clId="{C6D083F1-5A86-4621-B0FE-66BC5430D084}" dt="2022-04-17T09:03:18.848" v="17" actId="20577"/>
      <pc:docMkLst>
        <pc:docMk/>
      </pc:docMkLst>
      <pc:sldChg chg="modSp new mod">
        <pc:chgData name="Keerthish N" userId="a99c5843-1b8b-4597-934e-1f1285f55a02" providerId="ADAL" clId="{C6D083F1-5A86-4621-B0FE-66BC5430D084}" dt="2022-04-17T09:03:18.848" v="17" actId="20577"/>
        <pc:sldMkLst>
          <pc:docMk/>
          <pc:sldMk cId="4212529041" sldId="268"/>
        </pc:sldMkLst>
        <pc:spChg chg="mod">
          <ac:chgData name="Keerthish N" userId="a99c5843-1b8b-4597-934e-1f1285f55a02" providerId="ADAL" clId="{C6D083F1-5A86-4621-B0FE-66BC5430D084}" dt="2022-04-17T09:03:18.848" v="17" actId="20577"/>
          <ac:spMkLst>
            <pc:docMk/>
            <pc:sldMk cId="4212529041" sldId="268"/>
            <ac:spMk id="2" creationId="{6F924236-E3EC-42E3-8A6E-CA820954B3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654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C7031-7189-4FF4-AB77-91746D51C992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B09D-9932-4B06-873C-013465126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7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6757"/>
            <a:ext cx="3278155" cy="474724"/>
          </a:xfrm>
        </p:spPr>
        <p:txBody>
          <a:bodyPr/>
          <a:lstStyle>
            <a:lvl1pPr>
              <a:defRPr sz="1600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fld id="{BA1F788D-DC43-41B5-B9E0-561B4488AB21}" type="datetime1">
              <a:rPr lang="en-US" smtClean="0"/>
              <a:t>5/20/2023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61" y="5182088"/>
            <a:ext cx="11602073" cy="492443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1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2" y="270403"/>
            <a:ext cx="11602073" cy="492443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95" y="1381931"/>
            <a:ext cx="11575252" cy="4726885"/>
          </a:xfrm>
        </p:spPr>
        <p:txBody>
          <a:bodyPr>
            <a:normAutofit/>
          </a:bodyPr>
          <a:lstStyle>
            <a:lvl1pPr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object 2"/>
          <p:cNvSpPr/>
          <p:nvPr/>
        </p:nvSpPr>
        <p:spPr>
          <a:xfrm flipV="1">
            <a:off x="205250" y="1114830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TextBox 8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745838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 dirty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3" y="1988840"/>
            <a:ext cx="12212869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400" y="2846743"/>
            <a:ext cx="11602073" cy="492443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3200" b="0" i="0" spc="-125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029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33" y="272347"/>
            <a:ext cx="11564999" cy="492443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40" y="1266277"/>
            <a:ext cx="5496521" cy="485989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18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16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1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97" y="1263657"/>
            <a:ext cx="5894249" cy="486251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18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16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1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object 2"/>
          <p:cNvSpPr/>
          <p:nvPr/>
        </p:nvSpPr>
        <p:spPr>
          <a:xfrm flipV="1">
            <a:off x="205250" y="1114830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342882" lvl="0" indent="-342882">
              <a:spcBef>
                <a:spcPct val="20000"/>
              </a:spcBef>
              <a:buFont typeface="Arial" pitchFamily="34" charset="0"/>
              <a:buChar char="•"/>
            </a:pPr>
            <a:endParaRPr sz="24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/>
        </p:nvSpPr>
        <p:spPr>
          <a:xfrm flipV="1">
            <a:off x="269746" y="1028739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TextBox 20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342925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65" y="287751"/>
            <a:ext cx="10972800" cy="492443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09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EE73-F09E-46B3-ABAC-0BCCC1504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312A4-4E77-4BB7-A998-E6E6CF56C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2FEF4-6070-4BA3-B60A-A74E04B2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DABA-ED86-4B36-B13B-81D979E16D17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5C5E8-6D18-4EB6-8118-066A5BCC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A70C-171A-4BD4-BB1F-7B4745B2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96DC-0615-484B-A4B6-7C8A4EC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4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44DB1-F196-4181-A727-816C192D49C0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96DC-0615-484B-A4B6-7C8A4EC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6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 algn="ctr" defTabSz="91435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361" y="5382162"/>
            <a:ext cx="11602073" cy="492443"/>
          </a:xfrm>
        </p:spPr>
        <p:txBody>
          <a:bodyPr/>
          <a:lstStyle/>
          <a:p>
            <a:r>
              <a:rPr lang="en-GB" dirty="0"/>
              <a:t>Perform cross-document transactional operations</a:t>
            </a:r>
            <a:endParaRPr lang="en-US" dirty="0"/>
          </a:p>
        </p:txBody>
      </p:sp>
      <p:pic>
        <p:nvPicPr>
          <p:cNvPr id="3074" name="Picture 2" descr="Azure Cosmos DB Blog">
            <a:extLst>
              <a:ext uri="{FF2B5EF4-FFF2-40B4-BE49-F238E27FC236}">
                <a16:creationId xmlns:a16="http://schemas.microsoft.com/office/drawing/2014/main" id="{CEE18FF5-7241-8A7E-5D96-70849BE75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62125"/>
            <a:ext cx="5334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B782-55C7-7840-CCA0-2964F9CE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 optimistic concurrency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7A1E-72EB-84AF-0C54-1BA1FC21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Since read and write in this example are distinct operations, there is a latency between these operations. This latency is represented in this diagram as n.</a:t>
            </a:r>
            <a:endParaRPr lang="en-IN" dirty="0"/>
          </a:p>
        </p:txBody>
      </p:sp>
      <p:pic>
        <p:nvPicPr>
          <p:cNvPr id="1026" name="Picture 2" descr="N latency between read and update">
            <a:extLst>
              <a:ext uri="{FF2B5EF4-FFF2-40B4-BE49-F238E27FC236}">
                <a16:creationId xmlns:a16="http://schemas.microsoft.com/office/drawing/2014/main" id="{FEBE2883-ECEB-DA98-5250-083E5AED4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718" y="2828906"/>
            <a:ext cx="5474564" cy="210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32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B782-55C7-7840-CCA0-2964F9CE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 optimistic concurrency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7A1E-72EB-84AF-0C54-1BA1FC21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This issue can be resolved by implementing optimistic concurrency control.</a:t>
            </a:r>
          </a:p>
          <a:p>
            <a:r>
              <a:rPr lang="en-GB" dirty="0"/>
              <a:t>Each item has an ETag value. This value is updated when the item is updated. </a:t>
            </a:r>
          </a:p>
          <a:p>
            <a:r>
              <a:rPr lang="en-GB" dirty="0"/>
              <a:t>To prevent lost updates, you can use the if-match rule to see if the ETag still matches the current ETag header of the item server-side as part of your update request.</a:t>
            </a:r>
          </a:p>
          <a:p>
            <a:pPr lvl="1"/>
            <a:r>
              <a:rPr lang="en-IN" dirty="0"/>
              <a:t>string </a:t>
            </a:r>
            <a:r>
              <a:rPr lang="en-IN" dirty="0" err="1"/>
              <a:t>categoryId</a:t>
            </a:r>
            <a:r>
              <a:rPr lang="en-IN" dirty="0"/>
              <a:t> = "9603ca6c-9e28-4a02-9194-51cdb7fea816";</a:t>
            </a:r>
          </a:p>
          <a:p>
            <a:pPr lvl="1"/>
            <a:r>
              <a:rPr lang="en-IN" dirty="0" err="1"/>
              <a:t>PartitionKey</a:t>
            </a:r>
            <a:r>
              <a:rPr lang="en-IN" dirty="0"/>
              <a:t> </a:t>
            </a:r>
            <a:r>
              <a:rPr lang="en-IN" dirty="0" err="1"/>
              <a:t>partitionKey</a:t>
            </a:r>
            <a:r>
              <a:rPr lang="en-IN" dirty="0"/>
              <a:t> = new (</a:t>
            </a:r>
            <a:r>
              <a:rPr lang="en-IN" dirty="0" err="1"/>
              <a:t>categoryId</a:t>
            </a:r>
            <a:r>
              <a:rPr lang="en-IN" dirty="0"/>
              <a:t>);</a:t>
            </a:r>
          </a:p>
          <a:p>
            <a:pPr lvl="1"/>
            <a:endParaRPr lang="en-IN" dirty="0"/>
          </a:p>
          <a:p>
            <a:pPr lvl="1"/>
            <a:r>
              <a:rPr lang="en-IN" dirty="0" err="1"/>
              <a:t>ItemResponse</a:t>
            </a:r>
            <a:r>
              <a:rPr lang="en-IN" dirty="0"/>
              <a:t>&lt;Product&gt; response = await </a:t>
            </a:r>
            <a:r>
              <a:rPr lang="en-IN" dirty="0" err="1"/>
              <a:t>container.ReadItemAsync</a:t>
            </a:r>
            <a:r>
              <a:rPr lang="en-IN" dirty="0"/>
              <a:t>&lt;Product&gt;("01AC0", </a:t>
            </a:r>
            <a:r>
              <a:rPr lang="en-IN" dirty="0" err="1"/>
              <a:t>partitionKey</a:t>
            </a:r>
            <a:r>
              <a:rPr lang="en-IN" dirty="0"/>
              <a:t>);</a:t>
            </a:r>
          </a:p>
          <a:p>
            <a:pPr lvl="1"/>
            <a:r>
              <a:rPr lang="en-IN" dirty="0"/>
              <a:t>Product </a:t>
            </a:r>
            <a:r>
              <a:rPr lang="en-IN" dirty="0" err="1"/>
              <a:t>product</a:t>
            </a:r>
            <a:r>
              <a:rPr lang="en-IN" dirty="0"/>
              <a:t> = </a:t>
            </a:r>
            <a:r>
              <a:rPr lang="en-IN" dirty="0" err="1"/>
              <a:t>response.Resource</a:t>
            </a:r>
            <a:r>
              <a:rPr lang="en-IN" dirty="0"/>
              <a:t>;</a:t>
            </a:r>
          </a:p>
          <a:p>
            <a:pPr lvl="1"/>
            <a:r>
              <a:rPr lang="en-IN" dirty="0"/>
              <a:t>string eTag = </a:t>
            </a:r>
            <a:r>
              <a:rPr lang="en-IN" dirty="0" err="1"/>
              <a:t>response.ETag</a:t>
            </a:r>
            <a:r>
              <a:rPr lang="en-IN" dirty="0"/>
              <a:t>;</a:t>
            </a:r>
          </a:p>
          <a:p>
            <a:pPr lvl="1"/>
            <a:endParaRPr lang="en-IN" dirty="0"/>
          </a:p>
          <a:p>
            <a:pPr lvl="1"/>
            <a:r>
              <a:rPr lang="en-IN" dirty="0" err="1"/>
              <a:t>product.price</a:t>
            </a:r>
            <a:r>
              <a:rPr lang="en-IN" dirty="0"/>
              <a:t> = 50d;</a:t>
            </a:r>
          </a:p>
          <a:p>
            <a:pPr lvl="1"/>
            <a:endParaRPr lang="en-IN" dirty="0"/>
          </a:p>
          <a:p>
            <a:pPr lvl="1"/>
            <a:r>
              <a:rPr lang="en-IN" dirty="0" err="1"/>
              <a:t>ItemRequestOptions</a:t>
            </a:r>
            <a:r>
              <a:rPr lang="en-IN" dirty="0"/>
              <a:t> options = new </a:t>
            </a:r>
            <a:r>
              <a:rPr lang="en-IN" dirty="0" err="1"/>
              <a:t>ItemRequestOptions</a:t>
            </a:r>
            <a:r>
              <a:rPr lang="en-IN" dirty="0"/>
              <a:t> { </a:t>
            </a:r>
            <a:r>
              <a:rPr lang="en-IN" dirty="0" err="1"/>
              <a:t>IfMatchEtag</a:t>
            </a:r>
            <a:r>
              <a:rPr lang="en-IN" dirty="0"/>
              <a:t> = eTag };</a:t>
            </a:r>
          </a:p>
          <a:p>
            <a:pPr lvl="1"/>
            <a:r>
              <a:rPr lang="en-IN" dirty="0"/>
              <a:t>await </a:t>
            </a:r>
            <a:r>
              <a:rPr lang="en-IN" dirty="0" err="1"/>
              <a:t>container.UpsertItemAsync</a:t>
            </a:r>
            <a:r>
              <a:rPr lang="en-IN" dirty="0"/>
              <a:t>&lt;Product&gt;(product, </a:t>
            </a:r>
            <a:r>
              <a:rPr lang="en-IN" dirty="0" err="1"/>
              <a:t>partitionKey</a:t>
            </a:r>
            <a:r>
              <a:rPr lang="en-IN" dirty="0"/>
              <a:t>, </a:t>
            </a:r>
            <a:r>
              <a:rPr lang="en-IN" dirty="0" err="1"/>
              <a:t>requestOptions</a:t>
            </a:r>
            <a:r>
              <a:rPr lang="en-IN" dirty="0"/>
              <a:t>: options);</a:t>
            </a:r>
          </a:p>
        </p:txBody>
      </p:sp>
    </p:spTree>
    <p:extLst>
      <p:ext uri="{BB962C8B-B14F-4D97-AF65-F5344CB8AC3E}">
        <p14:creationId xmlns:p14="http://schemas.microsoft.com/office/powerpoint/2010/main" val="337329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4236-E3EC-42E3-8A6E-CA820954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252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E25D-32F1-6D7E-CACF-BE254498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682D-3099-34AB-AE35-23DA889A3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transactional batch and review results</a:t>
            </a:r>
          </a:p>
          <a:p>
            <a:r>
              <a:rPr lang="en-GB" dirty="0"/>
              <a:t>Implement optimistic concurrency control for an operation</a:t>
            </a:r>
          </a:p>
        </p:txBody>
      </p:sp>
    </p:spTree>
    <p:extLst>
      <p:ext uri="{BB962C8B-B14F-4D97-AF65-F5344CB8AC3E}">
        <p14:creationId xmlns:p14="http://schemas.microsoft.com/office/powerpoint/2010/main" val="203203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6E9F-A1FD-AA0D-4919-813B32BD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transactional batch with the SDK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A516F-C6E7-49D4-8304-6E1015E22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Product saddle = new("0120", "Worn Saddle", "accessories-used");</a:t>
            </a:r>
          </a:p>
          <a:p>
            <a:r>
              <a:rPr lang="en-GB" dirty="0"/>
              <a:t>Product handlebar = new("012A", "Rusty Handlebar", "accessories-used");</a:t>
            </a:r>
          </a:p>
          <a:p>
            <a:endParaRPr lang="en-GB" dirty="0"/>
          </a:p>
          <a:p>
            <a:r>
              <a:rPr lang="en-GB" dirty="0"/>
              <a:t>public record Product(string id, string name, string </a:t>
            </a:r>
            <a:r>
              <a:rPr lang="en-GB" dirty="0" err="1"/>
              <a:t>categoryId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IN" dirty="0" err="1"/>
              <a:t>PartitionKey</a:t>
            </a:r>
            <a:r>
              <a:rPr lang="en-IN" dirty="0"/>
              <a:t> </a:t>
            </a:r>
            <a:r>
              <a:rPr lang="en-IN" dirty="0" err="1"/>
              <a:t>partitionKey</a:t>
            </a:r>
            <a:r>
              <a:rPr lang="en-IN" dirty="0"/>
              <a:t> = new ("accessories-used");</a:t>
            </a:r>
          </a:p>
          <a:p>
            <a:r>
              <a:rPr lang="en-IN" dirty="0" err="1"/>
              <a:t>TransactionalBatch</a:t>
            </a:r>
            <a:r>
              <a:rPr lang="en-IN" dirty="0"/>
              <a:t> batch = </a:t>
            </a:r>
            <a:r>
              <a:rPr lang="en-IN" dirty="0" err="1"/>
              <a:t>container.CreateTransactionalBatch</a:t>
            </a:r>
            <a:r>
              <a:rPr lang="en-IN" dirty="0"/>
              <a:t>(</a:t>
            </a:r>
            <a:r>
              <a:rPr lang="en-IN" dirty="0" err="1"/>
              <a:t>partitionKey</a:t>
            </a:r>
            <a:r>
              <a:rPr lang="en-IN" dirty="0"/>
              <a:t>)</a:t>
            </a:r>
          </a:p>
          <a:p>
            <a:r>
              <a:rPr lang="en-IN" dirty="0"/>
              <a:t>    .</a:t>
            </a:r>
            <a:r>
              <a:rPr lang="en-IN" dirty="0" err="1"/>
              <a:t>CreateItem</a:t>
            </a:r>
            <a:r>
              <a:rPr lang="en-IN" dirty="0"/>
              <a:t>&lt;Product&gt;(saddle)</a:t>
            </a:r>
          </a:p>
          <a:p>
            <a:r>
              <a:rPr lang="en-IN" dirty="0"/>
              <a:t>    .</a:t>
            </a:r>
            <a:r>
              <a:rPr lang="en-IN" dirty="0" err="1"/>
              <a:t>CreateItem</a:t>
            </a:r>
            <a:r>
              <a:rPr lang="en-IN" dirty="0"/>
              <a:t>&lt;Product&gt;(handlebar);</a:t>
            </a:r>
          </a:p>
          <a:p>
            <a:r>
              <a:rPr lang="en-GB" dirty="0"/>
              <a:t>using </a:t>
            </a:r>
            <a:r>
              <a:rPr lang="en-GB" dirty="0" err="1"/>
              <a:t>TransactionalBatchResponse</a:t>
            </a:r>
            <a:r>
              <a:rPr lang="en-GB" dirty="0"/>
              <a:t> response = await </a:t>
            </a:r>
            <a:r>
              <a:rPr lang="en-GB" dirty="0" err="1"/>
              <a:t>batch.ExecuteAsync</a:t>
            </a:r>
            <a:r>
              <a:rPr lang="en-GB" dirty="0"/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40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44A9-5161-E2D9-A06D-39F9627D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transactional batch with the SDK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A1B8E-DAB2-4C58-9B6A-252BFF8C9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transactional batch supports operations with the same logical partition key. </a:t>
            </a:r>
          </a:p>
          <a:p>
            <a:r>
              <a:rPr lang="en-GB" dirty="0"/>
              <a:t>Operations with different logical partition keys will fail. In the example below, the transactional batch will fail with a bad request due to having a different logical partition key.</a:t>
            </a:r>
          </a:p>
          <a:p>
            <a:endParaRPr lang="en-GB" dirty="0"/>
          </a:p>
          <a:p>
            <a:pPr lvl="1"/>
            <a:r>
              <a:rPr lang="en-IN" dirty="0"/>
              <a:t>Product saddle = new("0120", "Worn Saddle", "accessories-used");</a:t>
            </a:r>
          </a:p>
          <a:p>
            <a:pPr lvl="1"/>
            <a:r>
              <a:rPr lang="en-IN" dirty="0"/>
              <a:t>Product handlebar = new("012C", "Pristine Handlebar", "accessories-new");</a:t>
            </a:r>
          </a:p>
          <a:p>
            <a:pPr lvl="1"/>
            <a:r>
              <a:rPr lang="en-IN" dirty="0" err="1"/>
              <a:t>PartitionKey</a:t>
            </a:r>
            <a:r>
              <a:rPr lang="en-IN" dirty="0"/>
              <a:t> </a:t>
            </a:r>
            <a:r>
              <a:rPr lang="en-IN" dirty="0" err="1"/>
              <a:t>partitionKey</a:t>
            </a:r>
            <a:r>
              <a:rPr lang="en-IN" dirty="0"/>
              <a:t> = new ("accessories-used");</a:t>
            </a:r>
          </a:p>
          <a:p>
            <a:pPr lvl="1"/>
            <a:r>
              <a:rPr lang="en-IN" dirty="0" err="1"/>
              <a:t>TransactionalBatch</a:t>
            </a:r>
            <a:r>
              <a:rPr lang="en-IN" dirty="0"/>
              <a:t> batch = </a:t>
            </a:r>
            <a:r>
              <a:rPr lang="en-IN" dirty="0" err="1"/>
              <a:t>container.CreateTransactionalBatch</a:t>
            </a:r>
            <a:r>
              <a:rPr lang="en-IN" dirty="0"/>
              <a:t>(</a:t>
            </a:r>
            <a:r>
              <a:rPr lang="en-IN" dirty="0" err="1"/>
              <a:t>partitionKey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    .</a:t>
            </a:r>
            <a:r>
              <a:rPr lang="en-IN" dirty="0" err="1"/>
              <a:t>CreateItem</a:t>
            </a:r>
            <a:r>
              <a:rPr lang="en-IN" dirty="0"/>
              <a:t>&lt;Product&gt;(saddle)</a:t>
            </a:r>
          </a:p>
          <a:p>
            <a:pPr lvl="1"/>
            <a:r>
              <a:rPr lang="en-IN" dirty="0"/>
              <a:t>    .</a:t>
            </a:r>
            <a:r>
              <a:rPr lang="en-IN" dirty="0" err="1"/>
              <a:t>CreateItem</a:t>
            </a:r>
            <a:r>
              <a:rPr lang="en-IN" dirty="0"/>
              <a:t>&lt;Product&gt;(handlebar);</a:t>
            </a:r>
          </a:p>
        </p:txBody>
      </p:sp>
    </p:spTree>
    <p:extLst>
      <p:ext uri="{BB962C8B-B14F-4D97-AF65-F5344CB8AC3E}">
        <p14:creationId xmlns:p14="http://schemas.microsoft.com/office/powerpoint/2010/main" val="68485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44A9-5161-E2D9-A06D-39F9627D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transactional batch with the SDK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A1B8E-DAB2-4C58-9B6A-252BFF8C9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Transactional batch also supports a wide variety of operations using the fluent syntax including, but not limited to: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B14B8-AE0A-8E66-D1EF-2240D4CF1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53" y="2281821"/>
            <a:ext cx="10821910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7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D5FA-2A05-39EE-8BA6-DBF59344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batch operation results with the SDK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DFA0C-F01D-FADB-03B1-A19296815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TransactionalBatchResponse</a:t>
            </a:r>
            <a:r>
              <a:rPr lang="en-GB" dirty="0"/>
              <a:t> class contains multiple members to interrogate the results of the batch operation.</a:t>
            </a:r>
          </a:p>
          <a:p>
            <a:pPr lvl="1"/>
            <a:r>
              <a:rPr lang="en-IN" dirty="0" err="1"/>
              <a:t>response.StatusCode</a:t>
            </a:r>
            <a:endParaRPr lang="en-GB" dirty="0"/>
          </a:p>
          <a:p>
            <a:pPr lvl="1"/>
            <a:r>
              <a:rPr lang="en-IN" dirty="0" err="1"/>
              <a:t>batchResponse.IsSuccessStatusCode</a:t>
            </a:r>
            <a:endParaRPr lang="en-IN" dirty="0"/>
          </a:p>
          <a:p>
            <a:r>
              <a:rPr lang="en-GB" dirty="0"/>
              <a:t>The </a:t>
            </a:r>
            <a:r>
              <a:rPr lang="en-GB" dirty="0" err="1"/>
              <a:t>GetOperationResultAtIndex</a:t>
            </a:r>
            <a:r>
              <a:rPr lang="en-GB" dirty="0"/>
              <a:t>&lt;&gt; generic method returns the individual deserialized item at the index you specify.</a:t>
            </a:r>
            <a:endParaRPr lang="en-IN" dirty="0"/>
          </a:p>
          <a:p>
            <a:pPr lvl="1"/>
            <a:r>
              <a:rPr lang="en-IN" dirty="0" err="1"/>
              <a:t>TransactionalBatchOperationResult</a:t>
            </a:r>
            <a:r>
              <a:rPr lang="en-IN" dirty="0"/>
              <a:t>&lt;Product&gt; result = </a:t>
            </a:r>
            <a:r>
              <a:rPr lang="en-IN" dirty="0" err="1"/>
              <a:t>response.GetOperationResultAtIndex</a:t>
            </a:r>
            <a:r>
              <a:rPr lang="en-IN" dirty="0"/>
              <a:t>&lt;Product&gt;(0);</a:t>
            </a:r>
          </a:p>
          <a:p>
            <a:pPr lvl="1"/>
            <a:r>
              <a:rPr lang="en-IN" dirty="0"/>
              <a:t>Product </a:t>
            </a:r>
            <a:r>
              <a:rPr lang="en-IN" dirty="0" err="1"/>
              <a:t>firstProductResult</a:t>
            </a:r>
            <a:r>
              <a:rPr lang="en-IN" dirty="0"/>
              <a:t> = </a:t>
            </a:r>
            <a:r>
              <a:rPr lang="en-IN" dirty="0" err="1"/>
              <a:t>result.Resource</a:t>
            </a:r>
            <a:r>
              <a:rPr lang="en-IN" dirty="0"/>
              <a:t>;</a:t>
            </a:r>
          </a:p>
          <a:p>
            <a:pPr lvl="1"/>
            <a:endParaRPr lang="en-IN" dirty="0"/>
          </a:p>
          <a:p>
            <a:pPr lvl="1"/>
            <a:r>
              <a:rPr lang="en-IN" dirty="0" err="1"/>
              <a:t>TransactionalBatchOperationResult</a:t>
            </a:r>
            <a:r>
              <a:rPr lang="en-IN" dirty="0"/>
              <a:t>&lt;Product&gt; result = </a:t>
            </a:r>
            <a:r>
              <a:rPr lang="en-IN" dirty="0" err="1"/>
              <a:t>response.GetOperationResultAtIndex</a:t>
            </a:r>
            <a:r>
              <a:rPr lang="en-IN" dirty="0"/>
              <a:t>&lt;Product&gt;(1);</a:t>
            </a:r>
          </a:p>
          <a:p>
            <a:pPr lvl="1"/>
            <a:r>
              <a:rPr lang="en-IN" dirty="0"/>
              <a:t>Product </a:t>
            </a:r>
            <a:r>
              <a:rPr lang="en-IN" dirty="0" err="1"/>
              <a:t>secondProductResult</a:t>
            </a:r>
            <a:r>
              <a:rPr lang="en-IN" dirty="0"/>
              <a:t> = </a:t>
            </a:r>
            <a:r>
              <a:rPr lang="en-IN" dirty="0" err="1"/>
              <a:t>result.Resource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446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1779-AD64-2F93-0EF3-06BF85BC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FE382-5679-101B-6F16-935E74A09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Batch multiple point operations together with the Azure Cosmos DB for NoSQL SDK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69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B782-55C7-7840-CCA0-2964F9CE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 optimistic concurrency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7A1E-72EB-84AF-0C54-1BA1FC21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the SDK to read an item and then update the same item in a subsequent operation carries some inherent risk.</a:t>
            </a:r>
          </a:p>
          <a:p>
            <a:r>
              <a:rPr lang="en-GB" dirty="0"/>
              <a:t>Another operation could potentially come in from a separate client and change the underlying document before the first client’s update operation is finalized</a:t>
            </a:r>
          </a:p>
          <a:p>
            <a:r>
              <a:rPr lang="en-GB" dirty="0"/>
              <a:t>This conflict could create a “lost update” situation.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97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B782-55C7-7840-CCA0-2964F9CE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 optimistic concurrency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7A1E-72EB-84AF-0C54-1BA1FC21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is a typical C# code example with a separate read and update operation.</a:t>
            </a:r>
          </a:p>
          <a:p>
            <a:pPr lvl="1"/>
            <a:r>
              <a:rPr lang="en-IN" dirty="0"/>
              <a:t>string </a:t>
            </a:r>
            <a:r>
              <a:rPr lang="en-IN" dirty="0" err="1"/>
              <a:t>categoryId</a:t>
            </a:r>
            <a:r>
              <a:rPr lang="en-IN" dirty="0"/>
              <a:t> = "9603ca6c-9e28-4a02-9194-51cdb7fea816";</a:t>
            </a:r>
          </a:p>
          <a:p>
            <a:pPr lvl="1"/>
            <a:r>
              <a:rPr lang="en-IN" dirty="0" err="1"/>
              <a:t>PartitionKey</a:t>
            </a:r>
            <a:r>
              <a:rPr lang="en-IN" dirty="0"/>
              <a:t> </a:t>
            </a:r>
            <a:r>
              <a:rPr lang="en-IN" dirty="0" err="1"/>
              <a:t>partitionKey</a:t>
            </a:r>
            <a:r>
              <a:rPr lang="en-IN" dirty="0"/>
              <a:t> = new (</a:t>
            </a:r>
            <a:r>
              <a:rPr lang="en-IN" dirty="0" err="1"/>
              <a:t>categoryId</a:t>
            </a:r>
            <a:r>
              <a:rPr lang="en-IN" dirty="0"/>
              <a:t>);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Product </a:t>
            </a:r>
            <a:r>
              <a:rPr lang="en-IN" dirty="0" err="1"/>
              <a:t>product</a:t>
            </a:r>
            <a:r>
              <a:rPr lang="en-IN" dirty="0"/>
              <a:t> = await </a:t>
            </a:r>
            <a:r>
              <a:rPr lang="en-IN" dirty="0" err="1"/>
              <a:t>container.ReadItemAsync</a:t>
            </a:r>
            <a:r>
              <a:rPr lang="en-IN" dirty="0"/>
              <a:t>&lt;Product&gt;("01AC0", </a:t>
            </a:r>
            <a:r>
              <a:rPr lang="en-IN" dirty="0" err="1"/>
              <a:t>partitionKey</a:t>
            </a:r>
            <a:r>
              <a:rPr lang="en-IN" dirty="0"/>
              <a:t>);</a:t>
            </a:r>
          </a:p>
          <a:p>
            <a:pPr lvl="1"/>
            <a:endParaRPr lang="en-IN" dirty="0"/>
          </a:p>
          <a:p>
            <a:pPr lvl="1"/>
            <a:r>
              <a:rPr lang="en-IN" dirty="0" err="1"/>
              <a:t>product.price</a:t>
            </a:r>
            <a:r>
              <a:rPr lang="en-IN" dirty="0"/>
              <a:t> = 50d;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await </a:t>
            </a:r>
            <a:r>
              <a:rPr lang="en-IN" dirty="0" err="1"/>
              <a:t>container.UpsertItemAsync</a:t>
            </a:r>
            <a:r>
              <a:rPr lang="en-IN" dirty="0"/>
              <a:t>&lt;Product&gt;(product, </a:t>
            </a:r>
            <a:r>
              <a:rPr lang="en-IN" dirty="0" err="1"/>
              <a:t>partitionKey</a:t>
            </a:r>
            <a:r>
              <a:rPr lang="en-IN" dirty="0"/>
              <a:t>);</a:t>
            </a:r>
            <a:endParaRPr lang="en-GB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471673"/>
      </p:ext>
    </p:extLst>
  </p:cSld>
  <p:clrMapOvr>
    <a:masterClrMapping/>
  </p:clrMapOvr>
</p:sld>
</file>

<file path=ppt/theme/theme1.xml><?xml version="1.0" encoding="utf-8"?>
<a:theme xmlns:a="http://schemas.openxmlformats.org/drawingml/2006/main" name="cloudthat-ppt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hat-ppt" id="{5C640F01-DF42-48AF-8959-1C772AC7A70A}" vid="{1E8B0E37-939B-4BF3-9F90-293384DAB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cloudthat-ppt</Template>
  <TotalTime>197</TotalTime>
  <Words>645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Rounded MT Bold</vt:lpstr>
      <vt:lpstr>Calibri</vt:lpstr>
      <vt:lpstr>Gotham HTF Book</vt:lpstr>
      <vt:lpstr>Proxima Nova</vt:lpstr>
      <vt:lpstr>Proxima Nova Rg</vt:lpstr>
      <vt:lpstr>cloudthat-ppt</vt:lpstr>
      <vt:lpstr>Perform cross-document transactional operations</vt:lpstr>
      <vt:lpstr>Introduction</vt:lpstr>
      <vt:lpstr>Create a transactional batch with the SDK</vt:lpstr>
      <vt:lpstr>Create a transactional batch with the SDK</vt:lpstr>
      <vt:lpstr>Create a transactional batch with the SDK</vt:lpstr>
      <vt:lpstr>Review batch operation results with the SDK</vt:lpstr>
      <vt:lpstr>Exercise</vt:lpstr>
      <vt:lpstr>Implement optimistic concurrency control</vt:lpstr>
      <vt:lpstr>Implement optimistic concurrency control</vt:lpstr>
      <vt:lpstr>Implement optimistic concurrency control</vt:lpstr>
      <vt:lpstr>Implement optimistic concurrency control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Keerthish N</dc:creator>
  <cp:lastModifiedBy>Atin Gupta</cp:lastModifiedBy>
  <cp:revision>93</cp:revision>
  <dcterms:created xsi:type="dcterms:W3CDTF">2022-04-17T09:00:56Z</dcterms:created>
  <dcterms:modified xsi:type="dcterms:W3CDTF">2023-05-20T08:48:54Z</dcterms:modified>
</cp:coreProperties>
</file>