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DF8BEA-3741-4EFC-AE22-7B8F0324CA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2913A44-3F35-45D7-A7DE-6F060262AE69}">
      <dgm:prSet custT="1"/>
      <dgm:spPr/>
      <dgm:t>
        <a:bodyPr/>
        <a:lstStyle/>
        <a:p>
          <a:pPr algn="ctr"/>
          <a:r>
            <a:rPr lang="en-GB" sz="9600" dirty="0"/>
            <a:t>Thanks</a:t>
          </a:r>
          <a:endParaRPr lang="en-IN" sz="9600" dirty="0"/>
        </a:p>
      </dgm:t>
    </dgm:pt>
    <dgm:pt modelId="{9A4E91D4-975A-4B5C-B8BA-EC2D90DBB204}" type="parTrans" cxnId="{4F4DD19B-4F3F-4525-BA08-127D8AD8D928}">
      <dgm:prSet/>
      <dgm:spPr/>
      <dgm:t>
        <a:bodyPr/>
        <a:lstStyle/>
        <a:p>
          <a:endParaRPr lang="en-IN"/>
        </a:p>
      </dgm:t>
    </dgm:pt>
    <dgm:pt modelId="{DF86FC71-D630-4417-ACD6-7991C0C51BBD}" type="sibTrans" cxnId="{4F4DD19B-4F3F-4525-BA08-127D8AD8D928}">
      <dgm:prSet/>
      <dgm:spPr/>
      <dgm:t>
        <a:bodyPr/>
        <a:lstStyle/>
        <a:p>
          <a:endParaRPr lang="en-IN"/>
        </a:p>
      </dgm:t>
    </dgm:pt>
    <dgm:pt modelId="{7E41FAB8-149C-4738-A71C-4D9B09267611}" type="pres">
      <dgm:prSet presAssocID="{6BDF8BEA-3741-4EFC-AE22-7B8F0324CA68}" presName="linear" presStyleCnt="0">
        <dgm:presLayoutVars>
          <dgm:animLvl val="lvl"/>
          <dgm:resizeHandles val="exact"/>
        </dgm:presLayoutVars>
      </dgm:prSet>
      <dgm:spPr/>
    </dgm:pt>
    <dgm:pt modelId="{8448B9F8-B7EC-42AA-9848-68160C9F01E2}" type="pres">
      <dgm:prSet presAssocID="{A2913A44-3F35-45D7-A7DE-6F060262AE6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7ECF83A-74F1-48FE-A357-66DE9F49603D}" type="presOf" srcId="{6BDF8BEA-3741-4EFC-AE22-7B8F0324CA68}" destId="{7E41FAB8-149C-4738-A71C-4D9B09267611}" srcOrd="0" destOrd="0" presId="urn:microsoft.com/office/officeart/2005/8/layout/vList2"/>
    <dgm:cxn modelId="{E497DE7A-DD2A-4FA7-89CD-BA858E0E22E2}" type="presOf" srcId="{A2913A44-3F35-45D7-A7DE-6F060262AE69}" destId="{8448B9F8-B7EC-42AA-9848-68160C9F01E2}" srcOrd="0" destOrd="0" presId="urn:microsoft.com/office/officeart/2005/8/layout/vList2"/>
    <dgm:cxn modelId="{4F4DD19B-4F3F-4525-BA08-127D8AD8D928}" srcId="{6BDF8BEA-3741-4EFC-AE22-7B8F0324CA68}" destId="{A2913A44-3F35-45D7-A7DE-6F060262AE69}" srcOrd="0" destOrd="0" parTransId="{9A4E91D4-975A-4B5C-B8BA-EC2D90DBB204}" sibTransId="{DF86FC71-D630-4417-ACD6-7991C0C51BBD}"/>
    <dgm:cxn modelId="{4E2E1EFC-AC46-4538-912A-7672541DF484}" type="presParOf" srcId="{7E41FAB8-149C-4738-A71C-4D9B09267611}" destId="{8448B9F8-B7EC-42AA-9848-68160C9F01E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8B9F8-B7EC-42AA-9848-68160C9F01E2}">
      <dsp:nvSpPr>
        <dsp:cNvPr id="0" name=""/>
        <dsp:cNvSpPr/>
      </dsp:nvSpPr>
      <dsp:spPr>
        <a:xfrm>
          <a:off x="0" y="1902463"/>
          <a:ext cx="10515600" cy="23195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760" tIns="365760" rIns="365760" bIns="365760" numCol="1" spcCol="1270" anchor="ctr" anchorCtr="0">
          <a:noAutofit/>
        </a:bodyPr>
        <a:lstStyle/>
        <a:p>
          <a:pPr marL="0" lvl="0" indent="0" algn="ctr" defTabSz="4267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600" kern="1200" dirty="0"/>
            <a:t>Thanks</a:t>
          </a:r>
          <a:endParaRPr lang="en-IN" sz="9600" kern="1200" dirty="0"/>
        </a:p>
      </dsp:txBody>
      <dsp:txXfrm>
        <a:off x="113230" y="2015693"/>
        <a:ext cx="10289140" cy="2093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2BC3-399E-D7DD-03E9-062F1CF58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FE650-BD2B-A44E-4BC5-FE6D29E86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1D9F6-7FBA-6CDB-BF73-C93CA6A2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6122-DC3F-4F2D-B484-344507F02C96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2203-1DEC-03CC-F46D-C87AB149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A6DD3-1DA0-1716-C357-72C2930B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79F8-1BB0-4EFF-811A-43C2F998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83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6216-F248-C117-0D81-7872E48A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AD1A2-DD4C-5DDD-3BD9-D11B4EA41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99F9-F226-F70A-8235-58CC69DB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6122-DC3F-4F2D-B484-344507F02C96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BD95-6659-6504-84D9-2B5E606D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FA3D5-0172-D3E6-2CC9-E781133B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79F8-1BB0-4EFF-811A-43C2F998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53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BDB19-469F-6DE6-4375-DAD102836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4DB96-93C5-7768-930C-2AEF9513A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F7E39-D409-E990-BDCE-1DECA4D9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6122-DC3F-4F2D-B484-344507F02C96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53A90-B486-DF20-030C-986DA75E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52B73-242D-59E0-AD81-AE62BCC3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79F8-1BB0-4EFF-811A-43C2F998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17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13C3-D11A-772E-5F37-6417CFBD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5168"/>
            <a:ext cx="12039600" cy="5053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30974-B636-9FAF-1CED-DBF8AE590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6669"/>
            <a:ext cx="12039600" cy="57677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7D19C-6412-003E-4B5D-0FC6A95D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443780"/>
            <a:ext cx="2743200" cy="365125"/>
          </a:xfrm>
        </p:spPr>
        <p:txBody>
          <a:bodyPr/>
          <a:lstStyle/>
          <a:p>
            <a:fld id="{ED796122-DC3F-4F2D-B484-344507F02C96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F394-7C5D-9B0D-494B-C565460D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4270"/>
            <a:ext cx="4114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F5685-37AB-C544-5CB5-84FAFFA7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6736" y="6444270"/>
            <a:ext cx="2743200" cy="365125"/>
          </a:xfrm>
        </p:spPr>
        <p:txBody>
          <a:bodyPr/>
          <a:lstStyle/>
          <a:p>
            <a:fld id="{E51679F8-1BB0-4EFF-811A-43C2F998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69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6E66-D687-8505-FB26-34B27E70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5DC2A-DBEE-3C3E-A931-E0E525A93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5A39D-6378-6922-0624-FBC4135A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6122-DC3F-4F2D-B484-344507F02C96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E30D3-7AE1-CF91-06B3-F53EDF40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EA082-8F8A-BF89-9F44-EFDEFCBF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79F8-1BB0-4EFF-811A-43C2F998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81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0524-24C8-B2E3-12C1-C2DABC56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37F0B-0DE4-FCDF-3928-FAE956A90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44426-243E-1CD6-4552-0ECD0AA66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19BFE-ED1C-13AC-91E6-E3281C84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6122-DC3F-4F2D-B484-344507F02C96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0038C-3BF7-1554-1697-1DE0583B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AD06E-9799-DABF-4AC3-4BEEE809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79F8-1BB0-4EFF-811A-43C2F998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67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1474-6DB3-8936-683A-128C8A8DB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16897-794B-90B4-81E0-87AEE70B9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DF03D-D0F1-2AF3-F315-7D8E97B5D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1BB8B-B444-1A47-B3A3-BA154EDE9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2D6F3-3B58-E7CF-1891-A3AA47F5D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7366C-2DC2-9258-671E-1020B4CD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6122-DC3F-4F2D-B484-344507F02C96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A7A6B-E833-CE85-ECF6-FF291086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82CD7-E17F-2F55-2D5D-25B54BFB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79F8-1BB0-4EFF-811A-43C2F998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18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BA45-D2D9-F2D6-38E5-EEDE3915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671D6-60CE-AE0D-2994-C9672B7E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6122-DC3F-4F2D-B484-344507F02C96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5E712-85DB-92F0-D047-3B9960DA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62C3C-E59F-9923-FA4E-D6E2AF45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79F8-1BB0-4EFF-811A-43C2F998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63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4960B-367A-A58E-F36D-53322E07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6122-DC3F-4F2D-B484-344507F02C96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19A7B-DC4B-7835-A10B-CFCF6B206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55CD1-516D-8143-FB9B-868EA76B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79F8-1BB0-4EFF-811A-43C2F998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72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3DBE-5B38-1940-EC59-86F550E3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48F1A-E052-C1DA-2F67-C3E58494B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23BC8-9C44-02C3-23F5-FB06FA89D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7E5F5-F7D2-BCCC-EE42-504954E0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6122-DC3F-4F2D-B484-344507F02C96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906FA-07BD-5C2C-72BB-13D6EC75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8B98C-117F-7988-6879-33E60BCA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79F8-1BB0-4EFF-811A-43C2F998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46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DD9B-3A16-CD52-3820-2DD86009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B48CD-2F5F-93D0-F32F-DF9DCE316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DB7E8-6D29-A684-35D8-16FD4AACA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7AE3E-66E5-08F5-8848-909650C8D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6122-DC3F-4F2D-B484-344507F02C96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77179-73C2-9D5F-BA23-F9DD0C66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8DE39-0B95-2E4F-639A-C0A7444C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79F8-1BB0-4EFF-811A-43C2F998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50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F3B7D-4E9C-524F-4BA3-60B17802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D9C51-D9C7-C6CE-8AB3-60268B9EF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1D2E-967F-114D-1ADD-CF8BDBA24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96122-DC3F-4F2D-B484-344507F02C96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DE3E0-E81C-C22F-3D5F-542505D69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837D8-40D5-07A1-C466-34A03626C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679F8-1BB0-4EFF-811A-43C2F998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19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057E-282C-DFD7-252E-E4E1F3FB8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Spark </a:t>
            </a:r>
            <a:r>
              <a:rPr lang="en-GB" dirty="0" err="1"/>
              <a:t>MLLib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6C2E3-3D5F-68B0-8425-0188C851E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97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159F6D4-BB57-6031-A40D-B52A605089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6740316"/>
              </p:ext>
            </p:extLst>
          </p:nvPr>
        </p:nvGraphicFramePr>
        <p:xfrm>
          <a:off x="838200" y="365125"/>
          <a:ext cx="10515600" cy="6124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38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FBDC-CC7D-3C7D-3A4C-FB97A7EB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is </a:t>
            </a:r>
            <a:r>
              <a:rPr lang="en-IN" dirty="0" err="1"/>
              <a:t>PySpark</a:t>
            </a:r>
            <a:r>
              <a:rPr lang="en-IN" dirty="0"/>
              <a:t> </a:t>
            </a:r>
            <a:r>
              <a:rPr lang="en-IN" dirty="0" err="1"/>
              <a:t>MLlib</a:t>
            </a:r>
            <a:r>
              <a:rPr lang="en-IN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0346E2-F03E-75FC-CE8E-DF6A41264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machine-learning library</a:t>
            </a:r>
          </a:p>
          <a:p>
            <a:r>
              <a:rPr lang="en-GB" dirty="0"/>
              <a:t>A wrapper over </a:t>
            </a:r>
            <a:r>
              <a:rPr lang="en-GB" dirty="0" err="1"/>
              <a:t>PySpark</a:t>
            </a:r>
            <a:r>
              <a:rPr lang="en-GB" dirty="0"/>
              <a:t> Core to do data analysis using machine-learning algorithms</a:t>
            </a:r>
          </a:p>
          <a:p>
            <a:r>
              <a:rPr lang="en-GB" dirty="0"/>
              <a:t>Has implementations of </a:t>
            </a:r>
          </a:p>
          <a:p>
            <a:pPr lvl="1"/>
            <a:r>
              <a:rPr lang="en-GB" dirty="0"/>
              <a:t>Classification</a:t>
            </a:r>
          </a:p>
          <a:p>
            <a:pPr lvl="1"/>
            <a:r>
              <a:rPr lang="en-GB" dirty="0"/>
              <a:t>Clustering</a:t>
            </a:r>
          </a:p>
          <a:p>
            <a:pPr lvl="1"/>
            <a:r>
              <a:rPr lang="en-GB" dirty="0"/>
              <a:t>Linear regression</a:t>
            </a:r>
          </a:p>
          <a:p>
            <a:endParaRPr lang="en-IN" dirty="0"/>
          </a:p>
        </p:txBody>
      </p:sp>
      <p:pic>
        <p:nvPicPr>
          <p:cNvPr id="1026" name="Picture 2" descr="spark environment - PySpark MLlib Tutorial">
            <a:extLst>
              <a:ext uri="{FF2B5EF4-FFF2-40B4-BE49-F238E27FC236}">
                <a16:creationId xmlns:a16="http://schemas.microsoft.com/office/drawing/2014/main" id="{4C4DA626-D887-A63A-B8AF-3F877D46B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549" y="3182644"/>
            <a:ext cx="7319914" cy="292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98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1703-D457-0292-C692-ADC31393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MLlib</a:t>
            </a:r>
            <a:r>
              <a:rPr lang="en-IN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25C33-78F9-F893-9C52-6F8251C88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Source</a:t>
            </a:r>
          </a:p>
          <a:p>
            <a:pPr lvl="1"/>
            <a:r>
              <a:rPr lang="en-IN" dirty="0"/>
              <a:t>HDFS</a:t>
            </a:r>
          </a:p>
          <a:p>
            <a:pPr lvl="1"/>
            <a:r>
              <a:rPr lang="en-IN" dirty="0"/>
              <a:t>HBase</a:t>
            </a:r>
          </a:p>
          <a:p>
            <a:pPr lvl="1"/>
            <a:r>
              <a:rPr lang="en-IN" dirty="0"/>
              <a:t>Local Files</a:t>
            </a:r>
          </a:p>
          <a:p>
            <a:r>
              <a:rPr lang="en-IN" dirty="0"/>
              <a:t>Excels at iterative computation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0B03AE-8551-9B08-5E25-260A456F3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647" y="1584066"/>
            <a:ext cx="3948170" cy="381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41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09935-C6C8-2970-E188-3FDB3504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2A74C-A72F-C6DB-0978-8A924D2F1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Classification using Logistic Regression</a:t>
            </a:r>
          </a:p>
          <a:p>
            <a:r>
              <a:rPr lang="en-IN" dirty="0"/>
              <a:t>Classification using Naive Bayes</a:t>
            </a:r>
          </a:p>
          <a:p>
            <a:r>
              <a:rPr lang="en-IN" dirty="0"/>
              <a:t>Generalized Regression</a:t>
            </a:r>
          </a:p>
          <a:p>
            <a:r>
              <a:rPr lang="en-IN" dirty="0"/>
              <a:t>Survival Regression</a:t>
            </a:r>
          </a:p>
          <a:p>
            <a:r>
              <a:rPr lang="en-IN" dirty="0"/>
              <a:t>Decision Trees</a:t>
            </a:r>
          </a:p>
          <a:p>
            <a:r>
              <a:rPr lang="en-IN" dirty="0"/>
              <a:t>Random Forests</a:t>
            </a:r>
          </a:p>
          <a:p>
            <a:r>
              <a:rPr lang="en-IN" dirty="0"/>
              <a:t>Gradient Boosted Trees</a:t>
            </a:r>
          </a:p>
          <a:p>
            <a:r>
              <a:rPr lang="en-IN" dirty="0"/>
              <a:t>Recommendation using Alternating Least Squares (ALS)</a:t>
            </a:r>
          </a:p>
          <a:p>
            <a:r>
              <a:rPr lang="en-IN" dirty="0"/>
              <a:t>Clustering using </a:t>
            </a:r>
            <a:r>
              <a:rPr lang="en-IN" dirty="0" err="1"/>
              <a:t>KMeans</a:t>
            </a:r>
            <a:endParaRPr lang="en-IN" dirty="0"/>
          </a:p>
          <a:p>
            <a:r>
              <a:rPr lang="en-IN" dirty="0"/>
              <a:t>Clustering using Gaussian Mixtures</a:t>
            </a:r>
          </a:p>
          <a:p>
            <a:r>
              <a:rPr lang="en-IN" dirty="0"/>
              <a:t>Topic Modelling using Latent Dirichlet Conditions</a:t>
            </a:r>
          </a:p>
          <a:p>
            <a:r>
              <a:rPr lang="en-IN" dirty="0"/>
              <a:t>Frequent </a:t>
            </a:r>
            <a:r>
              <a:rPr lang="en-IN" dirty="0" err="1"/>
              <a:t>Itemsets</a:t>
            </a:r>
            <a:endParaRPr lang="en-IN" dirty="0"/>
          </a:p>
          <a:p>
            <a:r>
              <a:rPr lang="en-IN" dirty="0"/>
              <a:t>Association Rules</a:t>
            </a:r>
          </a:p>
          <a:p>
            <a:r>
              <a:rPr lang="en-IN" dirty="0"/>
              <a:t>Sequential Pattern Mining</a:t>
            </a:r>
          </a:p>
        </p:txBody>
      </p:sp>
    </p:spTree>
    <p:extLst>
      <p:ext uri="{BB962C8B-B14F-4D97-AF65-F5344CB8AC3E}">
        <p14:creationId xmlns:p14="http://schemas.microsoft.com/office/powerpoint/2010/main" val="135496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09935-C6C8-2970-E188-3FDB3504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MLlib</a:t>
            </a:r>
            <a:r>
              <a:rPr lang="en-IN" dirty="0"/>
              <a:t>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2A74C-A72F-C6DB-0978-8A924D2F1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 Transformation</a:t>
            </a:r>
          </a:p>
          <a:p>
            <a:r>
              <a:rPr lang="en-GB" dirty="0"/>
              <a:t>ML Pipeline construction</a:t>
            </a:r>
          </a:p>
          <a:p>
            <a:r>
              <a:rPr lang="en-GB" dirty="0"/>
              <a:t>Model Evaluation</a:t>
            </a:r>
          </a:p>
          <a:p>
            <a:r>
              <a:rPr lang="en-GB" dirty="0"/>
              <a:t>Hyper-parameter tuning</a:t>
            </a:r>
          </a:p>
          <a:p>
            <a:r>
              <a:rPr lang="en-GB" dirty="0"/>
              <a:t>Saving and loading of models and pipelines</a:t>
            </a:r>
          </a:p>
          <a:p>
            <a:r>
              <a:rPr lang="en-GB" dirty="0"/>
              <a:t>Distributed Linear Algebra</a:t>
            </a:r>
          </a:p>
          <a:p>
            <a:r>
              <a:rPr lang="en-GB" dirty="0"/>
              <a:t>Statistics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8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4E3F-0F48-7999-A6B4-6ED31A33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MLlib</a:t>
            </a:r>
            <a:r>
              <a:rPr lang="en-IN" dirty="0"/>
              <a:t> vs scikit-learn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8F382-EC32-3DD1-6F29-6AAC16194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Scikit-Learn has fantastic performance if your data fits into RAM</a:t>
            </a:r>
          </a:p>
          <a:p>
            <a:r>
              <a:rPr lang="en-GB" dirty="0"/>
              <a:t>Spark’s ML Lib is suitable when you’re doing relatively simple ML on a large data set</a:t>
            </a:r>
          </a:p>
          <a:p>
            <a:r>
              <a:rPr lang="en-GB" dirty="0"/>
              <a:t>ML Lib is not computationally efficient for small data sets, and you’re better off using scikit-learn for small and medium sized data sets (megabytes, up to a few gigabytes). For much larger data sets, use Spark ML.</a:t>
            </a:r>
          </a:p>
          <a:p>
            <a:r>
              <a:rPr lang="en-GB" dirty="0" err="1"/>
              <a:t>MLlib</a:t>
            </a:r>
            <a:r>
              <a:rPr lang="en-GB" dirty="0"/>
              <a:t> lacks in visualization</a:t>
            </a:r>
          </a:p>
          <a:p>
            <a:r>
              <a:rPr lang="en-GB" dirty="0" err="1"/>
              <a:t>Sklearn</a:t>
            </a:r>
            <a:r>
              <a:rPr lang="en-GB" dirty="0"/>
              <a:t> is far richer in terms of decent implementations of a large number of commonly used algorithms as compared to spark </a:t>
            </a:r>
            <a:r>
              <a:rPr lang="en-GB" dirty="0" err="1"/>
              <a:t>mllib</a:t>
            </a:r>
            <a:endParaRPr lang="en-GB" dirty="0"/>
          </a:p>
          <a:p>
            <a:r>
              <a:rPr lang="en-GB" dirty="0"/>
              <a:t>Scikit-Learn integrates very well with Pandas </a:t>
            </a:r>
            <a:r>
              <a:rPr lang="en-GB" dirty="0" err="1"/>
              <a:t>dataframes</a:t>
            </a:r>
            <a:r>
              <a:rPr lang="en-GB" dirty="0"/>
              <a:t> and can work on </a:t>
            </a:r>
            <a:r>
              <a:rPr lang="en-GB" dirty="0" err="1"/>
              <a:t>Numpy</a:t>
            </a:r>
            <a:r>
              <a:rPr lang="en-GB" dirty="0"/>
              <a:t> and Pandas data structures. This is not the case with Spark - where you have to use Spark’s native </a:t>
            </a:r>
            <a:r>
              <a:rPr lang="en-GB" dirty="0" err="1"/>
              <a:t>dataframes</a:t>
            </a:r>
            <a:r>
              <a:rPr lang="en-GB" dirty="0"/>
              <a:t> or RDDs to execute the computation. </a:t>
            </a:r>
          </a:p>
        </p:txBody>
      </p:sp>
    </p:spTree>
    <p:extLst>
      <p:ext uri="{BB962C8B-B14F-4D97-AF65-F5344CB8AC3E}">
        <p14:creationId xmlns:p14="http://schemas.microsoft.com/office/powerpoint/2010/main" val="100438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F666-911E-7065-F925-6347C144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Various ML algorithms supported by </a:t>
            </a:r>
            <a:r>
              <a:rPr lang="en-GB" dirty="0" err="1"/>
              <a:t>MLlib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11E68-4A2A-C404-7C65-F35B3A8B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Classification</a:t>
            </a:r>
          </a:p>
          <a:p>
            <a:pPr lvl="1"/>
            <a:r>
              <a:rPr lang="en-IN" dirty="0"/>
              <a:t>Logistic regression</a:t>
            </a:r>
          </a:p>
          <a:p>
            <a:pPr lvl="2"/>
            <a:r>
              <a:rPr lang="en-IN" dirty="0"/>
              <a:t>Binomial logistic regression</a:t>
            </a:r>
          </a:p>
          <a:p>
            <a:pPr lvl="2"/>
            <a:r>
              <a:rPr lang="en-IN" dirty="0"/>
              <a:t>Multinomial logistic regression</a:t>
            </a:r>
          </a:p>
          <a:p>
            <a:pPr lvl="1"/>
            <a:r>
              <a:rPr lang="en-IN" dirty="0"/>
              <a:t>Decision tree classifier</a:t>
            </a:r>
          </a:p>
          <a:p>
            <a:pPr lvl="1"/>
            <a:r>
              <a:rPr lang="en-IN" dirty="0"/>
              <a:t>Random forest classifier</a:t>
            </a:r>
          </a:p>
          <a:p>
            <a:pPr lvl="1"/>
            <a:r>
              <a:rPr lang="en-IN" dirty="0"/>
              <a:t>Gradient-boosted tree classifier</a:t>
            </a:r>
          </a:p>
          <a:p>
            <a:pPr lvl="1"/>
            <a:r>
              <a:rPr lang="en-IN" dirty="0"/>
              <a:t>Multilayer perceptron classifier</a:t>
            </a:r>
          </a:p>
          <a:p>
            <a:pPr lvl="1"/>
            <a:r>
              <a:rPr lang="en-IN" dirty="0"/>
              <a:t>Linear Support Vector Machine</a:t>
            </a:r>
          </a:p>
          <a:p>
            <a:pPr lvl="1"/>
            <a:r>
              <a:rPr lang="en-IN" dirty="0"/>
              <a:t>One-vs-Rest classifier (a.k.a. One-vs-All)</a:t>
            </a:r>
          </a:p>
          <a:p>
            <a:pPr lvl="1"/>
            <a:r>
              <a:rPr lang="en-IN" dirty="0"/>
              <a:t>Naive Bayes</a:t>
            </a:r>
          </a:p>
        </p:txBody>
      </p:sp>
    </p:spTree>
    <p:extLst>
      <p:ext uri="{BB962C8B-B14F-4D97-AF65-F5344CB8AC3E}">
        <p14:creationId xmlns:p14="http://schemas.microsoft.com/office/powerpoint/2010/main" val="51563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271A-D6DE-11CC-01B4-00FD0E87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Various ML algorithms supported by </a:t>
            </a:r>
            <a:r>
              <a:rPr lang="en-GB" dirty="0" err="1"/>
              <a:t>MLlib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9F0BB-0516-6AB6-0672-4BC243573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Regression</a:t>
            </a:r>
          </a:p>
          <a:p>
            <a:pPr lvl="1"/>
            <a:r>
              <a:rPr lang="en-GB" dirty="0"/>
              <a:t>Linear regression</a:t>
            </a:r>
          </a:p>
          <a:p>
            <a:pPr lvl="1"/>
            <a:r>
              <a:rPr lang="en-GB" dirty="0"/>
              <a:t>Generalized linear regression</a:t>
            </a:r>
          </a:p>
          <a:p>
            <a:pPr lvl="1"/>
            <a:r>
              <a:rPr lang="en-GB" dirty="0"/>
              <a:t>Decision tree regression</a:t>
            </a:r>
          </a:p>
          <a:p>
            <a:pPr lvl="1"/>
            <a:r>
              <a:rPr lang="en-GB" dirty="0"/>
              <a:t>Random forest regression</a:t>
            </a:r>
          </a:p>
          <a:p>
            <a:pPr lvl="1"/>
            <a:r>
              <a:rPr lang="en-GB" dirty="0"/>
              <a:t>Gradient-boosted tree regression</a:t>
            </a:r>
          </a:p>
          <a:p>
            <a:pPr lvl="1"/>
            <a:r>
              <a:rPr lang="en-GB" dirty="0"/>
              <a:t>Survival regression</a:t>
            </a:r>
          </a:p>
          <a:p>
            <a:pPr lvl="1"/>
            <a:r>
              <a:rPr lang="en-GB" dirty="0"/>
              <a:t>Isotonic regression</a:t>
            </a:r>
          </a:p>
          <a:p>
            <a:r>
              <a:rPr lang="en-IN" dirty="0"/>
              <a:t>Decision trees</a:t>
            </a:r>
            <a:endParaRPr lang="en-GB" dirty="0"/>
          </a:p>
          <a:p>
            <a:r>
              <a:rPr lang="en-GB" dirty="0"/>
              <a:t>Tree Ensembles</a:t>
            </a:r>
          </a:p>
          <a:p>
            <a:pPr lvl="1"/>
            <a:r>
              <a:rPr lang="en-GB" dirty="0"/>
              <a:t>Random Forests</a:t>
            </a:r>
          </a:p>
          <a:p>
            <a:pPr lvl="1"/>
            <a:r>
              <a:rPr lang="en-GB" dirty="0"/>
              <a:t>Gradient-Boosted Trees (GBTs)</a:t>
            </a:r>
          </a:p>
        </p:txBody>
      </p:sp>
    </p:spTree>
    <p:extLst>
      <p:ext uri="{BB962C8B-B14F-4D97-AF65-F5344CB8AC3E}">
        <p14:creationId xmlns:p14="http://schemas.microsoft.com/office/powerpoint/2010/main" val="426379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271A-D6DE-11CC-01B4-00FD0E87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Various ML algorithms supported by </a:t>
            </a:r>
            <a:r>
              <a:rPr lang="en-GB" dirty="0" err="1"/>
              <a:t>MLlib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9F0BB-0516-6AB6-0672-4BC243573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Clustering</a:t>
            </a:r>
          </a:p>
          <a:p>
            <a:pPr lvl="1"/>
            <a:r>
              <a:rPr lang="en-IN" dirty="0"/>
              <a:t>K-means</a:t>
            </a:r>
          </a:p>
          <a:p>
            <a:pPr lvl="1"/>
            <a:r>
              <a:rPr lang="en-IN" dirty="0"/>
              <a:t>Bisecting k-means</a:t>
            </a:r>
          </a:p>
          <a:p>
            <a:pPr lvl="1"/>
            <a:r>
              <a:rPr lang="en-IN" dirty="0"/>
              <a:t>Gaussian Mixture Model (GMM)</a:t>
            </a:r>
          </a:p>
          <a:p>
            <a:r>
              <a:rPr lang="en-IN" dirty="0"/>
              <a:t>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1778568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348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Spark MLLib</vt:lpstr>
      <vt:lpstr>What is PySpark MLlib?</vt:lpstr>
      <vt:lpstr>MLlib Features</vt:lpstr>
      <vt:lpstr>Algorithms</vt:lpstr>
      <vt:lpstr>MLlib Utilities</vt:lpstr>
      <vt:lpstr>MLlib vs scikit-learn</vt:lpstr>
      <vt:lpstr>Various ML algorithms supported by MLlib</vt:lpstr>
      <vt:lpstr>Various ML algorithms supported by MLlib</vt:lpstr>
      <vt:lpstr>Various ML algorithms supported by MLlib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Atin Gupta</dc:creator>
  <cp:lastModifiedBy>Atin Gupta</cp:lastModifiedBy>
  <cp:revision>10</cp:revision>
  <dcterms:created xsi:type="dcterms:W3CDTF">2022-06-03T01:08:21Z</dcterms:created>
  <dcterms:modified xsi:type="dcterms:W3CDTF">2022-06-19T05:47:36Z</dcterms:modified>
</cp:coreProperties>
</file>