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83" r:id="rId3"/>
    <p:sldId id="398" r:id="rId4"/>
    <p:sldId id="399" r:id="rId5"/>
    <p:sldId id="400" r:id="rId6"/>
    <p:sldId id="387" r:id="rId7"/>
    <p:sldId id="401" r:id="rId8"/>
    <p:sldId id="402" r:id="rId9"/>
    <p:sldId id="388" r:id="rId10"/>
    <p:sldId id="405" r:id="rId11"/>
    <p:sldId id="406" r:id="rId12"/>
    <p:sldId id="392" r:id="rId13"/>
    <p:sldId id="416" r:id="rId14"/>
    <p:sldId id="393" r:id="rId15"/>
    <p:sldId id="407" r:id="rId16"/>
    <p:sldId id="411" r:id="rId17"/>
    <p:sldId id="408" r:id="rId18"/>
    <p:sldId id="412" r:id="rId19"/>
    <p:sldId id="413" r:id="rId20"/>
    <p:sldId id="410" r:id="rId21"/>
    <p:sldId id="415" r:id="rId22"/>
    <p:sldId id="395" r:id="rId23"/>
    <p:sldId id="302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A91DB-F9B3-40E4-AD1E-ACBC574A4A8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4CA7B8-03A4-449E-8D65-71118E3288FA}">
      <dgm:prSet/>
      <dgm:spPr/>
      <dgm:t>
        <a:bodyPr/>
        <a:lstStyle/>
        <a:p>
          <a:pPr rtl="0"/>
          <a:r>
            <a:rPr lang="en-US" b="0" i="0" smtClean="0"/>
            <a:t>Module basics</a:t>
          </a:r>
          <a:endParaRPr lang="en-US"/>
        </a:p>
      </dgm:t>
    </dgm:pt>
    <dgm:pt modelId="{A1664D45-A737-414E-AF16-B39DD19FD0DF}" type="parTrans" cxnId="{C0585B6B-7EA1-46C6-80FF-7E016DDE2946}">
      <dgm:prSet/>
      <dgm:spPr/>
      <dgm:t>
        <a:bodyPr/>
        <a:lstStyle/>
        <a:p>
          <a:endParaRPr lang="en-US"/>
        </a:p>
      </dgm:t>
    </dgm:pt>
    <dgm:pt modelId="{F9FE1F3A-AAD3-4981-9509-1720C1AE4B4B}" type="sibTrans" cxnId="{C0585B6B-7EA1-46C6-80FF-7E016DDE2946}">
      <dgm:prSet/>
      <dgm:spPr/>
      <dgm:t>
        <a:bodyPr/>
        <a:lstStyle/>
        <a:p>
          <a:endParaRPr lang="en-US"/>
        </a:p>
      </dgm:t>
    </dgm:pt>
    <dgm:pt modelId="{4BD4E755-C64D-48F0-9AE7-41018078C823}">
      <dgm:prSet/>
      <dgm:spPr/>
      <dgm:t>
        <a:bodyPr/>
        <a:lstStyle/>
        <a:p>
          <a:pPr rtl="0"/>
          <a:r>
            <a:rPr lang="en-US" b="0" i="0" smtClean="0"/>
            <a:t>Module inputs</a:t>
          </a:r>
          <a:endParaRPr lang="en-US"/>
        </a:p>
      </dgm:t>
    </dgm:pt>
    <dgm:pt modelId="{30292F4F-A1E1-48DA-BA90-EF7F67528F0C}" type="parTrans" cxnId="{F017B531-5254-418B-8C25-9DC16005CCE4}">
      <dgm:prSet/>
      <dgm:spPr/>
      <dgm:t>
        <a:bodyPr/>
        <a:lstStyle/>
        <a:p>
          <a:endParaRPr lang="en-US"/>
        </a:p>
      </dgm:t>
    </dgm:pt>
    <dgm:pt modelId="{A58EE99B-2925-4A13-B047-E72A73A4549F}" type="sibTrans" cxnId="{F017B531-5254-418B-8C25-9DC16005CCE4}">
      <dgm:prSet/>
      <dgm:spPr/>
      <dgm:t>
        <a:bodyPr/>
        <a:lstStyle/>
        <a:p>
          <a:endParaRPr lang="en-US"/>
        </a:p>
      </dgm:t>
    </dgm:pt>
    <dgm:pt modelId="{48FCF7BA-0B05-4FFE-8215-E4AB0AC68385}">
      <dgm:prSet/>
      <dgm:spPr/>
      <dgm:t>
        <a:bodyPr/>
        <a:lstStyle/>
        <a:p>
          <a:pPr rtl="0"/>
          <a:r>
            <a:rPr lang="en-US" b="0" i="0" smtClean="0"/>
            <a:t>Module outputs</a:t>
          </a:r>
          <a:endParaRPr lang="en-US"/>
        </a:p>
      </dgm:t>
    </dgm:pt>
    <dgm:pt modelId="{3B365A43-DD50-4424-BF6D-2802F8454B18}" type="parTrans" cxnId="{CA0F8752-B2D7-4A9D-87F5-7CFD2A46F79A}">
      <dgm:prSet/>
      <dgm:spPr/>
      <dgm:t>
        <a:bodyPr/>
        <a:lstStyle/>
        <a:p>
          <a:endParaRPr lang="en-US"/>
        </a:p>
      </dgm:t>
    </dgm:pt>
    <dgm:pt modelId="{55FB7DC5-DC21-4ACD-AD76-BC83EC47F414}" type="sibTrans" cxnId="{CA0F8752-B2D7-4A9D-87F5-7CFD2A46F79A}">
      <dgm:prSet/>
      <dgm:spPr/>
      <dgm:t>
        <a:bodyPr/>
        <a:lstStyle/>
        <a:p>
          <a:endParaRPr lang="en-US"/>
        </a:p>
      </dgm:t>
    </dgm:pt>
    <dgm:pt modelId="{3641451E-F451-47DC-86DF-1DABC1171F16}">
      <dgm:prSet/>
      <dgm:spPr/>
      <dgm:t>
        <a:bodyPr/>
        <a:lstStyle/>
        <a:p>
          <a:pPr rtl="0"/>
          <a:r>
            <a:rPr lang="en-US" b="0" i="0" smtClean="0"/>
            <a:t>Versioned modules</a:t>
          </a:r>
          <a:endParaRPr lang="en-US"/>
        </a:p>
      </dgm:t>
    </dgm:pt>
    <dgm:pt modelId="{7B519333-75F8-470B-8EF5-2198E2AD8938}" type="parTrans" cxnId="{26395A58-FF26-446E-AE1A-A9105AFDB48B}">
      <dgm:prSet/>
      <dgm:spPr/>
      <dgm:t>
        <a:bodyPr/>
        <a:lstStyle/>
        <a:p>
          <a:endParaRPr lang="en-US"/>
        </a:p>
      </dgm:t>
    </dgm:pt>
    <dgm:pt modelId="{38470560-1FD8-4D6B-A34A-2F827A7779B5}" type="sibTrans" cxnId="{26395A58-FF26-446E-AE1A-A9105AFDB48B}">
      <dgm:prSet/>
      <dgm:spPr/>
      <dgm:t>
        <a:bodyPr/>
        <a:lstStyle/>
        <a:p>
          <a:endParaRPr lang="en-US"/>
        </a:p>
      </dgm:t>
    </dgm:pt>
    <dgm:pt modelId="{8460CCA6-9E39-41E7-9D07-33C52BF16AD5}" type="pres">
      <dgm:prSet presAssocID="{6FEA91DB-F9B3-40E4-AD1E-ACBC574A4A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4E03AD-0296-4E8F-BF35-CE4F08ADACE5}" type="pres">
      <dgm:prSet presAssocID="{FC4CA7B8-03A4-449E-8D65-71118E3288F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6DC61-9F29-4264-99CE-5A87164B2BD1}" type="pres">
      <dgm:prSet presAssocID="{F9FE1F3A-AAD3-4981-9509-1720C1AE4B4B}" presName="spacer" presStyleCnt="0"/>
      <dgm:spPr/>
    </dgm:pt>
    <dgm:pt modelId="{C0112C23-D84F-4694-AF7F-A15A5E7F31C3}" type="pres">
      <dgm:prSet presAssocID="{4BD4E755-C64D-48F0-9AE7-41018078C82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F2833-BE31-4394-BA10-A3557630993A}" type="pres">
      <dgm:prSet presAssocID="{A58EE99B-2925-4A13-B047-E72A73A4549F}" presName="spacer" presStyleCnt="0"/>
      <dgm:spPr/>
    </dgm:pt>
    <dgm:pt modelId="{01879FBE-2E32-4568-95E7-849A1D3AAC59}" type="pres">
      <dgm:prSet presAssocID="{48FCF7BA-0B05-4FFE-8215-E4AB0AC6838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13CDE-7D07-45E9-AE34-9D9E08E4BAC4}" type="pres">
      <dgm:prSet presAssocID="{55FB7DC5-DC21-4ACD-AD76-BC83EC47F414}" presName="spacer" presStyleCnt="0"/>
      <dgm:spPr/>
    </dgm:pt>
    <dgm:pt modelId="{CF989FE4-0CB5-4006-B019-39C8953793EB}" type="pres">
      <dgm:prSet presAssocID="{3641451E-F451-47DC-86DF-1DABC1171F1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CB4165-C6CA-4DC9-A5C0-4919AD0BBFB0}" type="presOf" srcId="{3641451E-F451-47DC-86DF-1DABC1171F16}" destId="{CF989FE4-0CB5-4006-B019-39C8953793EB}" srcOrd="0" destOrd="0" presId="urn:microsoft.com/office/officeart/2005/8/layout/vList2"/>
    <dgm:cxn modelId="{5A76F737-E8D9-4B30-BC34-E14F6FADB86C}" type="presOf" srcId="{FC4CA7B8-03A4-449E-8D65-71118E3288FA}" destId="{8B4E03AD-0296-4E8F-BF35-CE4F08ADACE5}" srcOrd="0" destOrd="0" presId="urn:microsoft.com/office/officeart/2005/8/layout/vList2"/>
    <dgm:cxn modelId="{C0585B6B-7EA1-46C6-80FF-7E016DDE2946}" srcId="{6FEA91DB-F9B3-40E4-AD1E-ACBC574A4A8A}" destId="{FC4CA7B8-03A4-449E-8D65-71118E3288FA}" srcOrd="0" destOrd="0" parTransId="{A1664D45-A737-414E-AF16-B39DD19FD0DF}" sibTransId="{F9FE1F3A-AAD3-4981-9509-1720C1AE4B4B}"/>
    <dgm:cxn modelId="{36AB7145-13C8-4763-BDAE-F8E482B08570}" type="presOf" srcId="{4BD4E755-C64D-48F0-9AE7-41018078C823}" destId="{C0112C23-D84F-4694-AF7F-A15A5E7F31C3}" srcOrd="0" destOrd="0" presId="urn:microsoft.com/office/officeart/2005/8/layout/vList2"/>
    <dgm:cxn modelId="{35EB9DFB-DE56-4E0A-ACC7-2D3F75DA8A0A}" type="presOf" srcId="{48FCF7BA-0B05-4FFE-8215-E4AB0AC68385}" destId="{01879FBE-2E32-4568-95E7-849A1D3AAC59}" srcOrd="0" destOrd="0" presId="urn:microsoft.com/office/officeart/2005/8/layout/vList2"/>
    <dgm:cxn modelId="{982B9FB7-DD64-4E4F-91B8-A6BD902D89AE}" type="presOf" srcId="{6FEA91DB-F9B3-40E4-AD1E-ACBC574A4A8A}" destId="{8460CCA6-9E39-41E7-9D07-33C52BF16AD5}" srcOrd="0" destOrd="0" presId="urn:microsoft.com/office/officeart/2005/8/layout/vList2"/>
    <dgm:cxn modelId="{CA0F8752-B2D7-4A9D-87F5-7CFD2A46F79A}" srcId="{6FEA91DB-F9B3-40E4-AD1E-ACBC574A4A8A}" destId="{48FCF7BA-0B05-4FFE-8215-E4AB0AC68385}" srcOrd="2" destOrd="0" parTransId="{3B365A43-DD50-4424-BF6D-2802F8454B18}" sibTransId="{55FB7DC5-DC21-4ACD-AD76-BC83EC47F414}"/>
    <dgm:cxn modelId="{F017B531-5254-418B-8C25-9DC16005CCE4}" srcId="{6FEA91DB-F9B3-40E4-AD1E-ACBC574A4A8A}" destId="{4BD4E755-C64D-48F0-9AE7-41018078C823}" srcOrd="1" destOrd="0" parTransId="{30292F4F-A1E1-48DA-BA90-EF7F67528F0C}" sibTransId="{A58EE99B-2925-4A13-B047-E72A73A4549F}"/>
    <dgm:cxn modelId="{26395A58-FF26-446E-AE1A-A9105AFDB48B}" srcId="{6FEA91DB-F9B3-40E4-AD1E-ACBC574A4A8A}" destId="{3641451E-F451-47DC-86DF-1DABC1171F16}" srcOrd="3" destOrd="0" parTransId="{7B519333-75F8-470B-8EF5-2198E2AD8938}" sibTransId="{38470560-1FD8-4D6B-A34A-2F827A7779B5}"/>
    <dgm:cxn modelId="{CD169079-90CA-43B6-9A7D-FCB8C1C6417B}" type="presParOf" srcId="{8460CCA6-9E39-41E7-9D07-33C52BF16AD5}" destId="{8B4E03AD-0296-4E8F-BF35-CE4F08ADACE5}" srcOrd="0" destOrd="0" presId="urn:microsoft.com/office/officeart/2005/8/layout/vList2"/>
    <dgm:cxn modelId="{C7A8630A-5102-412C-A902-D2868943F0F6}" type="presParOf" srcId="{8460CCA6-9E39-41E7-9D07-33C52BF16AD5}" destId="{6766DC61-9F29-4264-99CE-5A87164B2BD1}" srcOrd="1" destOrd="0" presId="urn:microsoft.com/office/officeart/2005/8/layout/vList2"/>
    <dgm:cxn modelId="{D87A391A-AD16-40AD-A03F-58FE530129E3}" type="presParOf" srcId="{8460CCA6-9E39-41E7-9D07-33C52BF16AD5}" destId="{C0112C23-D84F-4694-AF7F-A15A5E7F31C3}" srcOrd="2" destOrd="0" presId="urn:microsoft.com/office/officeart/2005/8/layout/vList2"/>
    <dgm:cxn modelId="{B33ED624-6A20-4E54-8DCD-9500CD0A44CA}" type="presParOf" srcId="{8460CCA6-9E39-41E7-9D07-33C52BF16AD5}" destId="{3AAF2833-BE31-4394-BA10-A3557630993A}" srcOrd="3" destOrd="0" presId="urn:microsoft.com/office/officeart/2005/8/layout/vList2"/>
    <dgm:cxn modelId="{CCFE99A5-AD2B-49D5-9490-CACD40DA5AF7}" type="presParOf" srcId="{8460CCA6-9E39-41E7-9D07-33C52BF16AD5}" destId="{01879FBE-2E32-4568-95E7-849A1D3AAC59}" srcOrd="4" destOrd="0" presId="urn:microsoft.com/office/officeart/2005/8/layout/vList2"/>
    <dgm:cxn modelId="{9DDA5F6D-DDC1-40B5-B0F3-7D7ACD104196}" type="presParOf" srcId="{8460CCA6-9E39-41E7-9D07-33C52BF16AD5}" destId="{81413CDE-7D07-45E9-AE34-9D9E08E4BAC4}" srcOrd="5" destOrd="0" presId="urn:microsoft.com/office/officeart/2005/8/layout/vList2"/>
    <dgm:cxn modelId="{DB1BE921-2A29-4255-B43A-703914901D51}" type="presParOf" srcId="{8460CCA6-9E39-41E7-9D07-33C52BF16AD5}" destId="{CF989FE4-0CB5-4006-B019-39C8953793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E03AD-0296-4E8F-BF35-CE4F08ADACE5}">
      <dsp:nvSpPr>
        <dsp:cNvPr id="0" name=""/>
        <dsp:cNvSpPr/>
      </dsp:nvSpPr>
      <dsp:spPr>
        <a:xfrm>
          <a:off x="0" y="26705"/>
          <a:ext cx="6807200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smtClean="0"/>
            <a:t>Module basics</a:t>
          </a:r>
          <a:endParaRPr lang="en-US" sz="2800" kern="1200"/>
        </a:p>
      </dsp:txBody>
      <dsp:txXfrm>
        <a:off x="31984" y="58689"/>
        <a:ext cx="6743232" cy="591232"/>
      </dsp:txXfrm>
    </dsp:sp>
    <dsp:sp modelId="{C0112C23-D84F-4694-AF7F-A15A5E7F31C3}">
      <dsp:nvSpPr>
        <dsp:cNvPr id="0" name=""/>
        <dsp:cNvSpPr/>
      </dsp:nvSpPr>
      <dsp:spPr>
        <a:xfrm>
          <a:off x="0" y="762545"/>
          <a:ext cx="6807200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smtClean="0"/>
            <a:t>Module inputs</a:t>
          </a:r>
          <a:endParaRPr lang="en-US" sz="2800" kern="1200"/>
        </a:p>
      </dsp:txBody>
      <dsp:txXfrm>
        <a:off x="31984" y="794529"/>
        <a:ext cx="6743232" cy="591232"/>
      </dsp:txXfrm>
    </dsp:sp>
    <dsp:sp modelId="{01879FBE-2E32-4568-95E7-849A1D3AAC59}">
      <dsp:nvSpPr>
        <dsp:cNvPr id="0" name=""/>
        <dsp:cNvSpPr/>
      </dsp:nvSpPr>
      <dsp:spPr>
        <a:xfrm>
          <a:off x="0" y="1498385"/>
          <a:ext cx="6807200" cy="65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smtClean="0"/>
            <a:t>Module outputs</a:t>
          </a:r>
          <a:endParaRPr lang="en-US" sz="2800" kern="1200"/>
        </a:p>
      </dsp:txBody>
      <dsp:txXfrm>
        <a:off x="31984" y="1530369"/>
        <a:ext cx="6743232" cy="591232"/>
      </dsp:txXfrm>
    </dsp:sp>
    <dsp:sp modelId="{CF989FE4-0CB5-4006-B019-39C8953793EB}">
      <dsp:nvSpPr>
        <dsp:cNvPr id="0" name=""/>
        <dsp:cNvSpPr/>
      </dsp:nvSpPr>
      <dsp:spPr>
        <a:xfrm>
          <a:off x="0" y="2234225"/>
          <a:ext cx="6807200" cy="65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smtClean="0"/>
            <a:t>Versioned modules</a:t>
          </a:r>
          <a:endParaRPr lang="en-US" sz="2800" kern="1200"/>
        </a:p>
      </dsp:txBody>
      <dsp:txXfrm>
        <a:off x="31984" y="2266209"/>
        <a:ext cx="6743232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C2F995F-B9BA-4FB2-B80E-AD1078263E0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9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93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9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D84A18C-E116-4A9A-92CC-9E055996877F}" type="datetime3">
              <a:rPr lang="en-US" smtClean="0"/>
              <a:t>5 July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Terraform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F076A64-D34B-4FA3-9871-E8E20B6EB5AC}" type="datetime3">
              <a:rPr lang="en-US" smtClean="0"/>
              <a:t>5 July 2021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Terraform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7402D1B-EB17-4ADC-8783-1B3DD5BA75E5}" type="datetime3">
              <a:rPr lang="en-US" smtClean="0"/>
              <a:t>5 July 2021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Terraform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1CBAA81-6F84-49AE-908D-1FD06D46B6D5}" type="datetime3">
              <a:rPr lang="en-US" smtClean="0"/>
              <a:t>5 July 2021</a:t>
            </a:fld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Terraform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48B6DB9-BFA2-479A-9559-3700BB86DBA3}" type="datetime3">
              <a:rPr lang="en-US" smtClean="0"/>
              <a:t>5 July 2021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Terraform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3DC799D-3522-47A8-B034-DF3EAEB19C36}" type="datetime3">
              <a:rPr lang="en-US" smtClean="0"/>
              <a:t>5 July 2021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Terraform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9C499BF-81AB-4358-BD02-69FC3C07DA15}" type="datetime3">
              <a:rPr lang="en-US" smtClean="0"/>
              <a:t>5 July 2021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Terraform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47DF0B-EB03-4E84-96CD-A25B0065F4C2}" type="datetime3">
              <a:rPr lang="en-US" smtClean="0"/>
              <a:t>5 July 2021</a:t>
            </a:fld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Terraform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6657F82-CC90-40F1-8599-BC5A4A25C574}" type="datetime3">
              <a:rPr lang="en-US" smtClean="0"/>
              <a:t>5 July 2021</a:t>
            </a:fld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Terraform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E0E22AA-1180-4101-A5F8-28A9D3FF31EC}" type="datetime3">
              <a:rPr lang="en-US" smtClean="0"/>
              <a:t>5 July 2021</a:t>
            </a:fld>
            <a:endParaRPr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Terraform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A4F705B-E46D-4931-B8A3-2BDBD11A99CE}" type="datetime3">
              <a:rPr lang="en-US" smtClean="0"/>
              <a:t>5 July 2021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Terraform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0241FA5-B51C-4E1A-8134-B3A449E162C8}" type="datetime3">
              <a:rPr lang="en-US" smtClean="0"/>
              <a:t>5 July 2021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Terraform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D9278F9-0C52-4F1B-8AA0-7F40F12E5B35}" type="datetime3">
              <a:rPr lang="en-US" smtClean="0"/>
              <a:t>5 July 2021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Terraform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Terraform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94" y="1416846"/>
            <a:ext cx="8734006" cy="20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Procedural</a:t>
            </a:r>
            <a:r>
              <a:rPr lang="fr-FR" dirty="0"/>
              <a:t> vs </a:t>
            </a:r>
            <a:r>
              <a:rPr lang="fr-FR" dirty="0" err="1"/>
              <a:t>Declarative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Image result for terraform Procedural vs Declarati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7" b="10276"/>
          <a:stretch/>
        </p:blipFill>
        <p:spPr bwMode="auto">
          <a:xfrm>
            <a:off x="1348636" y="1778000"/>
            <a:ext cx="95758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4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vs Agentless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4" y="1724626"/>
            <a:ext cx="5229955" cy="3515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42" y="1724626"/>
            <a:ext cx="5444650" cy="321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Introduction to Terraform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</a:t>
            </a:r>
            <a:r>
              <a:rPr lang="en-US" dirty="0" err="1"/>
              <a:t>HashiCorp</a:t>
            </a:r>
            <a:r>
              <a:rPr lang="en-US" dirty="0"/>
              <a:t> Configuration Language (</a:t>
            </a:r>
            <a:r>
              <a:rPr lang="en-US" dirty="0" smtClean="0"/>
              <a:t>HCL)</a:t>
            </a:r>
          </a:p>
          <a:p>
            <a:r>
              <a:rPr lang="en-US" dirty="0" smtClean="0"/>
              <a:t>Human </a:t>
            </a:r>
            <a:r>
              <a:rPr lang="en-US" dirty="0"/>
              <a:t>readable </a:t>
            </a:r>
            <a:r>
              <a:rPr lang="en-US" dirty="0" smtClean="0"/>
              <a:t>as </a:t>
            </a:r>
            <a:r>
              <a:rPr lang="en-US" dirty="0"/>
              <a:t>well as </a:t>
            </a:r>
            <a:r>
              <a:rPr lang="en-US" dirty="0" smtClean="0"/>
              <a:t>machine-friendly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# An AMI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variable "</a:t>
            </a:r>
            <a:r>
              <a:rPr lang="en-US" sz="2000" dirty="0" err="1">
                <a:solidFill>
                  <a:srgbClr val="0070C0"/>
                </a:solidFill>
              </a:rPr>
              <a:t>ami</a:t>
            </a:r>
            <a:r>
              <a:rPr lang="en-US" sz="2000" dirty="0">
                <a:solidFill>
                  <a:srgbClr val="0070C0"/>
                </a:solidFill>
              </a:rPr>
              <a:t>" {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description = "the AMI to use"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lvl="1"/>
            <a:endParaRPr lang="en-US" sz="2000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resource </a:t>
            </a:r>
            <a:r>
              <a:rPr lang="en-US" sz="2000" dirty="0">
                <a:solidFill>
                  <a:srgbClr val="0070C0"/>
                </a:solidFill>
              </a:rPr>
              <a:t>"</a:t>
            </a:r>
            <a:r>
              <a:rPr lang="en-US" sz="2000" dirty="0" err="1">
                <a:solidFill>
                  <a:srgbClr val="0070C0"/>
                </a:solidFill>
              </a:rPr>
              <a:t>aws_instance</a:t>
            </a:r>
            <a:r>
              <a:rPr lang="en-US" sz="2000" dirty="0">
                <a:solidFill>
                  <a:srgbClr val="0070C0"/>
                </a:solidFill>
              </a:rPr>
              <a:t>" "web" {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ami</a:t>
            </a:r>
            <a:r>
              <a:rPr lang="en-US" sz="2000" dirty="0">
                <a:solidFill>
                  <a:srgbClr val="0070C0"/>
                </a:solidFill>
              </a:rPr>
              <a:t>               = "${</a:t>
            </a:r>
            <a:r>
              <a:rPr lang="en-US" sz="2000" dirty="0" err="1">
                <a:solidFill>
                  <a:srgbClr val="0070C0"/>
                </a:solidFill>
              </a:rPr>
              <a:t>var.ami</a:t>
            </a:r>
            <a:r>
              <a:rPr lang="en-US" sz="2000" dirty="0">
                <a:solidFill>
                  <a:srgbClr val="0070C0"/>
                </a:solidFill>
              </a:rPr>
              <a:t>}"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count             = 2</a:t>
            </a:r>
          </a:p>
          <a:p>
            <a:pPr lvl="1"/>
            <a:r>
              <a:rPr lang="en-US" sz="2000" smtClean="0">
                <a:solidFill>
                  <a:srgbClr val="0070C0"/>
                </a:solidFill>
              </a:rPr>
              <a:t>connection </a:t>
            </a:r>
            <a:r>
              <a:rPr lang="en-US" sz="2000" dirty="0">
                <a:solidFill>
                  <a:srgbClr val="0070C0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  user = "root"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}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}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98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reusable </a:t>
            </a:r>
            <a:r>
              <a:rPr lang="en-US" dirty="0" smtClean="0"/>
              <a:t>infrastructure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041759"/>
              </p:ext>
            </p:extLst>
          </p:nvPr>
        </p:nvGraphicFramePr>
        <p:xfrm>
          <a:off x="2692400" y="2024170"/>
          <a:ext cx="6807200" cy="291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/>
              <a:t>set of Terraform configuration files in a </a:t>
            </a:r>
            <a:r>
              <a:rPr lang="en-US" dirty="0" smtClean="0"/>
              <a:t>folder </a:t>
            </a:r>
            <a:r>
              <a:rPr lang="en-US" dirty="0"/>
              <a:t>is a module. </a:t>
            </a:r>
            <a:endParaRPr lang="en-US" dirty="0" smtClean="0"/>
          </a:p>
          <a:p>
            <a:pPr lvl="1"/>
            <a:r>
              <a:rPr lang="en-US" dirty="0"/>
              <a:t>$ tree minimal-module/</a:t>
            </a:r>
          </a:p>
          <a:p>
            <a:pPr lvl="1"/>
            <a:r>
              <a:rPr lang="en-US" dirty="0"/>
              <a:t>.</a:t>
            </a:r>
          </a:p>
          <a:p>
            <a:pPr lvl="1"/>
            <a:r>
              <a:rPr lang="en-US" dirty="0"/>
              <a:t>├── README.md</a:t>
            </a:r>
          </a:p>
          <a:p>
            <a:pPr lvl="1"/>
            <a:r>
              <a:rPr lang="en-US" dirty="0"/>
              <a:t>├── main.tf</a:t>
            </a:r>
          </a:p>
          <a:p>
            <a:pPr lvl="1"/>
            <a:r>
              <a:rPr lang="en-US" dirty="0"/>
              <a:t>├── variables.tf</a:t>
            </a:r>
          </a:p>
          <a:p>
            <a:pPr lvl="1"/>
            <a:r>
              <a:rPr lang="en-US" dirty="0"/>
              <a:t>├── outputs.tf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module can call other </a:t>
            </a:r>
            <a:r>
              <a:rPr lang="en-US" dirty="0" smtClean="0"/>
              <a:t>modules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Child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"servers" {</a:t>
            </a:r>
          </a:p>
          <a:p>
            <a:r>
              <a:rPr lang="en-US" dirty="0"/>
              <a:t>  source = "./app-cluster"</a:t>
            </a:r>
          </a:p>
          <a:p>
            <a:endParaRPr lang="en-US" dirty="0"/>
          </a:p>
          <a:p>
            <a:r>
              <a:rPr lang="en-US" dirty="0"/>
              <a:t>  servers = 5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</a:t>
            </a:r>
            <a:r>
              <a:rPr lang="en-US" dirty="0"/>
              <a:t>for a Terraform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Like </a:t>
            </a:r>
            <a:r>
              <a:rPr lang="en-US" dirty="0"/>
              <a:t>function </a:t>
            </a:r>
            <a:r>
              <a:rPr lang="en-US" dirty="0" smtClean="0"/>
              <a:t>arguments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variable "</a:t>
            </a:r>
            <a:r>
              <a:rPr lang="en-US" dirty="0" err="1">
                <a:solidFill>
                  <a:srgbClr val="0070C0"/>
                </a:solidFill>
              </a:rPr>
              <a:t>image_id</a:t>
            </a:r>
            <a:r>
              <a:rPr lang="en-US" dirty="0">
                <a:solidFill>
                  <a:srgbClr val="0070C0"/>
                </a:solidFill>
              </a:rPr>
              <a:t>" {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type = string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variable "</a:t>
            </a:r>
            <a:r>
              <a:rPr lang="en-US" dirty="0" err="1">
                <a:solidFill>
                  <a:srgbClr val="0070C0"/>
                </a:solidFill>
              </a:rPr>
              <a:t>availability_zone_names</a:t>
            </a:r>
            <a:r>
              <a:rPr lang="en-US" dirty="0">
                <a:solidFill>
                  <a:srgbClr val="0070C0"/>
                </a:solidFill>
              </a:rPr>
              <a:t>" {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type    = list(string)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default = ["us-west-1a"]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Input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var.&lt;NAME</a:t>
            </a:r>
            <a:r>
              <a:rPr lang="en-US" dirty="0" smtClean="0"/>
              <a:t>&gt;</a:t>
            </a:r>
          </a:p>
          <a:p>
            <a:endParaRPr lang="fr-FR" dirty="0" smtClean="0"/>
          </a:p>
          <a:p>
            <a:r>
              <a:rPr lang="fr-FR" dirty="0" err="1" smtClean="0">
                <a:solidFill>
                  <a:srgbClr val="0070C0"/>
                </a:solidFill>
              </a:rPr>
              <a:t>resource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</a:rPr>
              <a:t>"</a:t>
            </a:r>
            <a:r>
              <a:rPr lang="fr-FR" dirty="0" err="1">
                <a:solidFill>
                  <a:srgbClr val="0070C0"/>
                </a:solidFill>
              </a:rPr>
              <a:t>aws_instance</a:t>
            </a:r>
            <a:r>
              <a:rPr lang="fr-FR" dirty="0">
                <a:solidFill>
                  <a:srgbClr val="0070C0"/>
                </a:solidFill>
              </a:rPr>
              <a:t>" "</a:t>
            </a:r>
            <a:r>
              <a:rPr lang="fr-FR" dirty="0" err="1">
                <a:solidFill>
                  <a:srgbClr val="0070C0"/>
                </a:solidFill>
              </a:rPr>
              <a:t>example</a:t>
            </a:r>
            <a:r>
              <a:rPr lang="fr-FR" dirty="0">
                <a:solidFill>
                  <a:srgbClr val="0070C0"/>
                </a:solidFill>
              </a:rPr>
              <a:t>" {</a:t>
            </a:r>
          </a:p>
          <a:p>
            <a:r>
              <a:rPr lang="fr-FR" dirty="0">
                <a:solidFill>
                  <a:srgbClr val="0070C0"/>
                </a:solidFill>
              </a:rPr>
              <a:t>  </a:t>
            </a:r>
            <a:r>
              <a:rPr lang="fr-FR" dirty="0" err="1">
                <a:solidFill>
                  <a:srgbClr val="0070C0"/>
                </a:solidFill>
              </a:rPr>
              <a:t>instance_type</a:t>
            </a:r>
            <a:r>
              <a:rPr lang="fr-FR" dirty="0">
                <a:solidFill>
                  <a:srgbClr val="0070C0"/>
                </a:solidFill>
              </a:rPr>
              <a:t> = "t2.micro"</a:t>
            </a:r>
          </a:p>
          <a:p>
            <a:r>
              <a:rPr lang="fr-FR" dirty="0">
                <a:solidFill>
                  <a:srgbClr val="0070C0"/>
                </a:solidFill>
              </a:rPr>
              <a:t>  ami           = </a:t>
            </a:r>
            <a:r>
              <a:rPr lang="fr-FR" dirty="0" err="1">
                <a:solidFill>
                  <a:srgbClr val="0070C0"/>
                </a:solidFill>
              </a:rPr>
              <a:t>var.image_id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Definitions (.</a:t>
            </a:r>
            <a:r>
              <a:rPr lang="en-US" dirty="0" err="1"/>
              <a:t>tfvars</a:t>
            </a:r>
            <a:r>
              <a:rPr lang="en-US" dirty="0"/>
              <a:t>)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lots of variables, it is more convenient to specify their values in a variable definitions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And </a:t>
            </a:r>
            <a:r>
              <a:rPr lang="en-US" dirty="0"/>
              <a:t>then specify that file on the command line with -</a:t>
            </a:r>
            <a:r>
              <a:rPr lang="en-US" dirty="0" err="1" smtClean="0"/>
              <a:t>var</a:t>
            </a:r>
            <a:r>
              <a:rPr lang="en-US" dirty="0" smtClean="0"/>
              <a:t>-file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terraform </a:t>
            </a:r>
            <a:r>
              <a:rPr lang="en-US" dirty="0">
                <a:solidFill>
                  <a:srgbClr val="0070C0"/>
                </a:solidFill>
              </a:rPr>
              <a:t>apply -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-file="</a:t>
            </a:r>
            <a:r>
              <a:rPr lang="en-US" dirty="0" err="1">
                <a:solidFill>
                  <a:srgbClr val="0070C0"/>
                </a:solidFill>
              </a:rPr>
              <a:t>testing.tfvars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Introduction to cdktf | Terraform - HashiCorp Lear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46" b="8418"/>
          <a:stretch/>
        </p:blipFill>
        <p:spPr bwMode="auto">
          <a:xfrm>
            <a:off x="1613266" y="1714500"/>
            <a:ext cx="8736867" cy="300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</a:t>
            </a:r>
            <a:r>
              <a:rPr lang="en-US" dirty="0"/>
              <a:t>the return values of a Terraform </a:t>
            </a:r>
            <a:r>
              <a:rPr lang="en-US" dirty="0" smtClean="0"/>
              <a:t>module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output "</a:t>
            </a:r>
            <a:r>
              <a:rPr lang="en-US" dirty="0" err="1">
                <a:solidFill>
                  <a:srgbClr val="0070C0"/>
                </a:solidFill>
              </a:rPr>
              <a:t>instance_ip_addr</a:t>
            </a:r>
            <a:r>
              <a:rPr lang="en-US" dirty="0">
                <a:solidFill>
                  <a:srgbClr val="0070C0"/>
                </a:solidFill>
              </a:rPr>
              <a:t>" {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 value = </a:t>
            </a:r>
            <a:r>
              <a:rPr lang="en-US" dirty="0" err="1">
                <a:solidFill>
                  <a:srgbClr val="0070C0"/>
                </a:solidFill>
              </a:rPr>
              <a:t>aws_instance.server.private_ip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"</a:t>
            </a:r>
            <a:r>
              <a:rPr lang="en-US" dirty="0" err="1"/>
              <a:t>aws_lam_user</a:t>
            </a:r>
            <a:r>
              <a:rPr lang="en-US" dirty="0"/>
              <a:t>" "example" { </a:t>
            </a:r>
          </a:p>
          <a:p>
            <a:r>
              <a:rPr lang="en-US" dirty="0"/>
              <a:t>count = 3 </a:t>
            </a:r>
          </a:p>
          <a:p>
            <a:r>
              <a:rPr lang="en-US" dirty="0"/>
              <a:t>name = "neo.${</a:t>
            </a:r>
            <a:r>
              <a:rPr lang="en-US" dirty="0" err="1"/>
              <a:t>count.Index</a:t>
            </a:r>
            <a:r>
              <a:rPr lang="en-US" dirty="0"/>
              <a:t>}" 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2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&amp; Setting Up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Terraform</a:t>
            </a:r>
          </a:p>
          <a:p>
            <a:r>
              <a:rPr lang="en-US" dirty="0" smtClean="0"/>
              <a:t>Choosing Right IDE for Terraform</a:t>
            </a:r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VSCode</a:t>
            </a:r>
            <a:endParaRPr lang="en-US" dirty="0" smtClean="0"/>
          </a:p>
          <a:p>
            <a:r>
              <a:rPr lang="en-US" smtClean="0"/>
              <a:t>Use AWS </a:t>
            </a:r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75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Terraform Consulting Services and Solution Provider: TX, US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" r="4632"/>
          <a:stretch/>
        </p:blipFill>
        <p:spPr bwMode="auto">
          <a:xfrm>
            <a:off x="149692" y="1112701"/>
            <a:ext cx="11906302" cy="4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4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</a:t>
            </a:r>
            <a:r>
              <a:rPr lang="en-US" dirty="0"/>
              <a:t>for </a:t>
            </a:r>
            <a:endParaRPr lang="en-US" dirty="0" smtClean="0"/>
          </a:p>
          <a:p>
            <a:pPr lvl="1"/>
            <a:r>
              <a:rPr lang="en-US" dirty="0" smtClean="0"/>
              <a:t>Building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Changing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dirty="0"/>
              <a:t>V</a:t>
            </a:r>
            <a:r>
              <a:rPr lang="en-US" dirty="0" smtClean="0"/>
              <a:t>ersioning </a:t>
            </a:r>
            <a:r>
              <a:rPr lang="en-US" dirty="0"/>
              <a:t>infrastructure safely and </a:t>
            </a:r>
            <a:r>
              <a:rPr lang="en-US" dirty="0" smtClean="0"/>
              <a:t>efficiently</a:t>
            </a:r>
          </a:p>
          <a:p>
            <a:endParaRPr lang="en-US" dirty="0" smtClean="0"/>
          </a:p>
          <a:p>
            <a:r>
              <a:rPr lang="en-US" dirty="0" smtClean="0"/>
              <a:t>Can manage</a:t>
            </a:r>
          </a:p>
          <a:p>
            <a:pPr lvl="1"/>
            <a:r>
              <a:rPr lang="en-US" dirty="0" smtClean="0"/>
              <a:t>Existing </a:t>
            </a:r>
            <a:r>
              <a:rPr lang="en-US" dirty="0"/>
              <a:t>and popular service providers as well as </a:t>
            </a:r>
            <a:endParaRPr lang="en-US" dirty="0" smtClean="0"/>
          </a:p>
          <a:p>
            <a:pPr lvl="1"/>
            <a:r>
              <a:rPr lang="en-US" dirty="0" smtClean="0"/>
              <a:t>Custom </a:t>
            </a:r>
            <a:r>
              <a:rPr lang="en-US" dirty="0"/>
              <a:t>in-house solutions.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features of </a:t>
            </a:r>
            <a:r>
              <a:rPr lang="en-US" dirty="0" smtClean="0"/>
              <a:t>Terraform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  <a:p>
            <a:r>
              <a:rPr lang="en-US" dirty="0" smtClean="0"/>
              <a:t>Execution </a:t>
            </a:r>
            <a:r>
              <a:rPr lang="en-US" dirty="0"/>
              <a:t>Plans</a:t>
            </a:r>
          </a:p>
          <a:p>
            <a:r>
              <a:rPr lang="en-US" dirty="0" smtClean="0"/>
              <a:t>Resource </a:t>
            </a:r>
            <a:r>
              <a:rPr lang="en-US" dirty="0"/>
              <a:t>Graph</a:t>
            </a:r>
          </a:p>
          <a:p>
            <a:r>
              <a:rPr lang="en-US" dirty="0" smtClean="0"/>
              <a:t>Change Automation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Terraform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49" y="2787649"/>
            <a:ext cx="8341717" cy="3563045"/>
          </a:xfrm>
          <a:prstGeom prst="rect">
            <a:avLst/>
          </a:prstGeom>
        </p:spPr>
      </p:pic>
      <p:pic>
        <p:nvPicPr>
          <p:cNvPr id="3076" name="Picture 4" descr="Terraform Basics - Azure Cita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1" y="5347393"/>
            <a:ext cx="5540549" cy="8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 Quick Guide To Terraform Resource Development | Cloudrea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" r="9333"/>
          <a:stretch/>
        </p:blipFill>
        <p:spPr bwMode="auto">
          <a:xfrm>
            <a:off x="5902716" y="2685308"/>
            <a:ext cx="5793984" cy="336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</a:t>
            </a:r>
            <a:r>
              <a:rPr lang="en-US" dirty="0"/>
              <a:t>in the Go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The entry-point </a:t>
            </a:r>
            <a:r>
              <a:rPr lang="en-US" dirty="0"/>
              <a:t>for anyone using </a:t>
            </a:r>
            <a:r>
              <a:rPr lang="en-US" dirty="0" smtClean="0"/>
              <a:t>Terraform</a:t>
            </a:r>
          </a:p>
          <a:p>
            <a:r>
              <a:rPr lang="en-US" dirty="0" smtClean="0"/>
              <a:t>Primary responsibilities</a:t>
            </a:r>
          </a:p>
          <a:p>
            <a:pPr lvl="1"/>
            <a:r>
              <a:rPr lang="en-US" dirty="0" smtClean="0"/>
              <a:t>Reading configuration files</a:t>
            </a:r>
          </a:p>
          <a:p>
            <a:pPr lvl="1"/>
            <a:r>
              <a:rPr lang="en-US" dirty="0"/>
              <a:t>Resource state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Construction of the Resource </a:t>
            </a:r>
            <a:r>
              <a:rPr lang="en-US" dirty="0" smtClean="0"/>
              <a:t>Graph</a:t>
            </a:r>
          </a:p>
          <a:p>
            <a:pPr lvl="1"/>
            <a:r>
              <a:rPr lang="en-US" dirty="0"/>
              <a:t>Plan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/>
              <a:t>Communication with </a:t>
            </a:r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 Quick Guide To Terraform Resource Development | Cloudrea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" r="9333"/>
          <a:stretch/>
        </p:blipFill>
        <p:spPr bwMode="auto">
          <a:xfrm>
            <a:off x="5902716" y="2685308"/>
            <a:ext cx="5793984" cy="336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plugin exposes an implementation for a specific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such </a:t>
            </a:r>
            <a:r>
              <a:rPr lang="en-US" dirty="0"/>
              <a:t>as </a:t>
            </a:r>
            <a:r>
              <a:rPr lang="en-US" dirty="0" smtClean="0"/>
              <a:t>AWS, Azure</a:t>
            </a:r>
          </a:p>
          <a:p>
            <a:r>
              <a:rPr lang="en-US" dirty="0" smtClean="0"/>
              <a:t>Plugin Locations</a:t>
            </a:r>
          </a:p>
          <a:p>
            <a:pPr lvl="1"/>
            <a:r>
              <a:rPr lang="en-US" dirty="0"/>
              <a:t>~/.</a:t>
            </a:r>
            <a:r>
              <a:rPr lang="en-US" dirty="0" err="1" smtClean="0"/>
              <a:t>terraform.d</a:t>
            </a:r>
            <a:r>
              <a:rPr lang="en-US" dirty="0" smtClean="0"/>
              <a:t>/plugins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curl -</a:t>
            </a:r>
            <a:r>
              <a:rPr lang="en-US" dirty="0" err="1"/>
              <a:t>fsSL</a:t>
            </a:r>
            <a:r>
              <a:rPr lang="en-US" dirty="0"/>
              <a:t> https://apt.releases.hashicorp.com/gpg | </a:t>
            </a:r>
            <a:r>
              <a:rPr lang="en-US" dirty="0" err="1"/>
              <a:t>sudo</a:t>
            </a:r>
            <a:r>
              <a:rPr lang="en-US" dirty="0"/>
              <a:t> apt-key add </a:t>
            </a:r>
            <a:r>
              <a:rPr lang="en-US" dirty="0" smtClean="0"/>
              <a:t>–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sudo</a:t>
            </a:r>
            <a:r>
              <a:rPr lang="en-US" dirty="0" smtClean="0"/>
              <a:t> apt-add-repository "deb [arch=amd64] https://apt.releases.hashicorp.com $(</a:t>
            </a:r>
            <a:r>
              <a:rPr lang="en-US" dirty="0" err="1" smtClean="0"/>
              <a:t>lsb_release</a:t>
            </a:r>
            <a:r>
              <a:rPr lang="en-US" dirty="0" smtClean="0"/>
              <a:t> -</a:t>
            </a:r>
            <a:r>
              <a:rPr lang="en-US" dirty="0" err="1" smtClean="0"/>
              <a:t>cs</a:t>
            </a:r>
            <a:r>
              <a:rPr lang="en-US" dirty="0" smtClean="0"/>
              <a:t>) main“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update &amp;&amp;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smtClean="0"/>
              <a:t>terraform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terraform –help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terraform </a:t>
            </a:r>
            <a:r>
              <a:rPr lang="en-US" dirty="0"/>
              <a:t>-</a:t>
            </a:r>
            <a:r>
              <a:rPr lang="en-US" dirty="0" smtClean="0"/>
              <a:t>install-autocomplete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Refer: 0-Install-Terraform.md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 descr="Install Terraform on Windows 10 / Windows Server 2019 | Computing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90" y="3718740"/>
            <a:ext cx="3816802" cy="263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479</Words>
  <Application>Microsoft Office PowerPoint</Application>
  <PresentationFormat>Widescreen</PresentationFormat>
  <Paragraphs>139</Paragraphs>
  <Slides>23</Slides>
  <Notes>4</Notes>
  <HiddenSlides>10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1_Office Theme</vt:lpstr>
      <vt:lpstr>Terraform</vt:lpstr>
      <vt:lpstr>Introduction</vt:lpstr>
      <vt:lpstr>Introduction</vt:lpstr>
      <vt:lpstr>What is Terraform?</vt:lpstr>
      <vt:lpstr>The key features of Terraform</vt:lpstr>
      <vt:lpstr>How Terraform works?</vt:lpstr>
      <vt:lpstr>Terraform Core</vt:lpstr>
      <vt:lpstr>Terraform Plugins</vt:lpstr>
      <vt:lpstr>Install Terraform</vt:lpstr>
      <vt:lpstr>Procedural vs Declarative</vt:lpstr>
      <vt:lpstr>Agent vs Agentless</vt:lpstr>
      <vt:lpstr>An Introduction to Terraform Syntax</vt:lpstr>
      <vt:lpstr>PowerPoint Presentation</vt:lpstr>
      <vt:lpstr>How to create reusable infrastructure</vt:lpstr>
      <vt:lpstr>Module basics</vt:lpstr>
      <vt:lpstr>Calling a Child Module</vt:lpstr>
      <vt:lpstr>Module inputs</vt:lpstr>
      <vt:lpstr>Using Input Variable Values</vt:lpstr>
      <vt:lpstr>Variable Definitions (.tfvars) Files</vt:lpstr>
      <vt:lpstr>Module outputs</vt:lpstr>
      <vt:lpstr>Loops</vt:lpstr>
      <vt:lpstr>Getting Started &amp; Setting Up Labs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166</cp:revision>
  <cp:lastPrinted>2021-07-05T08:42:15Z</cp:lastPrinted>
  <dcterms:created xsi:type="dcterms:W3CDTF">2020-09-20T08:40:00Z</dcterms:created>
  <dcterms:modified xsi:type="dcterms:W3CDTF">2021-07-05T08:43:09Z</dcterms:modified>
</cp:coreProperties>
</file>