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326" r:id="rId3"/>
    <p:sldId id="327" r:id="rId4"/>
    <p:sldId id="328" r:id="rId5"/>
    <p:sldId id="329" r:id="rId6"/>
    <p:sldId id="330" r:id="rId7"/>
    <p:sldId id="311" r:id="rId8"/>
    <p:sldId id="312" r:id="rId9"/>
    <p:sldId id="313" r:id="rId10"/>
    <p:sldId id="314" r:id="rId11"/>
    <p:sldId id="32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99FECF-EC5D-41E6-8790-AC89DF23BC0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45A623-8023-42C1-AD64-077ED47733E0}">
      <dgm:prSet custT="1"/>
      <dgm:spPr/>
      <dgm:t>
        <a:bodyPr/>
        <a:lstStyle/>
        <a:p>
          <a:r>
            <a:rPr lang="en-US" sz="12000" dirty="0"/>
            <a:t>Thanks</a:t>
          </a:r>
          <a:endParaRPr lang="en-IN" sz="12000" dirty="0"/>
        </a:p>
      </dgm:t>
    </dgm:pt>
    <dgm:pt modelId="{F65453A8-D3FC-4AB0-8D3E-552CA76F7A43}" type="parTrans" cxnId="{BCDF525F-E8C6-4AFB-B802-574BA9D26596}">
      <dgm:prSet/>
      <dgm:spPr/>
      <dgm:t>
        <a:bodyPr/>
        <a:lstStyle/>
        <a:p>
          <a:endParaRPr lang="en-IN"/>
        </a:p>
      </dgm:t>
    </dgm:pt>
    <dgm:pt modelId="{BC0D208F-0966-4630-A810-AFD85DE05322}" type="sibTrans" cxnId="{BCDF525F-E8C6-4AFB-B802-574BA9D26596}">
      <dgm:prSet/>
      <dgm:spPr/>
      <dgm:t>
        <a:bodyPr/>
        <a:lstStyle/>
        <a:p>
          <a:endParaRPr lang="en-IN"/>
        </a:p>
      </dgm:t>
    </dgm:pt>
    <dgm:pt modelId="{4CF174B3-4719-4552-AD45-7AA3269C6F9F}" type="pres">
      <dgm:prSet presAssocID="{4399FECF-EC5D-41E6-8790-AC89DF23BC05}" presName="compositeShape" presStyleCnt="0">
        <dgm:presLayoutVars>
          <dgm:chMax val="7"/>
          <dgm:dir/>
          <dgm:resizeHandles val="exact"/>
        </dgm:presLayoutVars>
      </dgm:prSet>
      <dgm:spPr/>
    </dgm:pt>
    <dgm:pt modelId="{533A9208-D46E-4849-AA03-07146B15DF27}" type="pres">
      <dgm:prSet presAssocID="{8D45A623-8023-42C1-AD64-077ED47733E0}" presName="circ1TxSh" presStyleLbl="vennNode1" presStyleIdx="0" presStyleCnt="1" custScaleX="205895" custLinFactNeighborX="-35605" custLinFactNeighborY="-45295"/>
      <dgm:spPr/>
    </dgm:pt>
  </dgm:ptLst>
  <dgm:cxnLst>
    <dgm:cxn modelId="{BCDF525F-E8C6-4AFB-B802-574BA9D26596}" srcId="{4399FECF-EC5D-41E6-8790-AC89DF23BC05}" destId="{8D45A623-8023-42C1-AD64-077ED47733E0}" srcOrd="0" destOrd="0" parTransId="{F65453A8-D3FC-4AB0-8D3E-552CA76F7A43}" sibTransId="{BC0D208F-0966-4630-A810-AFD85DE05322}"/>
    <dgm:cxn modelId="{5430D349-FB0E-467B-BD7E-C9C02355E9B4}" type="presOf" srcId="{4399FECF-EC5D-41E6-8790-AC89DF23BC05}" destId="{4CF174B3-4719-4552-AD45-7AA3269C6F9F}" srcOrd="0" destOrd="0" presId="urn:microsoft.com/office/officeart/2005/8/layout/venn1"/>
    <dgm:cxn modelId="{7962119E-57F6-46ED-8FED-800DC8E51029}" type="presOf" srcId="{8D45A623-8023-42C1-AD64-077ED47733E0}" destId="{533A9208-D46E-4849-AA03-07146B15DF27}" srcOrd="0" destOrd="0" presId="urn:microsoft.com/office/officeart/2005/8/layout/venn1"/>
    <dgm:cxn modelId="{173E4769-6A2F-4B20-AFEC-375BFEA3C5A2}" type="presParOf" srcId="{4CF174B3-4719-4552-AD45-7AA3269C6F9F}" destId="{533A9208-D46E-4849-AA03-07146B15DF2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A9208-D46E-4849-AA03-07146B15DF27}">
      <dsp:nvSpPr>
        <dsp:cNvPr id="0" name=""/>
        <dsp:cNvSpPr/>
      </dsp:nvSpPr>
      <dsp:spPr>
        <a:xfrm>
          <a:off x="0" y="0"/>
          <a:ext cx="8111315" cy="3939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0" kern="1200" dirty="0"/>
            <a:t>Thanks</a:t>
          </a:r>
          <a:endParaRPr lang="en-IN" sz="12000" kern="1200" dirty="0"/>
        </a:p>
      </dsp:txBody>
      <dsp:txXfrm>
        <a:off x="1187875" y="576932"/>
        <a:ext cx="5735565" cy="2785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D2779-23CB-4AC7-AE98-DD044ED3BF6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0FEBF-FA01-4053-9EEA-7532E3F9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236-5B33-440C-ADE6-D72CE0207159}" type="datetime3">
              <a:rPr lang="en-US" smtClean="0"/>
              <a:t>1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Bigdata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0A3F-7432-4848-92B6-47C65CFB3570}" type="datetime3">
              <a:rPr lang="en-US" smtClean="0"/>
              <a:t>1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Bigdata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4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6C3F-448A-4E51-B4CE-F0DFDAEF5800}" type="datetime3">
              <a:rPr lang="en-US" smtClean="0"/>
              <a:t>1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Bigdata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2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488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2EA89FC-B594-4DCF-B8DD-88CB7EFB2E7D}" type="datetime3">
              <a:rPr lang="en-US" smtClean="0"/>
              <a:t>1 October 2023</a:t>
            </a:fld>
            <a:endParaRPr dirty="0"/>
          </a:p>
        </p:txBody>
      </p:sp>
      <p:sp>
        <p:nvSpPr>
          <p:cNvPr id="15" name="Google Shape;13;p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Bigdata Introduction</a:t>
            </a:r>
            <a:endParaRPr dirty="0"/>
          </a:p>
        </p:txBody>
      </p:sp>
      <p:sp>
        <p:nvSpPr>
          <p:cNvPr id="16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58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BE1A-E941-41F3-81FD-75189D5D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4BBE-94E8-4B9F-BCF3-FB731D2B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7763-F096-4331-8AF8-9A526F41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0A95-35D9-4287-B254-B8F83201E142}" type="datetime3">
              <a:rPr lang="en-US" smtClean="0"/>
              <a:t>1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F52A-BC01-47D6-920D-906CC07A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Bigdata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DA96-7638-44BE-8663-99D03A76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B74C-45FE-45A8-8050-415C828889A5}" type="datetime3">
              <a:rPr lang="en-US" smtClean="0"/>
              <a:t>1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Bigdata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482C-4D93-420D-B3F0-B661B9CF91E5}" type="datetime3">
              <a:rPr lang="en-US" smtClean="0"/>
              <a:t>1 October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Bigdata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66D6-16FD-45B7-A636-5F2F26934D72}" type="datetime3">
              <a:rPr lang="en-US" smtClean="0"/>
              <a:t>1 October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Bigdata 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0883-48CB-4968-B2A4-DC6C1DA85176}" type="datetime3">
              <a:rPr lang="en-US" smtClean="0"/>
              <a:t>1 October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Bigdata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8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8542-A3E3-475E-A51B-4E9B239817CB}" type="datetime3">
              <a:rPr lang="en-US" smtClean="0"/>
              <a:t>1 October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Bigdata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2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FA3B-E3DA-4E1D-BA77-074995A696C2}" type="datetime3">
              <a:rPr lang="en-US" smtClean="0"/>
              <a:t>1 October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Bigdata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7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2E1-33E8-49E8-81F5-AE4D8A79770C}" type="datetime3">
              <a:rPr lang="en-US" smtClean="0"/>
              <a:t>1 October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Bigdata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4F7DD-E6CB-4BAD-843B-ECB21315DA02}" type="datetime3">
              <a:rPr lang="en-US" smtClean="0"/>
              <a:t>1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Bigdata Introduction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38293E-BFFC-4996-B6C0-F4B004A93342}"/>
              </a:ext>
            </a:extLst>
          </p:cNvPr>
          <p:cNvSpPr txBox="1"/>
          <p:nvPr/>
        </p:nvSpPr>
        <p:spPr>
          <a:xfrm>
            <a:off x="1786016" y="2399780"/>
            <a:ext cx="874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Big Data Introduction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FB9D6-AAA7-40C7-A0CD-4EFA9508EA3D}"/>
              </a:ext>
            </a:extLst>
          </p:cNvPr>
          <p:cNvSpPr txBox="1"/>
          <p:nvPr/>
        </p:nvSpPr>
        <p:spPr>
          <a:xfrm>
            <a:off x="9176374" y="6488668"/>
            <a:ext cx="30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Info@stepupanalytics.com</a:t>
            </a:r>
          </a:p>
        </p:txBody>
      </p:sp>
    </p:spTree>
    <p:extLst>
      <p:ext uri="{BB962C8B-B14F-4D97-AF65-F5344CB8AC3E}">
        <p14:creationId xmlns:p14="http://schemas.microsoft.com/office/powerpoint/2010/main" val="290527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solution which can handle below 4 V’s of data.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D07E166-F47C-4FDE-B299-4B7A42B2B2FD}" type="datetime3">
              <a:rPr lang="en-US" smtClean="0"/>
              <a:t>1 October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8" y="1352350"/>
            <a:ext cx="8440262" cy="395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4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049-937E-43C0-BB1B-CF44037FA5D4}" type="datetime3">
              <a:rPr lang="en-US" smtClean="0"/>
              <a:t>1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026DFC5-B467-4EE8-9F48-59F75D03DA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089684"/>
              </p:ext>
            </p:extLst>
          </p:nvPr>
        </p:nvGraphicFramePr>
        <p:xfrm>
          <a:off x="2020529" y="1459230"/>
          <a:ext cx="9333709" cy="393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28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quantities, characters, or symbols on which operations are performed by a computer, </a:t>
            </a:r>
          </a:p>
          <a:p>
            <a:r>
              <a:rPr lang="en-GB" dirty="0"/>
              <a:t>which may be stored and transmitted in the form of electrical signals and recorded on magnetic, optical, or mechanical recording media.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D403-FB81-4C35-8F33-44FFA0884A94}" type="datetime3">
              <a:rPr lang="en-US" smtClean="0"/>
              <a:t>1 October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2</a:t>
            </a:fld>
            <a:endParaRPr lang="en-US"/>
          </a:p>
        </p:txBody>
      </p:sp>
      <p:pic>
        <p:nvPicPr>
          <p:cNvPr id="6146" name="Picture 2" descr="Image result for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655" y="2598683"/>
            <a:ext cx="4514572" cy="313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Big Data is also data but with a huge size. </a:t>
            </a:r>
          </a:p>
          <a:p>
            <a:r>
              <a:rPr lang="en-GB" dirty="0"/>
              <a:t>Big Data is a term used to describe a collection of data that is huge in size and yet growing exponentially with time. </a:t>
            </a:r>
          </a:p>
          <a:p>
            <a:r>
              <a:rPr lang="en-GB" dirty="0"/>
              <a:t>In short such data is so large and complex that none of the traditional data management tools are able to store it or process it efficiently.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8756-A343-4647-8D7F-BAF310972ED5}" type="datetime3">
              <a:rPr lang="en-US" smtClean="0"/>
              <a:t>1 October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3</a:t>
            </a:fld>
            <a:endParaRPr lang="en-US"/>
          </a:p>
        </p:txBody>
      </p:sp>
      <p:pic>
        <p:nvPicPr>
          <p:cNvPr id="7172" name="Picture 4" descr="Image result for Big Da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3" b="8554"/>
          <a:stretch/>
        </p:blipFill>
        <p:spPr bwMode="auto">
          <a:xfrm>
            <a:off x="3852406" y="3018761"/>
            <a:ext cx="4477357" cy="315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59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Examples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New York Stock Exchange</a:t>
            </a:r>
          </a:p>
          <a:p>
            <a:pPr lvl="1"/>
            <a:r>
              <a:rPr lang="en-GB" dirty="0"/>
              <a:t>Generates about one terabyte of new trade data per day.</a:t>
            </a:r>
          </a:p>
          <a:p>
            <a:r>
              <a:rPr lang="en-GB" dirty="0"/>
              <a:t>Social Media</a:t>
            </a:r>
          </a:p>
          <a:p>
            <a:pPr lvl="1"/>
            <a:r>
              <a:rPr lang="en-GB" dirty="0"/>
              <a:t>The statistic shows that 500+terabytes of new data get ingested into the databases of social media site Facebook, every day. </a:t>
            </a:r>
          </a:p>
          <a:p>
            <a:pPr lvl="1"/>
            <a:r>
              <a:rPr lang="en-GB" dirty="0"/>
              <a:t>This data is mainly generated in terms of photo and video uploads, message exchanges, putting comments etc.</a:t>
            </a:r>
          </a:p>
          <a:p>
            <a:r>
              <a:rPr lang="en-GB" dirty="0"/>
              <a:t>A single Jet engine</a:t>
            </a:r>
          </a:p>
          <a:p>
            <a:pPr lvl="1"/>
            <a:r>
              <a:rPr lang="en-GB" dirty="0"/>
              <a:t>Can generate 10+terabytes of data in 30 minutes of flight time. With many thousand flights per day, generation of data reaches up to many Petabytes.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5F55-EB87-4374-8A42-7EFB6DAE02CF}" type="datetime3">
              <a:rPr lang="en-US" smtClean="0"/>
              <a:t>1 October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8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Types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BigData</a:t>
            </a:r>
            <a:r>
              <a:rPr lang="en-GB" dirty="0"/>
              <a:t> could be found in three forms:</a:t>
            </a:r>
          </a:p>
          <a:p>
            <a:pPr lvl="1"/>
            <a:r>
              <a:rPr lang="en-GB" dirty="0"/>
              <a:t>Structured</a:t>
            </a:r>
          </a:p>
          <a:p>
            <a:pPr lvl="2"/>
            <a:r>
              <a:rPr lang="en-GB" dirty="0"/>
              <a:t>Any data that can be stored, accessed and processed in the form of fixed format</a:t>
            </a:r>
          </a:p>
          <a:p>
            <a:pPr lvl="1"/>
            <a:r>
              <a:rPr lang="en-GB" dirty="0"/>
              <a:t>Unstructured</a:t>
            </a:r>
          </a:p>
          <a:p>
            <a:pPr lvl="2"/>
            <a:r>
              <a:rPr lang="en-GB" dirty="0"/>
              <a:t>A typical example of unstructured data is a heterogeneous data source containing a combination of simple text files, images, videos etc. </a:t>
            </a:r>
          </a:p>
          <a:p>
            <a:pPr lvl="1"/>
            <a:r>
              <a:rPr lang="en-GB" dirty="0"/>
              <a:t>Semi-structured</a:t>
            </a:r>
          </a:p>
          <a:p>
            <a:pPr lvl="2"/>
            <a:r>
              <a:rPr lang="en-GB" dirty="0"/>
              <a:t>Can contain both the forms of data.</a:t>
            </a:r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4B80-4DF7-4167-8490-D2A74FF04372}" type="datetime3">
              <a:rPr lang="en-US" smtClean="0"/>
              <a:t>1 October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Growth over the years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5627-9D5E-4C36-9DF4-DF616CBEB216}" type="datetime3">
              <a:rPr lang="en-US" smtClean="0"/>
              <a:t>1 October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Introduction to BIG DAT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90" y="705945"/>
            <a:ext cx="11256757" cy="528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68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upon a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C7BC0FF-6A57-48B6-B347-D79CE93306C0}" type="datetime3">
              <a:rPr lang="en-US" smtClean="0"/>
              <a:t>1 October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321" t="12769" r="825"/>
          <a:stretch/>
        </p:blipFill>
        <p:spPr>
          <a:xfrm>
            <a:off x="205984" y="678119"/>
            <a:ext cx="11792732" cy="523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8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 we create daily?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536D123-6E76-42A4-93EE-990FBED8E75D}" type="datetime3">
              <a:rPr lang="en-US" smtClean="0"/>
              <a:t>1 October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67" y="634999"/>
            <a:ext cx="9582466" cy="558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6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now new oil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867958B-F1E4-4A5A-9806-F1987E5CEAA7}" type="datetime3">
              <a:rPr lang="en-US" smtClean="0"/>
              <a:t>1 October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21116"/>
          <a:stretch/>
        </p:blipFill>
        <p:spPr>
          <a:xfrm>
            <a:off x="326350" y="657338"/>
            <a:ext cx="11539300" cy="568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6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2146</TotalTime>
  <Words>339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What is Data?</vt:lpstr>
      <vt:lpstr>What is Big Data?</vt:lpstr>
      <vt:lpstr>Examples Of Big Data</vt:lpstr>
      <vt:lpstr>Types Of Big Data</vt:lpstr>
      <vt:lpstr>Data Growth over the years</vt:lpstr>
      <vt:lpstr>Once upon a time</vt:lpstr>
      <vt:lpstr>How much data we create daily?</vt:lpstr>
      <vt:lpstr>Data is now new oil</vt:lpstr>
      <vt:lpstr>Problem statement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Reshma</dc:creator>
  <cp:lastModifiedBy>Atin Gupta</cp:lastModifiedBy>
  <cp:revision>219</cp:revision>
  <dcterms:created xsi:type="dcterms:W3CDTF">2017-07-06T18:01:39Z</dcterms:created>
  <dcterms:modified xsi:type="dcterms:W3CDTF">2023-10-01T13:22:05Z</dcterms:modified>
</cp:coreProperties>
</file>