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338" r:id="rId3"/>
    <p:sldId id="339" r:id="rId4"/>
    <p:sldId id="354" r:id="rId5"/>
    <p:sldId id="355" r:id="rId6"/>
    <p:sldId id="356" r:id="rId7"/>
    <p:sldId id="357" r:id="rId8"/>
    <p:sldId id="388" r:id="rId9"/>
    <p:sldId id="389" r:id="rId10"/>
    <p:sldId id="390" r:id="rId11"/>
    <p:sldId id="344" r:id="rId12"/>
    <p:sldId id="346" r:id="rId13"/>
    <p:sldId id="347" r:id="rId14"/>
    <p:sldId id="348" r:id="rId15"/>
    <p:sldId id="349" r:id="rId16"/>
    <p:sldId id="391" r:id="rId17"/>
    <p:sldId id="392" r:id="rId18"/>
    <p:sldId id="360" r:id="rId19"/>
    <p:sldId id="385" r:id="rId20"/>
    <p:sldId id="387" r:id="rId21"/>
    <p:sldId id="361" r:id="rId22"/>
    <p:sldId id="395" r:id="rId23"/>
    <p:sldId id="396" r:id="rId24"/>
    <p:sldId id="397" r:id="rId25"/>
    <p:sldId id="394" r:id="rId26"/>
    <p:sldId id="362" r:id="rId27"/>
    <p:sldId id="363" r:id="rId28"/>
    <p:sldId id="386" r:id="rId29"/>
    <p:sldId id="364" r:id="rId30"/>
    <p:sldId id="367" r:id="rId31"/>
    <p:sldId id="393"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2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145" autoAdjust="0"/>
  </p:normalViewPr>
  <p:slideViewPr>
    <p:cSldViewPr snapToGrid="0">
      <p:cViewPr>
        <p:scale>
          <a:sx n="75" d="100"/>
          <a:sy n="75" d="100"/>
        </p:scale>
        <p:origin x="974" y="4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13437-D1DC-4DD5-BB35-434BF5E9E6F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IN"/>
        </a:p>
      </dgm:t>
    </dgm:pt>
    <dgm:pt modelId="{E47B4864-D227-4F46-AE16-53DF85731F16}">
      <dgm:prSet/>
      <dgm:spPr/>
      <dgm:t>
        <a:bodyPr/>
        <a:lstStyle/>
        <a:p>
          <a:r>
            <a:rPr lang="en-GB"/>
            <a:t>Collection</a:t>
          </a:r>
          <a:endParaRPr lang="en-IN"/>
        </a:p>
      </dgm:t>
    </dgm:pt>
    <dgm:pt modelId="{3CE9496F-248C-44FB-9225-ECDEC4237827}" type="parTrans" cxnId="{6FEF6C28-AD28-40EC-83AD-9634D70B2C53}">
      <dgm:prSet/>
      <dgm:spPr/>
      <dgm:t>
        <a:bodyPr/>
        <a:lstStyle/>
        <a:p>
          <a:endParaRPr lang="en-IN"/>
        </a:p>
      </dgm:t>
    </dgm:pt>
    <dgm:pt modelId="{34D28D61-79FD-47BB-BC43-FF60A0A26B57}" type="sibTrans" cxnId="{6FEF6C28-AD28-40EC-83AD-9634D70B2C53}">
      <dgm:prSet/>
      <dgm:spPr/>
      <dgm:t>
        <a:bodyPr/>
        <a:lstStyle/>
        <a:p>
          <a:endParaRPr lang="en-IN"/>
        </a:p>
      </dgm:t>
    </dgm:pt>
    <dgm:pt modelId="{A62996BC-6D68-4A7D-B108-C6BA6C95F921}">
      <dgm:prSet/>
      <dgm:spPr/>
      <dgm:t>
        <a:bodyPr/>
        <a:lstStyle/>
        <a:p>
          <a:r>
            <a:rPr lang="en-GB"/>
            <a:t>Of open-source software utilities</a:t>
          </a:r>
          <a:endParaRPr lang="en-IN"/>
        </a:p>
      </dgm:t>
    </dgm:pt>
    <dgm:pt modelId="{2B6DA6E8-DE02-4780-8585-653582518ADE}" type="parTrans" cxnId="{0DAEDC63-24B7-4FD4-9E6D-363B839A21CB}">
      <dgm:prSet/>
      <dgm:spPr/>
      <dgm:t>
        <a:bodyPr/>
        <a:lstStyle/>
        <a:p>
          <a:endParaRPr lang="en-IN"/>
        </a:p>
      </dgm:t>
    </dgm:pt>
    <dgm:pt modelId="{F40B3F82-DCBE-45D4-80B8-5A7369CFC86E}" type="sibTrans" cxnId="{0DAEDC63-24B7-4FD4-9E6D-363B839A21CB}">
      <dgm:prSet/>
      <dgm:spPr/>
      <dgm:t>
        <a:bodyPr/>
        <a:lstStyle/>
        <a:p>
          <a:endParaRPr lang="en-IN"/>
        </a:p>
      </dgm:t>
    </dgm:pt>
    <dgm:pt modelId="{D8EBD9D1-A22A-4F82-8611-85881AA51E82}">
      <dgm:prSet/>
      <dgm:spPr/>
      <dgm:t>
        <a:bodyPr/>
        <a:lstStyle/>
        <a:p>
          <a:r>
            <a:rPr lang="en-GB"/>
            <a:t>Facilitates using a network of many computers</a:t>
          </a:r>
          <a:endParaRPr lang="en-IN"/>
        </a:p>
      </dgm:t>
    </dgm:pt>
    <dgm:pt modelId="{AA9E3F5B-B121-441A-9AF5-A73B17DFBB12}" type="parTrans" cxnId="{C37844EB-9062-41C9-8A3B-28ABCEC7CFD2}">
      <dgm:prSet/>
      <dgm:spPr/>
      <dgm:t>
        <a:bodyPr/>
        <a:lstStyle/>
        <a:p>
          <a:endParaRPr lang="en-IN"/>
        </a:p>
      </dgm:t>
    </dgm:pt>
    <dgm:pt modelId="{5E0BCDFD-CA65-43D1-BB43-C70F30C6EEFD}" type="sibTrans" cxnId="{C37844EB-9062-41C9-8A3B-28ABCEC7CFD2}">
      <dgm:prSet/>
      <dgm:spPr/>
      <dgm:t>
        <a:bodyPr/>
        <a:lstStyle/>
        <a:p>
          <a:endParaRPr lang="en-IN"/>
        </a:p>
      </dgm:t>
    </dgm:pt>
    <dgm:pt modelId="{693DC244-D244-40C1-AB4E-DBB38728B443}">
      <dgm:prSet/>
      <dgm:spPr/>
      <dgm:t>
        <a:bodyPr/>
        <a:lstStyle/>
        <a:p>
          <a:r>
            <a:rPr lang="en-GB"/>
            <a:t>To solve problems involving massive amounts of data and computation</a:t>
          </a:r>
          <a:endParaRPr lang="en-IN"/>
        </a:p>
      </dgm:t>
    </dgm:pt>
    <dgm:pt modelId="{087974EF-8CD9-4899-B8D9-2A2130BF8132}" type="parTrans" cxnId="{FA15B741-5CBC-49E6-AFCD-BE40A71FA189}">
      <dgm:prSet/>
      <dgm:spPr/>
      <dgm:t>
        <a:bodyPr/>
        <a:lstStyle/>
        <a:p>
          <a:endParaRPr lang="en-IN"/>
        </a:p>
      </dgm:t>
    </dgm:pt>
    <dgm:pt modelId="{68DEF9CA-4662-4411-A256-310177878F58}" type="sibTrans" cxnId="{FA15B741-5CBC-49E6-AFCD-BE40A71FA189}">
      <dgm:prSet/>
      <dgm:spPr/>
      <dgm:t>
        <a:bodyPr/>
        <a:lstStyle/>
        <a:p>
          <a:endParaRPr lang="en-IN"/>
        </a:p>
      </dgm:t>
    </dgm:pt>
    <dgm:pt modelId="{3FB56161-2F1F-4A37-A48C-D793CF68400F}">
      <dgm:prSet/>
      <dgm:spPr/>
      <dgm:t>
        <a:bodyPr/>
        <a:lstStyle/>
        <a:p>
          <a:r>
            <a:rPr lang="en-GB"/>
            <a:t>Provides a software framework</a:t>
          </a:r>
          <a:endParaRPr lang="en-IN"/>
        </a:p>
      </dgm:t>
    </dgm:pt>
    <dgm:pt modelId="{C463339E-B997-43CF-8493-132EB0D1193B}" type="parTrans" cxnId="{3E61CAFA-C74A-4BFF-84A6-E5EBA27E12EF}">
      <dgm:prSet/>
      <dgm:spPr/>
      <dgm:t>
        <a:bodyPr/>
        <a:lstStyle/>
        <a:p>
          <a:endParaRPr lang="en-IN"/>
        </a:p>
      </dgm:t>
    </dgm:pt>
    <dgm:pt modelId="{D22BDA35-021B-49B3-8EA8-6ACEDC99E69C}" type="sibTrans" cxnId="{3E61CAFA-C74A-4BFF-84A6-E5EBA27E12EF}">
      <dgm:prSet/>
      <dgm:spPr/>
      <dgm:t>
        <a:bodyPr/>
        <a:lstStyle/>
        <a:p>
          <a:endParaRPr lang="en-IN"/>
        </a:p>
      </dgm:t>
    </dgm:pt>
    <dgm:pt modelId="{35660238-5575-4AAE-BCB8-6A81A20469DE}">
      <dgm:prSet/>
      <dgm:spPr/>
      <dgm:t>
        <a:bodyPr/>
        <a:lstStyle/>
        <a:p>
          <a:r>
            <a:rPr lang="en-GB"/>
            <a:t>For distributed storage and processing of big data using the MapReduce programming model</a:t>
          </a:r>
          <a:endParaRPr lang="en-IN"/>
        </a:p>
      </dgm:t>
    </dgm:pt>
    <dgm:pt modelId="{699BA0AC-8849-41A4-8E92-EE4722A1A959}" type="parTrans" cxnId="{B20455DB-9C0E-4735-B0C3-E59F013E427A}">
      <dgm:prSet/>
      <dgm:spPr/>
      <dgm:t>
        <a:bodyPr/>
        <a:lstStyle/>
        <a:p>
          <a:endParaRPr lang="en-IN"/>
        </a:p>
      </dgm:t>
    </dgm:pt>
    <dgm:pt modelId="{158A1899-2914-47A0-8396-378868536EE2}" type="sibTrans" cxnId="{B20455DB-9C0E-4735-B0C3-E59F013E427A}">
      <dgm:prSet/>
      <dgm:spPr/>
      <dgm:t>
        <a:bodyPr/>
        <a:lstStyle/>
        <a:p>
          <a:endParaRPr lang="en-IN"/>
        </a:p>
      </dgm:t>
    </dgm:pt>
    <dgm:pt modelId="{826278EC-233D-4A02-BE7A-0BE5B7B7CCF4}" type="pres">
      <dgm:prSet presAssocID="{BB313437-D1DC-4DD5-BB35-434BF5E9E6FC}" presName="Name0" presStyleCnt="0">
        <dgm:presLayoutVars>
          <dgm:dir/>
          <dgm:animLvl val="lvl"/>
          <dgm:resizeHandles val="exact"/>
        </dgm:presLayoutVars>
      </dgm:prSet>
      <dgm:spPr/>
    </dgm:pt>
    <dgm:pt modelId="{1CD6CF9F-BEB0-43A1-8EE8-FBBFAD1AC1B5}" type="pres">
      <dgm:prSet presAssocID="{E47B4864-D227-4F46-AE16-53DF85731F16}" presName="linNode" presStyleCnt="0"/>
      <dgm:spPr/>
    </dgm:pt>
    <dgm:pt modelId="{E2D06F7A-DAA3-4EC4-85F6-18F391C37325}" type="pres">
      <dgm:prSet presAssocID="{E47B4864-D227-4F46-AE16-53DF85731F16}" presName="parentText" presStyleLbl="node1" presStyleIdx="0" presStyleCnt="3">
        <dgm:presLayoutVars>
          <dgm:chMax val="1"/>
          <dgm:bulletEnabled val="1"/>
        </dgm:presLayoutVars>
      </dgm:prSet>
      <dgm:spPr/>
    </dgm:pt>
    <dgm:pt modelId="{770C772D-580C-4198-A8BF-71994FA23134}" type="pres">
      <dgm:prSet presAssocID="{E47B4864-D227-4F46-AE16-53DF85731F16}" presName="descendantText" presStyleLbl="alignAccFollowNode1" presStyleIdx="0" presStyleCnt="3">
        <dgm:presLayoutVars>
          <dgm:bulletEnabled val="1"/>
        </dgm:presLayoutVars>
      </dgm:prSet>
      <dgm:spPr/>
    </dgm:pt>
    <dgm:pt modelId="{F2544AF3-0734-42AF-8566-BF3DE79B4D3B}" type="pres">
      <dgm:prSet presAssocID="{34D28D61-79FD-47BB-BC43-FF60A0A26B57}" presName="sp" presStyleCnt="0"/>
      <dgm:spPr/>
    </dgm:pt>
    <dgm:pt modelId="{AC599B8E-0A63-4A46-A3EC-7359FDC93D3E}" type="pres">
      <dgm:prSet presAssocID="{D8EBD9D1-A22A-4F82-8611-85881AA51E82}" presName="linNode" presStyleCnt="0"/>
      <dgm:spPr/>
    </dgm:pt>
    <dgm:pt modelId="{1FE8364E-E525-4A3E-B936-A7DEA14AAC30}" type="pres">
      <dgm:prSet presAssocID="{D8EBD9D1-A22A-4F82-8611-85881AA51E82}" presName="parentText" presStyleLbl="node1" presStyleIdx="1" presStyleCnt="3">
        <dgm:presLayoutVars>
          <dgm:chMax val="1"/>
          <dgm:bulletEnabled val="1"/>
        </dgm:presLayoutVars>
      </dgm:prSet>
      <dgm:spPr/>
    </dgm:pt>
    <dgm:pt modelId="{C103B0AB-3294-4CC1-A59C-A575E861F219}" type="pres">
      <dgm:prSet presAssocID="{D8EBD9D1-A22A-4F82-8611-85881AA51E82}" presName="descendantText" presStyleLbl="alignAccFollowNode1" presStyleIdx="1" presStyleCnt="3">
        <dgm:presLayoutVars>
          <dgm:bulletEnabled val="1"/>
        </dgm:presLayoutVars>
      </dgm:prSet>
      <dgm:spPr/>
    </dgm:pt>
    <dgm:pt modelId="{B76BD012-8A1B-421E-B65C-4ADE3D8680F2}" type="pres">
      <dgm:prSet presAssocID="{5E0BCDFD-CA65-43D1-BB43-C70F30C6EEFD}" presName="sp" presStyleCnt="0"/>
      <dgm:spPr/>
    </dgm:pt>
    <dgm:pt modelId="{397839FF-A5A5-4261-877B-75BDA3205CA9}" type="pres">
      <dgm:prSet presAssocID="{3FB56161-2F1F-4A37-A48C-D793CF68400F}" presName="linNode" presStyleCnt="0"/>
      <dgm:spPr/>
    </dgm:pt>
    <dgm:pt modelId="{CE026BC0-B870-4CE6-B2B8-37326AAB1A27}" type="pres">
      <dgm:prSet presAssocID="{3FB56161-2F1F-4A37-A48C-D793CF68400F}" presName="parentText" presStyleLbl="node1" presStyleIdx="2" presStyleCnt="3">
        <dgm:presLayoutVars>
          <dgm:chMax val="1"/>
          <dgm:bulletEnabled val="1"/>
        </dgm:presLayoutVars>
      </dgm:prSet>
      <dgm:spPr/>
    </dgm:pt>
    <dgm:pt modelId="{002DE39E-A18F-4732-9C55-5A05976C8F7A}" type="pres">
      <dgm:prSet presAssocID="{3FB56161-2F1F-4A37-A48C-D793CF68400F}" presName="descendantText" presStyleLbl="alignAccFollowNode1" presStyleIdx="2" presStyleCnt="3">
        <dgm:presLayoutVars>
          <dgm:bulletEnabled val="1"/>
        </dgm:presLayoutVars>
      </dgm:prSet>
      <dgm:spPr/>
    </dgm:pt>
  </dgm:ptLst>
  <dgm:cxnLst>
    <dgm:cxn modelId="{6BE9BB0C-1161-40BC-B1A1-84EA1A83D5E2}" type="presOf" srcId="{3FB56161-2F1F-4A37-A48C-D793CF68400F}" destId="{CE026BC0-B870-4CE6-B2B8-37326AAB1A27}" srcOrd="0" destOrd="0" presId="urn:microsoft.com/office/officeart/2005/8/layout/vList5"/>
    <dgm:cxn modelId="{A8E77C20-8F69-4BE3-848B-AFD090A6CABB}" type="presOf" srcId="{E47B4864-D227-4F46-AE16-53DF85731F16}" destId="{E2D06F7A-DAA3-4EC4-85F6-18F391C37325}" srcOrd="0" destOrd="0" presId="urn:microsoft.com/office/officeart/2005/8/layout/vList5"/>
    <dgm:cxn modelId="{6FEF6C28-AD28-40EC-83AD-9634D70B2C53}" srcId="{BB313437-D1DC-4DD5-BB35-434BF5E9E6FC}" destId="{E47B4864-D227-4F46-AE16-53DF85731F16}" srcOrd="0" destOrd="0" parTransId="{3CE9496F-248C-44FB-9225-ECDEC4237827}" sibTransId="{34D28D61-79FD-47BB-BC43-FF60A0A26B57}"/>
    <dgm:cxn modelId="{FA15B741-5CBC-49E6-AFCD-BE40A71FA189}" srcId="{D8EBD9D1-A22A-4F82-8611-85881AA51E82}" destId="{693DC244-D244-40C1-AB4E-DBB38728B443}" srcOrd="0" destOrd="0" parTransId="{087974EF-8CD9-4899-B8D9-2A2130BF8132}" sibTransId="{68DEF9CA-4662-4411-A256-310177878F58}"/>
    <dgm:cxn modelId="{0DAEDC63-24B7-4FD4-9E6D-363B839A21CB}" srcId="{E47B4864-D227-4F46-AE16-53DF85731F16}" destId="{A62996BC-6D68-4A7D-B108-C6BA6C95F921}" srcOrd="0" destOrd="0" parTransId="{2B6DA6E8-DE02-4780-8585-653582518ADE}" sibTransId="{F40B3F82-DCBE-45D4-80B8-5A7369CFC86E}"/>
    <dgm:cxn modelId="{9A34C294-7808-412B-B443-C2B89C6AE32C}" type="presOf" srcId="{A62996BC-6D68-4A7D-B108-C6BA6C95F921}" destId="{770C772D-580C-4198-A8BF-71994FA23134}" srcOrd="0" destOrd="0" presId="urn:microsoft.com/office/officeart/2005/8/layout/vList5"/>
    <dgm:cxn modelId="{9359C5C1-1FE2-4724-B173-F37148D37CEA}" type="presOf" srcId="{693DC244-D244-40C1-AB4E-DBB38728B443}" destId="{C103B0AB-3294-4CC1-A59C-A575E861F219}" srcOrd="0" destOrd="0" presId="urn:microsoft.com/office/officeart/2005/8/layout/vList5"/>
    <dgm:cxn modelId="{28B7D1D5-E67D-4B80-8BA6-844353D8884C}" type="presOf" srcId="{D8EBD9D1-A22A-4F82-8611-85881AA51E82}" destId="{1FE8364E-E525-4A3E-B936-A7DEA14AAC30}" srcOrd="0" destOrd="0" presId="urn:microsoft.com/office/officeart/2005/8/layout/vList5"/>
    <dgm:cxn modelId="{D0A398D6-7274-46F0-AF5A-51A448BE0510}" type="presOf" srcId="{35660238-5575-4AAE-BCB8-6A81A20469DE}" destId="{002DE39E-A18F-4732-9C55-5A05976C8F7A}" srcOrd="0" destOrd="0" presId="urn:microsoft.com/office/officeart/2005/8/layout/vList5"/>
    <dgm:cxn modelId="{B20455DB-9C0E-4735-B0C3-E59F013E427A}" srcId="{3FB56161-2F1F-4A37-A48C-D793CF68400F}" destId="{35660238-5575-4AAE-BCB8-6A81A20469DE}" srcOrd="0" destOrd="0" parTransId="{699BA0AC-8849-41A4-8E92-EE4722A1A959}" sibTransId="{158A1899-2914-47A0-8396-378868536EE2}"/>
    <dgm:cxn modelId="{C4661FE4-4D33-4D4A-95C0-2AE7DB6EB26B}" type="presOf" srcId="{BB313437-D1DC-4DD5-BB35-434BF5E9E6FC}" destId="{826278EC-233D-4A02-BE7A-0BE5B7B7CCF4}" srcOrd="0" destOrd="0" presId="urn:microsoft.com/office/officeart/2005/8/layout/vList5"/>
    <dgm:cxn modelId="{C37844EB-9062-41C9-8A3B-28ABCEC7CFD2}" srcId="{BB313437-D1DC-4DD5-BB35-434BF5E9E6FC}" destId="{D8EBD9D1-A22A-4F82-8611-85881AA51E82}" srcOrd="1" destOrd="0" parTransId="{AA9E3F5B-B121-441A-9AF5-A73B17DFBB12}" sibTransId="{5E0BCDFD-CA65-43D1-BB43-C70F30C6EEFD}"/>
    <dgm:cxn modelId="{3E61CAFA-C74A-4BFF-84A6-E5EBA27E12EF}" srcId="{BB313437-D1DC-4DD5-BB35-434BF5E9E6FC}" destId="{3FB56161-2F1F-4A37-A48C-D793CF68400F}" srcOrd="2" destOrd="0" parTransId="{C463339E-B997-43CF-8493-132EB0D1193B}" sibTransId="{D22BDA35-021B-49B3-8EA8-6ACEDC99E69C}"/>
    <dgm:cxn modelId="{459F3150-23DB-4111-98D8-4D8EE112958B}" type="presParOf" srcId="{826278EC-233D-4A02-BE7A-0BE5B7B7CCF4}" destId="{1CD6CF9F-BEB0-43A1-8EE8-FBBFAD1AC1B5}" srcOrd="0" destOrd="0" presId="urn:microsoft.com/office/officeart/2005/8/layout/vList5"/>
    <dgm:cxn modelId="{FF6854E6-49FE-4CFF-9AA0-DC1427E094B4}" type="presParOf" srcId="{1CD6CF9F-BEB0-43A1-8EE8-FBBFAD1AC1B5}" destId="{E2D06F7A-DAA3-4EC4-85F6-18F391C37325}" srcOrd="0" destOrd="0" presId="urn:microsoft.com/office/officeart/2005/8/layout/vList5"/>
    <dgm:cxn modelId="{A24CDA25-2DE2-42B6-9F12-B9C99802C01C}" type="presParOf" srcId="{1CD6CF9F-BEB0-43A1-8EE8-FBBFAD1AC1B5}" destId="{770C772D-580C-4198-A8BF-71994FA23134}" srcOrd="1" destOrd="0" presId="urn:microsoft.com/office/officeart/2005/8/layout/vList5"/>
    <dgm:cxn modelId="{31029131-25E3-4E5D-A225-0B1B67563FBE}" type="presParOf" srcId="{826278EC-233D-4A02-BE7A-0BE5B7B7CCF4}" destId="{F2544AF3-0734-42AF-8566-BF3DE79B4D3B}" srcOrd="1" destOrd="0" presId="urn:microsoft.com/office/officeart/2005/8/layout/vList5"/>
    <dgm:cxn modelId="{A2EA6CBE-32C6-4BD1-8474-DD3C21B7660A}" type="presParOf" srcId="{826278EC-233D-4A02-BE7A-0BE5B7B7CCF4}" destId="{AC599B8E-0A63-4A46-A3EC-7359FDC93D3E}" srcOrd="2" destOrd="0" presId="urn:microsoft.com/office/officeart/2005/8/layout/vList5"/>
    <dgm:cxn modelId="{34A46061-632B-4126-8955-0E4B33E8991B}" type="presParOf" srcId="{AC599B8E-0A63-4A46-A3EC-7359FDC93D3E}" destId="{1FE8364E-E525-4A3E-B936-A7DEA14AAC30}" srcOrd="0" destOrd="0" presId="urn:microsoft.com/office/officeart/2005/8/layout/vList5"/>
    <dgm:cxn modelId="{2679686C-584E-4B1D-AF45-29FA6FB59419}" type="presParOf" srcId="{AC599B8E-0A63-4A46-A3EC-7359FDC93D3E}" destId="{C103B0AB-3294-4CC1-A59C-A575E861F219}" srcOrd="1" destOrd="0" presId="urn:microsoft.com/office/officeart/2005/8/layout/vList5"/>
    <dgm:cxn modelId="{71DEFFAA-714D-480B-B3EF-6689BABBF0B9}" type="presParOf" srcId="{826278EC-233D-4A02-BE7A-0BE5B7B7CCF4}" destId="{B76BD012-8A1B-421E-B65C-4ADE3D8680F2}" srcOrd="3" destOrd="0" presId="urn:microsoft.com/office/officeart/2005/8/layout/vList5"/>
    <dgm:cxn modelId="{7CA3892D-2E21-41D8-8408-5818E515F6B2}" type="presParOf" srcId="{826278EC-233D-4A02-BE7A-0BE5B7B7CCF4}" destId="{397839FF-A5A5-4261-877B-75BDA3205CA9}" srcOrd="4" destOrd="0" presId="urn:microsoft.com/office/officeart/2005/8/layout/vList5"/>
    <dgm:cxn modelId="{A92BF017-778A-4A21-BA5C-905C645600EA}" type="presParOf" srcId="{397839FF-A5A5-4261-877B-75BDA3205CA9}" destId="{CE026BC0-B870-4CE6-B2B8-37326AAB1A27}" srcOrd="0" destOrd="0" presId="urn:microsoft.com/office/officeart/2005/8/layout/vList5"/>
    <dgm:cxn modelId="{AB58CB35-92F5-4941-89E0-5231FD68975C}" type="presParOf" srcId="{397839FF-A5A5-4261-877B-75BDA3205CA9}" destId="{002DE39E-A18F-4732-9C55-5A05976C8F7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9FECF-EC5D-41E6-8790-AC89DF23BC0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8D45A623-8023-42C1-AD64-077ED47733E0}">
      <dgm:prSet custT="1"/>
      <dgm:spPr/>
      <dgm:t>
        <a:bodyPr/>
        <a:lstStyle/>
        <a:p>
          <a:r>
            <a:rPr lang="en-US" sz="12000" dirty="0"/>
            <a:t>Thanks</a:t>
          </a:r>
          <a:endParaRPr lang="en-IN" sz="12000" dirty="0"/>
        </a:p>
      </dgm:t>
    </dgm:pt>
    <dgm:pt modelId="{F65453A8-D3FC-4AB0-8D3E-552CA76F7A43}" type="parTrans" cxnId="{BCDF525F-E8C6-4AFB-B802-574BA9D26596}">
      <dgm:prSet/>
      <dgm:spPr/>
      <dgm:t>
        <a:bodyPr/>
        <a:lstStyle/>
        <a:p>
          <a:endParaRPr lang="en-IN"/>
        </a:p>
      </dgm:t>
    </dgm:pt>
    <dgm:pt modelId="{BC0D208F-0966-4630-A810-AFD85DE05322}" type="sibTrans" cxnId="{BCDF525F-E8C6-4AFB-B802-574BA9D26596}">
      <dgm:prSet/>
      <dgm:spPr/>
      <dgm:t>
        <a:bodyPr/>
        <a:lstStyle/>
        <a:p>
          <a:endParaRPr lang="en-IN"/>
        </a:p>
      </dgm:t>
    </dgm:pt>
    <dgm:pt modelId="{4CF174B3-4719-4552-AD45-7AA3269C6F9F}" type="pres">
      <dgm:prSet presAssocID="{4399FECF-EC5D-41E6-8790-AC89DF23BC05}" presName="compositeShape" presStyleCnt="0">
        <dgm:presLayoutVars>
          <dgm:chMax val="7"/>
          <dgm:dir/>
          <dgm:resizeHandles val="exact"/>
        </dgm:presLayoutVars>
      </dgm:prSet>
      <dgm:spPr/>
    </dgm:pt>
    <dgm:pt modelId="{533A9208-D46E-4849-AA03-07146B15DF27}" type="pres">
      <dgm:prSet presAssocID="{8D45A623-8023-42C1-AD64-077ED47733E0}" presName="circ1TxSh" presStyleLbl="vennNode1" presStyleIdx="0" presStyleCnt="1" custScaleX="205895" custLinFactNeighborX="-35605" custLinFactNeighborY="-45295"/>
      <dgm:spPr/>
    </dgm:pt>
  </dgm:ptLst>
  <dgm:cxnLst>
    <dgm:cxn modelId="{BCDF525F-E8C6-4AFB-B802-574BA9D26596}" srcId="{4399FECF-EC5D-41E6-8790-AC89DF23BC05}" destId="{8D45A623-8023-42C1-AD64-077ED47733E0}" srcOrd="0" destOrd="0" parTransId="{F65453A8-D3FC-4AB0-8D3E-552CA76F7A43}" sibTransId="{BC0D208F-0966-4630-A810-AFD85DE05322}"/>
    <dgm:cxn modelId="{5430D349-FB0E-467B-BD7E-C9C02355E9B4}" type="presOf" srcId="{4399FECF-EC5D-41E6-8790-AC89DF23BC05}" destId="{4CF174B3-4719-4552-AD45-7AA3269C6F9F}" srcOrd="0" destOrd="0" presId="urn:microsoft.com/office/officeart/2005/8/layout/venn1"/>
    <dgm:cxn modelId="{7962119E-57F6-46ED-8FED-800DC8E51029}" type="presOf" srcId="{8D45A623-8023-42C1-AD64-077ED47733E0}" destId="{533A9208-D46E-4849-AA03-07146B15DF27}" srcOrd="0" destOrd="0" presId="urn:microsoft.com/office/officeart/2005/8/layout/venn1"/>
    <dgm:cxn modelId="{173E4769-6A2F-4B20-AFEC-375BFEA3C5A2}" type="presParOf" srcId="{4CF174B3-4719-4552-AD45-7AA3269C6F9F}" destId="{533A9208-D46E-4849-AA03-07146B15DF27}"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C772D-580C-4198-A8BF-71994FA23134}">
      <dsp:nvSpPr>
        <dsp:cNvPr id="0" name=""/>
        <dsp:cNvSpPr/>
      </dsp:nvSpPr>
      <dsp:spPr>
        <a:xfrm rot="5400000">
          <a:off x="7327838" y="-2888138"/>
          <a:ext cx="1430684" cy="757005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GB" sz="2800" kern="1200"/>
            <a:t>Of open-source software utilities</a:t>
          </a:r>
          <a:endParaRPr lang="en-IN" sz="2800" kern="1200"/>
        </a:p>
      </dsp:txBody>
      <dsp:txXfrm rot="-5400000">
        <a:off x="4258155" y="251385"/>
        <a:ext cx="7500211" cy="1291004"/>
      </dsp:txXfrm>
    </dsp:sp>
    <dsp:sp modelId="{E2D06F7A-DAA3-4EC4-85F6-18F391C37325}">
      <dsp:nvSpPr>
        <dsp:cNvPr id="0" name=""/>
        <dsp:cNvSpPr/>
      </dsp:nvSpPr>
      <dsp:spPr>
        <a:xfrm>
          <a:off x="0" y="2709"/>
          <a:ext cx="4258154" cy="17883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a:t>Collection</a:t>
          </a:r>
          <a:endParaRPr lang="en-IN" sz="3500" kern="1200"/>
        </a:p>
      </dsp:txBody>
      <dsp:txXfrm>
        <a:off x="87300" y="90009"/>
        <a:ext cx="4083554" cy="1613755"/>
      </dsp:txXfrm>
    </dsp:sp>
    <dsp:sp modelId="{C103B0AB-3294-4CC1-A59C-A575E861F219}">
      <dsp:nvSpPr>
        <dsp:cNvPr id="0" name=""/>
        <dsp:cNvSpPr/>
      </dsp:nvSpPr>
      <dsp:spPr>
        <a:xfrm rot="5400000">
          <a:off x="7327838" y="-1010365"/>
          <a:ext cx="1430684" cy="7570051"/>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GB" sz="2800" kern="1200"/>
            <a:t>To solve problems involving massive amounts of data and computation</a:t>
          </a:r>
          <a:endParaRPr lang="en-IN" sz="2800" kern="1200"/>
        </a:p>
      </dsp:txBody>
      <dsp:txXfrm rot="-5400000">
        <a:off x="4258155" y="2129158"/>
        <a:ext cx="7500211" cy="1291004"/>
      </dsp:txXfrm>
    </dsp:sp>
    <dsp:sp modelId="{1FE8364E-E525-4A3E-B936-A7DEA14AAC30}">
      <dsp:nvSpPr>
        <dsp:cNvPr id="0" name=""/>
        <dsp:cNvSpPr/>
      </dsp:nvSpPr>
      <dsp:spPr>
        <a:xfrm>
          <a:off x="0" y="1880482"/>
          <a:ext cx="4258154" cy="17883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a:t>Facilitates using a network of many computers</a:t>
          </a:r>
          <a:endParaRPr lang="en-IN" sz="3500" kern="1200"/>
        </a:p>
      </dsp:txBody>
      <dsp:txXfrm>
        <a:off x="87300" y="1967782"/>
        <a:ext cx="4083554" cy="1613755"/>
      </dsp:txXfrm>
    </dsp:sp>
    <dsp:sp modelId="{002DE39E-A18F-4732-9C55-5A05976C8F7A}">
      <dsp:nvSpPr>
        <dsp:cNvPr id="0" name=""/>
        <dsp:cNvSpPr/>
      </dsp:nvSpPr>
      <dsp:spPr>
        <a:xfrm rot="5400000">
          <a:off x="7327838" y="867406"/>
          <a:ext cx="1430684" cy="7570051"/>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GB" sz="2800" kern="1200"/>
            <a:t>For distributed storage and processing of big data using the MapReduce programming model</a:t>
          </a:r>
          <a:endParaRPr lang="en-IN" sz="2800" kern="1200"/>
        </a:p>
      </dsp:txBody>
      <dsp:txXfrm rot="-5400000">
        <a:off x="4258155" y="4006929"/>
        <a:ext cx="7500211" cy="1291004"/>
      </dsp:txXfrm>
    </dsp:sp>
    <dsp:sp modelId="{CE026BC0-B870-4CE6-B2B8-37326AAB1A27}">
      <dsp:nvSpPr>
        <dsp:cNvPr id="0" name=""/>
        <dsp:cNvSpPr/>
      </dsp:nvSpPr>
      <dsp:spPr>
        <a:xfrm>
          <a:off x="0" y="3758255"/>
          <a:ext cx="4258154" cy="17883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a:t>Provides a software framework</a:t>
          </a:r>
          <a:endParaRPr lang="en-IN" sz="3500" kern="1200"/>
        </a:p>
      </dsp:txBody>
      <dsp:txXfrm>
        <a:off x="87300" y="3845555"/>
        <a:ext cx="4083554" cy="1613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A9208-D46E-4849-AA03-07146B15DF27}">
      <dsp:nvSpPr>
        <dsp:cNvPr id="0" name=""/>
        <dsp:cNvSpPr/>
      </dsp:nvSpPr>
      <dsp:spPr>
        <a:xfrm>
          <a:off x="0" y="0"/>
          <a:ext cx="8111315" cy="39395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0">
            <a:lnSpc>
              <a:spcPct val="90000"/>
            </a:lnSpc>
            <a:spcBef>
              <a:spcPct val="0"/>
            </a:spcBef>
            <a:spcAft>
              <a:spcPct val="35000"/>
            </a:spcAft>
            <a:buNone/>
          </a:pPr>
          <a:r>
            <a:rPr lang="en-US" sz="12000" kern="1200" dirty="0"/>
            <a:t>Thanks</a:t>
          </a:r>
          <a:endParaRPr lang="en-IN" sz="12000" kern="1200" dirty="0"/>
        </a:p>
      </dsp:txBody>
      <dsp:txXfrm>
        <a:off x="1187875" y="576932"/>
        <a:ext cx="5735565" cy="27856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2779-23CB-4AC7-AE98-DD044ED3BF6C}"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FEBF-FA01-4053-9EEA-7532E3F93B60}" type="slidenum">
              <a:rPr lang="en-US" smtClean="0"/>
              <a:t>‹#›</a:t>
            </a:fld>
            <a:endParaRPr lang="en-US"/>
          </a:p>
        </p:txBody>
      </p:sp>
    </p:spTree>
    <p:extLst>
      <p:ext uri="{BB962C8B-B14F-4D97-AF65-F5344CB8AC3E}">
        <p14:creationId xmlns:p14="http://schemas.microsoft.com/office/powerpoint/2010/main" val="25934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PT Serif" panose="020A0603040505020204" pitchFamily="18" charset="0"/>
              </a:rPr>
              <a:t>Let's say we are developing an application for a training institute and we have a page that displays student names and the courses that they have enrolled in, on a web page as you can see right here.</a:t>
            </a:r>
          </a:p>
          <a:p>
            <a:br>
              <a:rPr lang="en-GB" dirty="0"/>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35</a:t>
            </a:fld>
            <a:endParaRPr lang="en-US"/>
          </a:p>
        </p:txBody>
      </p:sp>
    </p:spTree>
    <p:extLst>
      <p:ext uri="{BB962C8B-B14F-4D97-AF65-F5344CB8AC3E}">
        <p14:creationId xmlns:p14="http://schemas.microsoft.com/office/powerpoint/2010/main" val="127815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PT Serif" panose="020A0603040505020204" pitchFamily="18" charset="0"/>
              </a:rPr>
              <a:t>To model something like this, in a relational database world like SQL Server or Oracle, we typically create 3 tables.</a:t>
            </a:r>
          </a:p>
          <a:p>
            <a:pPr algn="l">
              <a:buFont typeface="+mj-lt"/>
              <a:buAutoNum type="arabicPeriod"/>
            </a:pPr>
            <a:r>
              <a:rPr lang="en-GB" b="0" i="0" dirty="0">
                <a:solidFill>
                  <a:srgbClr val="333333"/>
                </a:solidFill>
                <a:effectLst/>
                <a:latin typeface="PT Serif" panose="020A0603040505020204" pitchFamily="18" charset="0"/>
              </a:rPr>
              <a:t>Students - Stores the details of students like Id and Name.</a:t>
            </a:r>
          </a:p>
          <a:p>
            <a:pPr algn="l">
              <a:buFont typeface="+mj-lt"/>
              <a:buAutoNum type="arabicPeriod"/>
            </a:pPr>
            <a:r>
              <a:rPr lang="en-GB" b="0" i="0" dirty="0">
                <a:solidFill>
                  <a:srgbClr val="333333"/>
                </a:solidFill>
                <a:effectLst/>
                <a:latin typeface="PT Serif" panose="020A0603040505020204" pitchFamily="18" charset="0"/>
              </a:rPr>
              <a:t>Courses  - Stores the course details like course Id and Name.</a:t>
            </a:r>
          </a:p>
          <a:p>
            <a:pPr algn="l">
              <a:buFont typeface="+mj-lt"/>
              <a:buAutoNum type="arabicPeriod"/>
            </a:pPr>
            <a:r>
              <a:rPr lang="en-GB" b="0" i="0" dirty="0" err="1">
                <a:solidFill>
                  <a:srgbClr val="333333"/>
                </a:solidFill>
                <a:effectLst/>
                <a:latin typeface="PT Serif" panose="020A0603040505020204" pitchFamily="18" charset="0"/>
              </a:rPr>
              <a:t>StudentCourses</a:t>
            </a:r>
            <a:r>
              <a:rPr lang="en-GB" b="0" i="0" dirty="0">
                <a:solidFill>
                  <a:srgbClr val="333333"/>
                </a:solidFill>
                <a:effectLst/>
                <a:latin typeface="PT Serif" panose="020A0603040505020204" pitchFamily="18" charset="0"/>
              </a:rPr>
              <a:t> - There is a many to many relationship between Students and Courses tables, meaning, a student can enrol in multiple </a:t>
            </a:r>
            <a:r>
              <a:rPr lang="en-GB" b="0" i="0" dirty="0" err="1">
                <a:solidFill>
                  <a:srgbClr val="333333"/>
                </a:solidFill>
                <a:effectLst/>
                <a:latin typeface="PT Serif" panose="020A0603040505020204" pitchFamily="18" charset="0"/>
              </a:rPr>
              <a:t>i.e</a:t>
            </a:r>
            <a:r>
              <a:rPr lang="en-GB" b="0" i="0" dirty="0">
                <a:solidFill>
                  <a:srgbClr val="333333"/>
                </a:solidFill>
                <a:effectLst/>
                <a:latin typeface="PT Serif" panose="020A0603040505020204" pitchFamily="18" charset="0"/>
              </a:rPr>
              <a:t> many courses, similarly a given course can have multiple students enrolled, so this is the table that links students and courses, basically the bridge table for many-to-many relationship between Students and Courses.</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36</a:t>
            </a:fld>
            <a:endParaRPr lang="en-US"/>
          </a:p>
        </p:txBody>
      </p:sp>
    </p:spTree>
    <p:extLst>
      <p:ext uri="{BB962C8B-B14F-4D97-AF65-F5344CB8AC3E}">
        <p14:creationId xmlns:p14="http://schemas.microsoft.com/office/powerpoint/2010/main" val="170140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PT Serif" panose="020A0603040505020204" pitchFamily="18" charset="0"/>
              </a:rPr>
              <a:t>On the application side to be able to display this database data we may have a class that looks like the following.</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37</a:t>
            </a:fld>
            <a:endParaRPr lang="en-US"/>
          </a:p>
        </p:txBody>
      </p:sp>
    </p:spTree>
    <p:extLst>
      <p:ext uri="{BB962C8B-B14F-4D97-AF65-F5344CB8AC3E}">
        <p14:creationId xmlns:p14="http://schemas.microsoft.com/office/powerpoint/2010/main" val="11127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PT Serif" panose="020A0603040505020204" pitchFamily="18" charset="0"/>
              </a:rPr>
              <a:t>Now, let's see how this same data may be stored in a non-relational database like MongoDB. As we have already discussed, in Mongo we do not have tables and rows, instead we have </a:t>
            </a:r>
            <a:r>
              <a:rPr lang="en-GB" dirty="0"/>
              <a:t>collections</a:t>
            </a:r>
            <a:r>
              <a:rPr lang="en-GB" b="0" i="0" dirty="0">
                <a:solidFill>
                  <a:srgbClr val="333333"/>
                </a:solidFill>
                <a:effectLst/>
                <a:latin typeface="PT Serif" panose="020A0603040505020204" pitchFamily="18" charset="0"/>
              </a:rPr>
              <a:t> and </a:t>
            </a:r>
            <a:r>
              <a:rPr lang="en-GB" dirty="0" err="1"/>
              <a:t>d</a:t>
            </a:r>
            <a:r>
              <a:rPr lang="en-GB" b="0" i="0" dirty="0" err="1">
                <a:solidFill>
                  <a:srgbClr val="333333"/>
                </a:solidFill>
                <a:effectLst/>
                <a:latin typeface="PT Serif" panose="020A0603040505020204" pitchFamily="18" charset="0"/>
              </a:rPr>
              <a:t>You</a:t>
            </a:r>
            <a:r>
              <a:rPr lang="en-GB" b="0" i="0" dirty="0">
                <a:solidFill>
                  <a:srgbClr val="333333"/>
                </a:solidFill>
                <a:effectLst/>
                <a:latin typeface="PT Serif" panose="020A0603040505020204" pitchFamily="18" charset="0"/>
              </a:rPr>
              <a:t> can think of a collection in MongoDB as a table in a relational database and a document as a table row.</a:t>
            </a:r>
          </a:p>
          <a:p>
            <a:pPr algn="l"/>
            <a:r>
              <a:rPr lang="en-GB" b="0" i="0" dirty="0">
                <a:solidFill>
                  <a:srgbClr val="333333"/>
                </a:solidFill>
                <a:effectLst/>
                <a:latin typeface="PT Serif" panose="020A0603040505020204" pitchFamily="18" charset="0"/>
              </a:rPr>
              <a:t>In this example, we have 1 collection. The name of the collection is </a:t>
            </a:r>
            <a:r>
              <a:rPr lang="en-GB" b="0" i="0" dirty="0" err="1">
                <a:solidFill>
                  <a:srgbClr val="333333"/>
                </a:solidFill>
                <a:effectLst/>
                <a:latin typeface="PT Serif" panose="020A0603040505020204" pitchFamily="18" charset="0"/>
              </a:rPr>
              <a:t>studentCourses</a:t>
            </a:r>
            <a:r>
              <a:rPr lang="en-GB" b="0" i="0" dirty="0">
                <a:solidFill>
                  <a:srgbClr val="333333"/>
                </a:solidFill>
                <a:effectLst/>
                <a:latin typeface="PT Serif" panose="020A0603040505020204" pitchFamily="18" charset="0"/>
              </a:rPr>
              <a:t>. In this collection we have 3 documents.</a:t>
            </a:r>
          </a:p>
          <a:p>
            <a:pPr algn="l"/>
            <a:r>
              <a:rPr lang="en-GB" b="0" i="0" dirty="0">
                <a:solidFill>
                  <a:srgbClr val="333333"/>
                </a:solidFill>
                <a:effectLst/>
                <a:latin typeface="PT Serif" panose="020A0603040505020204" pitchFamily="18" charset="0"/>
              </a:rPr>
              <a:t>So, just like how a table is a container for rows, a collection is a container for documents. It is the document that physically stores data. </a:t>
            </a:r>
          </a:p>
          <a:p>
            <a:pPr algn="l"/>
            <a:r>
              <a:rPr lang="en-GB" b="0" i="0" dirty="0">
                <a:solidFill>
                  <a:srgbClr val="333333"/>
                </a:solidFill>
                <a:effectLst/>
                <a:latin typeface="PT Serif" panose="020A0603040505020204" pitchFamily="18" charset="0"/>
              </a:rPr>
              <a:t>The data is in BSON format so the documents are also called BSON documents. If you are wondering what is BSON? Well, it's binary JSON, MongoDB stores data on the disk in BSON format, </a:t>
            </a:r>
          </a:p>
          <a:p>
            <a:pPr algn="l"/>
            <a:r>
              <a:rPr lang="en-GB" b="0" i="0" dirty="0">
                <a:solidFill>
                  <a:srgbClr val="333333"/>
                </a:solidFill>
                <a:effectLst/>
                <a:latin typeface="PT Serif" panose="020A0603040505020204" pitchFamily="18" charset="0"/>
              </a:rPr>
              <a:t>The same students and courses data that we have across 3 tables in a relational database can be stored in a single collection in Mongo.</a:t>
            </a:r>
          </a:p>
          <a:p>
            <a:pPr algn="l"/>
            <a:r>
              <a:rPr lang="en-GB" b="0" i="0" dirty="0">
                <a:solidFill>
                  <a:srgbClr val="333333"/>
                </a:solidFill>
                <a:effectLst/>
                <a:latin typeface="PT Serif" panose="020A0603040505020204" pitchFamily="18" charset="0"/>
              </a:rPr>
              <a:t>For an application this data is very easy to work with. No complex joins and mapping layers are required. Our application code will be much cleaner, simpler and easier to maintain.</a:t>
            </a:r>
          </a:p>
          <a:p>
            <a:r>
              <a:rPr lang="en-GB" dirty="0" err="1"/>
              <a:t>ocuments</a:t>
            </a:r>
            <a:r>
              <a:rPr lang="en-GB" b="0" i="0" dirty="0">
                <a:solidFill>
                  <a:srgbClr val="333333"/>
                </a:solidFill>
                <a:effectLst/>
                <a:latin typeface="PT Serif" panose="020A0603040505020204" pitchFamily="18" charset="0"/>
              </a:rPr>
              <a:t>.</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38</a:t>
            </a:fld>
            <a:endParaRPr lang="en-US"/>
          </a:p>
        </p:txBody>
      </p:sp>
    </p:spTree>
    <p:extLst>
      <p:ext uri="{BB962C8B-B14F-4D97-AF65-F5344CB8AC3E}">
        <p14:creationId xmlns:p14="http://schemas.microsoft.com/office/powerpoint/2010/main" val="284206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39</a:t>
            </a:fld>
            <a:endParaRPr lang="en-US"/>
          </a:p>
        </p:txBody>
      </p:sp>
    </p:spTree>
    <p:extLst>
      <p:ext uri="{BB962C8B-B14F-4D97-AF65-F5344CB8AC3E}">
        <p14:creationId xmlns:p14="http://schemas.microsoft.com/office/powerpoint/2010/main" val="66347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p:txBody>
          <a:bodyPr/>
          <a:lstStyle/>
          <a:p>
            <a:fld id="{DB0B3131-3768-4D03-8E3D-B05B7B04E315}" type="datetime3">
              <a:rPr lang="en-US" smtClean="0"/>
              <a:t>2 October 2023</a:t>
            </a:fld>
            <a:endParaRPr lang="en-US"/>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45046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p:txBody>
          <a:bodyPr/>
          <a:lstStyle/>
          <a:p>
            <a:fld id="{55419073-F436-48DB-BA98-7B56D357565C}" type="datetime3">
              <a:rPr lang="en-US" smtClean="0"/>
              <a:t>2 October 2023</a:t>
            </a:fld>
            <a:endParaRPr lang="en-US"/>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80244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p:txBody>
          <a:bodyPr/>
          <a:lstStyle/>
          <a:p>
            <a:fld id="{C4BABFDD-665F-4818-9470-2A7A7D441299}" type="datetime3">
              <a:rPr lang="en-US" smtClean="0"/>
              <a:t>2 October 2023</a:t>
            </a:fld>
            <a:endParaRPr lang="en-US"/>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89052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E1A-E941-41F3-81FD-75189D5D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14BBE-94E8-4B9F-BCF3-FB731D2B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7763-F096-4331-8AF8-9A526F415FE2}"/>
              </a:ext>
            </a:extLst>
          </p:cNvPr>
          <p:cNvSpPr>
            <a:spLocks noGrp="1"/>
          </p:cNvSpPr>
          <p:nvPr>
            <p:ph type="dt" sz="half" idx="10"/>
          </p:nvPr>
        </p:nvSpPr>
        <p:spPr/>
        <p:txBody>
          <a:bodyPr/>
          <a:lstStyle/>
          <a:p>
            <a:fld id="{432D6014-1ADD-4E80-87C0-A1CF6C2E1B12}" type="datetime3">
              <a:rPr lang="en-US" smtClean="0"/>
              <a:t>2 October 2023</a:t>
            </a:fld>
            <a:endParaRPr lang="en-US"/>
          </a:p>
        </p:txBody>
      </p:sp>
      <p:sp>
        <p:nvSpPr>
          <p:cNvPr id="5" name="Footer Placeholder 4">
            <a:extLst>
              <a:ext uri="{FF2B5EF4-FFF2-40B4-BE49-F238E27FC236}">
                <a16:creationId xmlns:a16="http://schemas.microsoft.com/office/drawing/2014/main" id="{0957F52A-BC01-47D6-920D-906CC07AA11C}"/>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EA15DA96-7638-44BE-8663-99D03A761EC7}"/>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40016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p:txBody>
          <a:bodyPr/>
          <a:lstStyle/>
          <a:p>
            <a:fld id="{13AAADF9-B89F-48BF-9E62-F9627A7DC032}" type="datetime3">
              <a:rPr lang="en-US" smtClean="0"/>
              <a:t>2 October 2023</a:t>
            </a:fld>
            <a:endParaRPr lang="en-US"/>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2224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p:txBody>
          <a:bodyPr/>
          <a:lstStyle/>
          <a:p>
            <a:fld id="{71927FB6-644A-4229-B21D-E1C74FB5D082}" type="datetime3">
              <a:rPr lang="en-US" smtClean="0"/>
              <a:t>2 October 2023</a:t>
            </a:fld>
            <a:endParaRPr lang="en-US"/>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9896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p:txBody>
          <a:bodyPr/>
          <a:lstStyle/>
          <a:p>
            <a:fld id="{E106CA0A-4125-48D6-96C6-780C185F9298}" type="datetime3">
              <a:rPr lang="en-US" smtClean="0"/>
              <a:t>2 October 2023</a:t>
            </a:fld>
            <a:endParaRPr lang="en-US"/>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p:txBody>
          <a:bodyPr/>
          <a:lstStyle/>
          <a:p>
            <a:r>
              <a:rPr lang="en-US"/>
              <a:t>Bigdata Introduction</a:t>
            </a:r>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04199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p:txBody>
          <a:bodyPr/>
          <a:lstStyle/>
          <a:p>
            <a:fld id="{8606112D-4D13-4CCC-913F-D3EB84B3CB35}" type="datetime3">
              <a:rPr lang="en-US" smtClean="0"/>
              <a:t>2 October 2023</a:t>
            </a:fld>
            <a:endParaRPr lang="en-US"/>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p:txBody>
          <a:bodyPr/>
          <a:lstStyle/>
          <a:p>
            <a:r>
              <a:rPr lang="en-US"/>
              <a:t>Bigdata Introduction</a:t>
            </a:r>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2525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p:txBody>
          <a:bodyPr/>
          <a:lstStyle/>
          <a:p>
            <a:fld id="{1D2D2B91-0DB0-444B-8747-4DF5972F43A1}" type="datetime3">
              <a:rPr lang="en-US" smtClean="0"/>
              <a:t>2 October 2023</a:t>
            </a:fld>
            <a:endParaRPr lang="en-US"/>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p:txBody>
          <a:bodyPr/>
          <a:lstStyle/>
          <a:p>
            <a:r>
              <a:rPr lang="en-US"/>
              <a:t>Bigdata Introduction</a:t>
            </a:r>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14222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p:txBody>
          <a:bodyPr/>
          <a:lstStyle/>
          <a:p>
            <a:fld id="{F3E802A3-9D07-4A50-AF00-02FACD48BFEB}" type="datetime3">
              <a:rPr lang="en-US" smtClean="0"/>
              <a:t>2 October 2023</a:t>
            </a:fld>
            <a:endParaRPr lang="en-US"/>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3724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p:txBody>
          <a:bodyPr/>
          <a:lstStyle/>
          <a:p>
            <a:fld id="{6BD75118-3738-4374-98E9-9BE35B69AD0C}" type="datetime3">
              <a:rPr lang="en-US" smtClean="0"/>
              <a:t>2 October 2023</a:t>
            </a:fld>
            <a:endParaRPr lang="en-US"/>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2127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F73CB-5BDB-4DF1-9206-C3BC82D6DB76}" type="datetime3">
              <a:rPr lang="en-US" smtClean="0"/>
              <a:t>2 October 2023</a:t>
            </a:fld>
            <a:endParaRPr lang="en-US"/>
          </a:p>
        </p:txBody>
      </p:sp>
      <p:sp>
        <p:nvSpPr>
          <p:cNvPr id="5"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Bigdata Introduction</a:t>
            </a:r>
            <a:endParaRPr lang="en-US" dirty="0"/>
          </a:p>
        </p:txBody>
      </p:sp>
      <p:sp>
        <p:nvSpPr>
          <p:cNvPr id="6"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a:p>
        </p:txBody>
      </p:sp>
    </p:spTree>
    <p:extLst>
      <p:ext uri="{BB962C8B-B14F-4D97-AF65-F5344CB8AC3E}">
        <p14:creationId xmlns:p14="http://schemas.microsoft.com/office/powerpoint/2010/main" val="127920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38293E-BFFC-4996-B6C0-F4B004A93342}"/>
              </a:ext>
            </a:extLst>
          </p:cNvPr>
          <p:cNvSpPr txBox="1"/>
          <p:nvPr/>
        </p:nvSpPr>
        <p:spPr>
          <a:xfrm>
            <a:off x="1786016" y="2399780"/>
            <a:ext cx="8742648" cy="707886"/>
          </a:xfrm>
          <a:prstGeom prst="rect">
            <a:avLst/>
          </a:prstGeom>
          <a:noFill/>
        </p:spPr>
        <p:txBody>
          <a:bodyPr wrap="square" rtlCol="0">
            <a:spAutoFit/>
          </a:bodyPr>
          <a:lstStyle/>
          <a:p>
            <a:pPr algn="ctr"/>
            <a:r>
              <a:rPr lang="en-US" sz="4000" dirty="0"/>
              <a:t>Apache Hadoop and NoSQL</a:t>
            </a:r>
            <a:endParaRPr lang="en-US" sz="4000" b="1" dirty="0"/>
          </a:p>
        </p:txBody>
      </p:sp>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Tree>
    <p:extLst>
      <p:ext uri="{BB962C8B-B14F-4D97-AF65-F5344CB8AC3E}">
        <p14:creationId xmlns:p14="http://schemas.microsoft.com/office/powerpoint/2010/main" val="290527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1FE5-79B5-1428-8AE8-26AE28D8A8DD}"/>
              </a:ext>
            </a:extLst>
          </p:cNvPr>
          <p:cNvSpPr>
            <a:spLocks noGrp="1"/>
          </p:cNvSpPr>
          <p:nvPr>
            <p:ph type="title"/>
          </p:nvPr>
        </p:nvSpPr>
        <p:spPr/>
        <p:txBody>
          <a:bodyPr>
            <a:normAutofit fontScale="90000"/>
          </a:bodyPr>
          <a:lstStyle/>
          <a:p>
            <a:r>
              <a:rPr lang="en-IN" dirty="0"/>
              <a:t>NoSQL Database</a:t>
            </a:r>
          </a:p>
        </p:txBody>
      </p:sp>
      <p:pic>
        <p:nvPicPr>
          <p:cNvPr id="7170" name="Picture 2" descr="mongodb collection vs document">
            <a:extLst>
              <a:ext uri="{FF2B5EF4-FFF2-40B4-BE49-F238E27FC236}">
                <a16:creationId xmlns:a16="http://schemas.microsoft.com/office/drawing/2014/main" id="{4E67AB2D-7FE0-1835-0C60-B1020EE911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855"/>
          <a:stretch/>
        </p:blipFill>
        <p:spPr bwMode="auto">
          <a:xfrm>
            <a:off x="826065" y="914399"/>
            <a:ext cx="10539869" cy="461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1FC-34EE-450F-B1AA-99A90A82FC40}"/>
              </a:ext>
            </a:extLst>
          </p:cNvPr>
          <p:cNvSpPr>
            <a:spLocks noGrp="1"/>
          </p:cNvSpPr>
          <p:nvPr>
            <p:ph type="title"/>
          </p:nvPr>
        </p:nvSpPr>
        <p:spPr/>
        <p:txBody>
          <a:bodyPr>
            <a:normAutofit fontScale="90000"/>
          </a:bodyPr>
          <a:lstStyle/>
          <a:p>
            <a:r>
              <a:rPr lang="en-US" dirty="0"/>
              <a:t>NoSQL</a:t>
            </a:r>
            <a:endParaRPr lang="en-IN" dirty="0"/>
          </a:p>
        </p:txBody>
      </p:sp>
      <p:pic>
        <p:nvPicPr>
          <p:cNvPr id="7" name="Content Placeholder 6">
            <a:extLst>
              <a:ext uri="{FF2B5EF4-FFF2-40B4-BE49-F238E27FC236}">
                <a16:creationId xmlns:a16="http://schemas.microsoft.com/office/drawing/2014/main" id="{96ECFD11-35AD-4A5E-A783-CAD1B329136B}"/>
              </a:ext>
            </a:extLst>
          </p:cNvPr>
          <p:cNvPicPr>
            <a:picLocks noGrp="1" noChangeAspect="1"/>
          </p:cNvPicPr>
          <p:nvPr>
            <p:ph idx="1"/>
          </p:nvPr>
        </p:nvPicPr>
        <p:blipFill>
          <a:blip r:embed="rId2"/>
          <a:stretch>
            <a:fillRect/>
          </a:stretch>
        </p:blipFill>
        <p:spPr>
          <a:xfrm>
            <a:off x="88147" y="1632586"/>
            <a:ext cx="12004594" cy="3538854"/>
          </a:xfrm>
          <a:prstGeom prst="rect">
            <a:avLst/>
          </a:prstGeom>
        </p:spPr>
      </p:pic>
    </p:spTree>
    <p:extLst>
      <p:ext uri="{BB962C8B-B14F-4D97-AF65-F5344CB8AC3E}">
        <p14:creationId xmlns:p14="http://schemas.microsoft.com/office/powerpoint/2010/main" val="119723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1FC-34EE-450F-B1AA-99A90A82FC40}"/>
              </a:ext>
            </a:extLst>
          </p:cNvPr>
          <p:cNvSpPr>
            <a:spLocks noGrp="1"/>
          </p:cNvSpPr>
          <p:nvPr>
            <p:ph type="title"/>
          </p:nvPr>
        </p:nvSpPr>
        <p:spPr/>
        <p:txBody>
          <a:bodyPr>
            <a:normAutofit fontScale="90000"/>
          </a:bodyPr>
          <a:lstStyle/>
          <a:p>
            <a:r>
              <a:rPr lang="en-IN" dirty="0"/>
              <a:t>Types of NoSQL Databases</a:t>
            </a:r>
          </a:p>
        </p:txBody>
      </p:sp>
      <p:pic>
        <p:nvPicPr>
          <p:cNvPr id="8194" name="Picture 2" descr="NoSQL vs SQL | What is Difference between SQL and NoSQL |">
            <a:extLst>
              <a:ext uri="{FF2B5EF4-FFF2-40B4-BE49-F238E27FC236}">
                <a16:creationId xmlns:a16="http://schemas.microsoft.com/office/drawing/2014/main" id="{7ACB084D-C525-45A4-8616-5C8341195D7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134"/>
          <a:stretch/>
        </p:blipFill>
        <p:spPr bwMode="auto">
          <a:xfrm>
            <a:off x="2288057" y="614046"/>
            <a:ext cx="7615886" cy="55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5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1FC-34EE-450F-B1AA-99A90A82FC40}"/>
              </a:ext>
            </a:extLst>
          </p:cNvPr>
          <p:cNvSpPr>
            <a:spLocks noGrp="1"/>
          </p:cNvSpPr>
          <p:nvPr>
            <p:ph type="title"/>
          </p:nvPr>
        </p:nvSpPr>
        <p:spPr/>
        <p:txBody>
          <a:bodyPr>
            <a:normAutofit fontScale="90000"/>
          </a:bodyPr>
          <a:lstStyle/>
          <a:p>
            <a:r>
              <a:rPr lang="en-US" dirty="0"/>
              <a:t>Applications on NoSQL databases</a:t>
            </a:r>
            <a:endParaRPr lang="en-IN" dirty="0"/>
          </a:p>
        </p:txBody>
      </p:sp>
      <p:pic>
        <p:nvPicPr>
          <p:cNvPr id="11266" name="Picture 2" descr="Comparison of SQL &amp; NoSQL to Simplify Your Database Decision">
            <a:extLst>
              <a:ext uri="{FF2B5EF4-FFF2-40B4-BE49-F238E27FC236}">
                <a16:creationId xmlns:a16="http://schemas.microsoft.com/office/drawing/2014/main" id="{EF91608A-4DAD-4874-81B7-24B5D3FBC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859" y="1358266"/>
            <a:ext cx="11755170" cy="408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43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1FC-34EE-450F-B1AA-99A90A82FC40}"/>
              </a:ext>
            </a:extLst>
          </p:cNvPr>
          <p:cNvSpPr>
            <a:spLocks noGrp="1"/>
          </p:cNvSpPr>
          <p:nvPr>
            <p:ph type="title"/>
          </p:nvPr>
        </p:nvSpPr>
        <p:spPr/>
        <p:txBody>
          <a:bodyPr>
            <a:normAutofit fontScale="90000"/>
          </a:bodyPr>
          <a:lstStyle/>
          <a:p>
            <a:r>
              <a:rPr lang="en-US" dirty="0"/>
              <a:t>Schema-on-Read vs Schema-on-Write</a:t>
            </a:r>
            <a:endParaRPr lang="en-IN" dirty="0"/>
          </a:p>
        </p:txBody>
      </p:sp>
      <p:graphicFrame>
        <p:nvGraphicFramePr>
          <p:cNvPr id="7" name="Table 7">
            <a:extLst>
              <a:ext uri="{FF2B5EF4-FFF2-40B4-BE49-F238E27FC236}">
                <a16:creationId xmlns:a16="http://schemas.microsoft.com/office/drawing/2014/main" id="{058C139C-AF23-4229-90B8-B0A1ACC23A2C}"/>
              </a:ext>
            </a:extLst>
          </p:cNvPr>
          <p:cNvGraphicFramePr>
            <a:graphicFrameLocks noGrp="1"/>
          </p:cNvGraphicFramePr>
          <p:nvPr>
            <p:ph idx="1"/>
            <p:extLst>
              <p:ext uri="{D42A27DB-BD31-4B8C-83A1-F6EECF244321}">
                <p14:modId xmlns:p14="http://schemas.microsoft.com/office/powerpoint/2010/main" val="4192703808"/>
              </p:ext>
            </p:extLst>
          </p:nvPr>
        </p:nvGraphicFramePr>
        <p:xfrm>
          <a:off x="176982" y="1622743"/>
          <a:ext cx="11828462" cy="2743200"/>
        </p:xfrm>
        <a:graphic>
          <a:graphicData uri="http://schemas.openxmlformats.org/drawingml/2006/table">
            <a:tbl>
              <a:tblPr firstRow="1" bandRow="1">
                <a:tableStyleId>{21E4AEA4-8DFA-4A89-87EB-49C32662AFE0}</a:tableStyleId>
              </a:tblPr>
              <a:tblGrid>
                <a:gridCol w="5914231">
                  <a:extLst>
                    <a:ext uri="{9D8B030D-6E8A-4147-A177-3AD203B41FA5}">
                      <a16:colId xmlns:a16="http://schemas.microsoft.com/office/drawing/2014/main" val="304533791"/>
                    </a:ext>
                  </a:extLst>
                </a:gridCol>
                <a:gridCol w="5914231">
                  <a:extLst>
                    <a:ext uri="{9D8B030D-6E8A-4147-A177-3AD203B41FA5}">
                      <a16:colId xmlns:a16="http://schemas.microsoft.com/office/drawing/2014/main" val="1621055684"/>
                    </a:ext>
                  </a:extLst>
                </a:gridCol>
              </a:tblGrid>
              <a:tr h="0">
                <a:tc>
                  <a:txBody>
                    <a:bodyPr/>
                    <a:lstStyle/>
                    <a:p>
                      <a:r>
                        <a:rPr lang="en-US" sz="2400" dirty="0"/>
                        <a:t>Schema-on-Write</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Schema-on-Read</a:t>
                      </a:r>
                      <a:endParaRPr lang="en-IN" sz="2400" dirty="0"/>
                    </a:p>
                  </a:txBody>
                  <a:tcPr/>
                </a:tc>
                <a:extLst>
                  <a:ext uri="{0D108BD9-81ED-4DB2-BD59-A6C34878D82A}">
                    <a16:rowId xmlns:a16="http://schemas.microsoft.com/office/drawing/2014/main" val="4292124539"/>
                  </a:ext>
                </a:extLst>
              </a:tr>
              <a:tr h="370840">
                <a:tc>
                  <a:txBody>
                    <a:bodyPr/>
                    <a:lstStyle/>
                    <a:p>
                      <a:r>
                        <a:rPr lang="en-US" sz="2400" dirty="0"/>
                        <a:t>Feast Reads</a:t>
                      </a:r>
                      <a:endParaRPr lang="en-IN" sz="2400" dirty="0"/>
                    </a:p>
                  </a:txBody>
                  <a:tcPr/>
                </a:tc>
                <a:tc>
                  <a:txBody>
                    <a:bodyPr/>
                    <a:lstStyle/>
                    <a:p>
                      <a:r>
                        <a:rPr lang="en-US" sz="2400" dirty="0"/>
                        <a:t>Slower Reads</a:t>
                      </a:r>
                      <a:endParaRPr lang="en-IN" sz="2400" dirty="0"/>
                    </a:p>
                  </a:txBody>
                  <a:tcPr/>
                </a:tc>
                <a:extLst>
                  <a:ext uri="{0D108BD9-81ED-4DB2-BD59-A6C34878D82A}">
                    <a16:rowId xmlns:a16="http://schemas.microsoft.com/office/drawing/2014/main" val="1520723855"/>
                  </a:ext>
                </a:extLst>
              </a:tr>
              <a:tr h="370840">
                <a:tc>
                  <a:txBody>
                    <a:bodyPr/>
                    <a:lstStyle/>
                    <a:p>
                      <a:r>
                        <a:rPr lang="en-US" sz="2400" dirty="0"/>
                        <a:t>Slower Loads</a:t>
                      </a:r>
                      <a:endParaRPr lang="en-IN" sz="2400" dirty="0"/>
                    </a:p>
                  </a:txBody>
                  <a:tcPr/>
                </a:tc>
                <a:tc>
                  <a:txBody>
                    <a:bodyPr/>
                    <a:lstStyle/>
                    <a:p>
                      <a:r>
                        <a:rPr lang="en-US" sz="2400" dirty="0"/>
                        <a:t>Fast Loads</a:t>
                      </a:r>
                      <a:endParaRPr lang="en-IN" sz="2400" dirty="0"/>
                    </a:p>
                  </a:txBody>
                  <a:tcPr/>
                </a:tc>
                <a:extLst>
                  <a:ext uri="{0D108BD9-81ED-4DB2-BD59-A6C34878D82A}">
                    <a16:rowId xmlns:a16="http://schemas.microsoft.com/office/drawing/2014/main" val="661623665"/>
                  </a:ext>
                </a:extLst>
              </a:tr>
              <a:tr h="370840">
                <a:tc>
                  <a:txBody>
                    <a:bodyPr/>
                    <a:lstStyle/>
                    <a:p>
                      <a:r>
                        <a:rPr lang="en-US" sz="2400" dirty="0"/>
                        <a:t>Structured</a:t>
                      </a:r>
                      <a:endParaRPr lang="en-IN" sz="2400" dirty="0"/>
                    </a:p>
                  </a:txBody>
                  <a:tcPr/>
                </a:tc>
                <a:tc>
                  <a:txBody>
                    <a:bodyPr/>
                    <a:lstStyle/>
                    <a:p>
                      <a:r>
                        <a:rPr lang="en-US" sz="2400" dirty="0"/>
                        <a:t>Structured/Semi structured</a:t>
                      </a:r>
                      <a:endParaRPr lang="en-IN" sz="2400" dirty="0"/>
                    </a:p>
                  </a:txBody>
                  <a:tcPr/>
                </a:tc>
                <a:extLst>
                  <a:ext uri="{0D108BD9-81ED-4DB2-BD59-A6C34878D82A}">
                    <a16:rowId xmlns:a16="http://schemas.microsoft.com/office/drawing/2014/main" val="1877339483"/>
                  </a:ext>
                </a:extLst>
              </a:tr>
              <a:tr h="370840">
                <a:tc>
                  <a:txBody>
                    <a:bodyPr/>
                    <a:lstStyle/>
                    <a:p>
                      <a:r>
                        <a:rPr lang="en-US" sz="2400" dirty="0"/>
                        <a:t>Fewer Errors</a:t>
                      </a:r>
                      <a:endParaRPr lang="en-IN" sz="2400" dirty="0"/>
                    </a:p>
                  </a:txBody>
                  <a:tcPr/>
                </a:tc>
                <a:tc>
                  <a:txBody>
                    <a:bodyPr/>
                    <a:lstStyle/>
                    <a:p>
                      <a:r>
                        <a:rPr lang="en-US" sz="2400" dirty="0"/>
                        <a:t>More Errors</a:t>
                      </a:r>
                      <a:endParaRPr lang="en-IN" sz="2400" dirty="0"/>
                    </a:p>
                  </a:txBody>
                  <a:tcPr/>
                </a:tc>
                <a:extLst>
                  <a:ext uri="{0D108BD9-81ED-4DB2-BD59-A6C34878D82A}">
                    <a16:rowId xmlns:a16="http://schemas.microsoft.com/office/drawing/2014/main" val="1057185020"/>
                  </a:ext>
                </a:extLst>
              </a:tr>
              <a:tr h="370840">
                <a:tc>
                  <a:txBody>
                    <a:bodyPr/>
                    <a:lstStyle/>
                    <a:p>
                      <a:r>
                        <a:rPr lang="en-US" sz="2400" dirty="0"/>
                        <a:t>SQL</a:t>
                      </a:r>
                      <a:endParaRPr lang="en-IN" sz="2400" dirty="0"/>
                    </a:p>
                  </a:txBody>
                  <a:tcPr/>
                </a:tc>
                <a:tc>
                  <a:txBody>
                    <a:bodyPr/>
                    <a:lstStyle/>
                    <a:p>
                      <a:r>
                        <a:rPr lang="en-US" sz="2400" dirty="0"/>
                        <a:t>NoSQL</a:t>
                      </a:r>
                      <a:endParaRPr lang="en-IN" sz="2400" dirty="0"/>
                    </a:p>
                  </a:txBody>
                  <a:tcPr/>
                </a:tc>
                <a:extLst>
                  <a:ext uri="{0D108BD9-81ED-4DB2-BD59-A6C34878D82A}">
                    <a16:rowId xmlns:a16="http://schemas.microsoft.com/office/drawing/2014/main" val="1033766690"/>
                  </a:ext>
                </a:extLst>
              </a:tr>
            </a:tbl>
          </a:graphicData>
        </a:graphic>
      </p:graphicFrame>
    </p:spTree>
    <p:extLst>
      <p:ext uri="{BB962C8B-B14F-4D97-AF65-F5344CB8AC3E}">
        <p14:creationId xmlns:p14="http://schemas.microsoft.com/office/powerpoint/2010/main" val="209966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1FC-34EE-450F-B1AA-99A90A82FC40}"/>
              </a:ext>
            </a:extLst>
          </p:cNvPr>
          <p:cNvSpPr>
            <a:spLocks noGrp="1"/>
          </p:cNvSpPr>
          <p:nvPr>
            <p:ph type="title"/>
          </p:nvPr>
        </p:nvSpPr>
        <p:spPr/>
        <p:txBody>
          <a:bodyPr>
            <a:normAutofit fontScale="90000"/>
          </a:bodyPr>
          <a:lstStyle/>
          <a:p>
            <a:r>
              <a:rPr lang="en-US" dirty="0"/>
              <a:t>CAP Principal</a:t>
            </a:r>
            <a:endParaRPr lang="en-IN" dirty="0"/>
          </a:p>
        </p:txBody>
      </p:sp>
      <p:pic>
        <p:nvPicPr>
          <p:cNvPr id="12290" name="Picture 2" descr="CAP Theorem. CAP theorem also known as Brewer's… | by Vivek Kumar Singh |  System Design Blog | Medium">
            <a:extLst>
              <a:ext uri="{FF2B5EF4-FFF2-40B4-BE49-F238E27FC236}">
                <a16:creationId xmlns:a16="http://schemas.microsoft.com/office/drawing/2014/main" id="{C244B591-467A-4866-A615-C12ABF54D4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2247" y="754602"/>
            <a:ext cx="6696394" cy="529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7332-9129-2AF1-3B49-431492B4363D}"/>
              </a:ext>
            </a:extLst>
          </p:cNvPr>
          <p:cNvSpPr>
            <a:spLocks noGrp="1"/>
          </p:cNvSpPr>
          <p:nvPr>
            <p:ph type="title"/>
          </p:nvPr>
        </p:nvSpPr>
        <p:spPr/>
        <p:txBody>
          <a:bodyPr>
            <a:normAutofit fontScale="90000"/>
          </a:bodyPr>
          <a:lstStyle/>
          <a:p>
            <a:r>
              <a:rPr lang="en-IN" dirty="0"/>
              <a:t>Relational vs non-relational databases</a:t>
            </a:r>
          </a:p>
        </p:txBody>
      </p:sp>
      <p:pic>
        <p:nvPicPr>
          <p:cNvPr id="8194" name="Picture 2" descr="sql vs nosql">
            <a:extLst>
              <a:ext uri="{FF2B5EF4-FFF2-40B4-BE49-F238E27FC236}">
                <a16:creationId xmlns:a16="http://schemas.microsoft.com/office/drawing/2014/main" id="{63C83F29-CEFC-6C7B-4A53-0881117B3E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8306" y="1024663"/>
            <a:ext cx="8744276" cy="475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17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06A9-4212-983F-E79C-E8C5DD1B4D2D}"/>
              </a:ext>
            </a:extLst>
          </p:cNvPr>
          <p:cNvSpPr>
            <a:spLocks noGrp="1"/>
          </p:cNvSpPr>
          <p:nvPr>
            <p:ph type="title"/>
          </p:nvPr>
        </p:nvSpPr>
        <p:spPr/>
        <p:txBody>
          <a:bodyPr>
            <a:normAutofit fontScale="90000"/>
          </a:bodyPr>
          <a:lstStyle/>
          <a:p>
            <a:r>
              <a:rPr lang="en-IN" dirty="0"/>
              <a:t>Nested JSON document</a:t>
            </a:r>
          </a:p>
        </p:txBody>
      </p:sp>
      <p:pic>
        <p:nvPicPr>
          <p:cNvPr id="10242" name="Picture 2" descr="mongodb bson document example">
            <a:extLst>
              <a:ext uri="{FF2B5EF4-FFF2-40B4-BE49-F238E27FC236}">
                <a16:creationId xmlns:a16="http://schemas.microsoft.com/office/drawing/2014/main" id="{32BD681D-0817-425E-2E99-209CFB6F00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13" y="1600021"/>
            <a:ext cx="11828462" cy="3603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5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Column-oriented DBMS</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a:xfrm>
            <a:off x="176982" y="627643"/>
            <a:ext cx="6010754" cy="5549320"/>
          </a:xfrm>
        </p:spPr>
        <p:txBody>
          <a:bodyPr>
            <a:normAutofit lnSpcReduction="10000"/>
          </a:bodyPr>
          <a:lstStyle/>
          <a:p>
            <a:r>
              <a:rPr lang="en-GB" dirty="0"/>
              <a:t>Stores data tables by column rather than by row</a:t>
            </a:r>
          </a:p>
          <a:p>
            <a:r>
              <a:rPr lang="en-GB" dirty="0"/>
              <a:t>Benefits </a:t>
            </a:r>
          </a:p>
          <a:p>
            <a:pPr lvl="1"/>
            <a:r>
              <a:rPr lang="en-GB" dirty="0"/>
              <a:t>More efficient access to data when only querying a subset of columns (by eliminating the need to read columns that are not relevant)</a:t>
            </a:r>
          </a:p>
          <a:p>
            <a:pPr lvl="1"/>
            <a:r>
              <a:rPr lang="en-GB" dirty="0"/>
              <a:t>More options for data compression</a:t>
            </a:r>
          </a:p>
          <a:p>
            <a:r>
              <a:rPr lang="en-GB" dirty="0"/>
              <a:t>Cons:</a:t>
            </a:r>
          </a:p>
          <a:p>
            <a:pPr lvl="1"/>
            <a:r>
              <a:rPr lang="en-GB" dirty="0"/>
              <a:t>Typically less efficient for inserting new data</a:t>
            </a:r>
          </a:p>
          <a:p>
            <a:r>
              <a:rPr lang="en-GB" dirty="0"/>
              <a:t>Column oriented databases will have significant benefits when stored on separate disks</a:t>
            </a:r>
          </a:p>
          <a:p>
            <a:endParaRPr lang="en-IN" dirty="0"/>
          </a:p>
        </p:txBody>
      </p:sp>
      <p:pic>
        <p:nvPicPr>
          <p:cNvPr id="4" name="Picture 2" descr="Column-Oriented Databases, Explained - KDnuggets">
            <a:extLst>
              <a:ext uri="{FF2B5EF4-FFF2-40B4-BE49-F238E27FC236}">
                <a16:creationId xmlns:a16="http://schemas.microsoft.com/office/drawing/2014/main" id="{FA8DC4B6-75E3-F698-FAB6-82A463BDE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689" y="427223"/>
            <a:ext cx="5405911" cy="31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70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Column-oriented DBMS</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IN" dirty="0"/>
              <a:t>A column store database can also be referred to as a:</a:t>
            </a:r>
          </a:p>
          <a:p>
            <a:pPr lvl="1"/>
            <a:r>
              <a:rPr lang="en-IN" dirty="0"/>
              <a:t>Column database</a:t>
            </a:r>
          </a:p>
          <a:p>
            <a:pPr lvl="1"/>
            <a:r>
              <a:rPr lang="en-IN" dirty="0"/>
              <a:t>Column family database</a:t>
            </a:r>
          </a:p>
          <a:p>
            <a:pPr lvl="1"/>
            <a:r>
              <a:rPr lang="en-IN" dirty="0"/>
              <a:t>Column oriented database</a:t>
            </a:r>
          </a:p>
          <a:p>
            <a:pPr lvl="1"/>
            <a:r>
              <a:rPr lang="en-IN" dirty="0"/>
              <a:t>Wide column store database</a:t>
            </a:r>
          </a:p>
          <a:p>
            <a:pPr lvl="1"/>
            <a:r>
              <a:rPr lang="en-IN" dirty="0"/>
              <a:t>Wide column store</a:t>
            </a:r>
          </a:p>
          <a:p>
            <a:pPr lvl="1"/>
            <a:r>
              <a:rPr lang="en-IN" dirty="0"/>
              <a:t>Columnar database</a:t>
            </a:r>
          </a:p>
          <a:p>
            <a:pPr lvl="1"/>
            <a:r>
              <a:rPr lang="en-IN" dirty="0"/>
              <a:t>Columnar store</a:t>
            </a:r>
          </a:p>
          <a:p>
            <a:r>
              <a:rPr lang="en-GB" dirty="0"/>
              <a:t>Use a concept called a </a:t>
            </a:r>
            <a:r>
              <a:rPr lang="en-GB" dirty="0" err="1"/>
              <a:t>keyspace</a:t>
            </a:r>
            <a:endParaRPr lang="en-GB" dirty="0"/>
          </a:p>
          <a:p>
            <a:endParaRPr lang="en-IN" dirty="0"/>
          </a:p>
        </p:txBody>
      </p:sp>
      <p:pic>
        <p:nvPicPr>
          <p:cNvPr id="4" name="Picture 2" descr="Column-Oriented Databases, Explained - KDnuggets">
            <a:extLst>
              <a:ext uri="{FF2B5EF4-FFF2-40B4-BE49-F238E27FC236}">
                <a16:creationId xmlns:a16="http://schemas.microsoft.com/office/drawing/2014/main" id="{9A14511A-68C1-F158-E6CF-F3D4D3CE6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347" y="1609561"/>
            <a:ext cx="6589896" cy="389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1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82C-96BF-4E42-A5B6-A14360E3F16F}"/>
              </a:ext>
            </a:extLst>
          </p:cNvPr>
          <p:cNvSpPr>
            <a:spLocks noGrp="1"/>
          </p:cNvSpPr>
          <p:nvPr>
            <p:ph type="title"/>
          </p:nvPr>
        </p:nvSpPr>
        <p:spPr/>
        <p:txBody>
          <a:bodyPr>
            <a:normAutofit fontScale="90000"/>
          </a:bodyPr>
          <a:lstStyle/>
          <a:p>
            <a:r>
              <a:rPr lang="en-GB" dirty="0"/>
              <a:t>Apache Hadoop</a:t>
            </a:r>
            <a:endParaRPr lang="en-IN" dirty="0"/>
          </a:p>
        </p:txBody>
      </p:sp>
      <p:graphicFrame>
        <p:nvGraphicFramePr>
          <p:cNvPr id="7" name="Content Placeholder 6">
            <a:extLst>
              <a:ext uri="{FF2B5EF4-FFF2-40B4-BE49-F238E27FC236}">
                <a16:creationId xmlns:a16="http://schemas.microsoft.com/office/drawing/2014/main" id="{B8F065A7-15FA-4C19-ABB0-4DBECF73532E}"/>
              </a:ext>
            </a:extLst>
          </p:cNvPr>
          <p:cNvGraphicFramePr>
            <a:graphicFrameLocks noGrp="1"/>
          </p:cNvGraphicFramePr>
          <p:nvPr>
            <p:ph idx="1"/>
            <p:extLst>
              <p:ext uri="{D42A27DB-BD31-4B8C-83A1-F6EECF244321}">
                <p14:modId xmlns:p14="http://schemas.microsoft.com/office/powerpoint/2010/main" val="3913877375"/>
              </p:ext>
            </p:extLst>
          </p:nvPr>
        </p:nvGraphicFramePr>
        <p:xfrm>
          <a:off x="176982" y="627643"/>
          <a:ext cx="11828206" cy="5549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70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ABC8-B833-4B96-ECA8-B0E63D479150}"/>
              </a:ext>
            </a:extLst>
          </p:cNvPr>
          <p:cNvSpPr>
            <a:spLocks noGrp="1"/>
          </p:cNvSpPr>
          <p:nvPr>
            <p:ph type="title"/>
          </p:nvPr>
        </p:nvSpPr>
        <p:spPr/>
        <p:txBody>
          <a:bodyPr>
            <a:normAutofit fontScale="90000"/>
          </a:bodyPr>
          <a:lstStyle/>
          <a:p>
            <a:r>
              <a:rPr lang="en-IN" dirty="0"/>
              <a:t>Column-oriented DBMS</a:t>
            </a:r>
          </a:p>
        </p:txBody>
      </p:sp>
      <p:pic>
        <p:nvPicPr>
          <p:cNvPr id="4098" name="Picture 2" descr="Column-Oriented Databases, Explained - KDnuggets">
            <a:extLst>
              <a:ext uri="{FF2B5EF4-FFF2-40B4-BE49-F238E27FC236}">
                <a16:creationId xmlns:a16="http://schemas.microsoft.com/office/drawing/2014/main" id="{7756DCC5-3C2D-B1B7-D71A-65827E289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2794" y="1015784"/>
            <a:ext cx="8075300" cy="47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20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GB" dirty="0" err="1"/>
              <a:t>Keyspace</a:t>
            </a:r>
            <a:endParaRPr lang="en-IN" dirty="0"/>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a:xfrm>
            <a:off x="176982" y="627643"/>
            <a:ext cx="6081775" cy="5549320"/>
          </a:xfrm>
        </p:spPr>
        <p:txBody>
          <a:bodyPr>
            <a:normAutofit fontScale="92500" lnSpcReduction="10000"/>
          </a:bodyPr>
          <a:lstStyle/>
          <a:p>
            <a:r>
              <a:rPr lang="en-GB" dirty="0"/>
              <a:t>Kind of like a schema in the relational model. </a:t>
            </a:r>
          </a:p>
          <a:p>
            <a:r>
              <a:rPr lang="en-GB" dirty="0"/>
              <a:t>Contains all the column families which contain rows, which contain columns.</a:t>
            </a:r>
          </a:p>
          <a:p>
            <a:r>
              <a:rPr lang="en-GB" dirty="0"/>
              <a:t>From a user perspective, the metadata of a columnar database looks exactly the same as a RDBMS</a:t>
            </a:r>
          </a:p>
          <a:p>
            <a:r>
              <a:rPr lang="en-GB" dirty="0"/>
              <a:t>You perform schema management in much the same way as Oracle</a:t>
            </a:r>
          </a:p>
          <a:p>
            <a:r>
              <a:rPr lang="en-GB" dirty="0"/>
              <a:t>In most cases, it’s 100% SQL compliant and 100 ACID compliant (unlike many NoSQL)</a:t>
            </a:r>
          </a:p>
          <a:p>
            <a:r>
              <a:rPr lang="en-GB" dirty="0"/>
              <a:t>NoSQL databases tend to be either Key Value stores or Document Stores. Columnar is neither</a:t>
            </a:r>
            <a:endParaRPr lang="en-IN" dirty="0"/>
          </a:p>
        </p:txBody>
      </p:sp>
      <p:pic>
        <p:nvPicPr>
          <p:cNvPr id="12290" name="Picture 2" descr="A brief introduction to a data model | Mastering Apache Cassandra">
            <a:extLst>
              <a:ext uri="{FF2B5EF4-FFF2-40B4-BE49-F238E27FC236}">
                <a16:creationId xmlns:a16="http://schemas.microsoft.com/office/drawing/2014/main" id="{72B2E477-3D6E-3A91-21D3-176FF7207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85" y="681037"/>
            <a:ext cx="5705346" cy="30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7449-5C70-B36D-957F-3E6BDA0AAAB0}"/>
              </a:ext>
            </a:extLst>
          </p:cNvPr>
          <p:cNvSpPr>
            <a:spLocks noGrp="1"/>
          </p:cNvSpPr>
          <p:nvPr>
            <p:ph type="title"/>
          </p:nvPr>
        </p:nvSpPr>
        <p:spPr/>
        <p:txBody>
          <a:bodyPr>
            <a:normAutofit fontScale="90000"/>
          </a:bodyPr>
          <a:lstStyle/>
          <a:p>
            <a:r>
              <a:rPr lang="en-IN" dirty="0"/>
              <a:t>key-value database</a:t>
            </a:r>
          </a:p>
        </p:txBody>
      </p:sp>
      <p:pic>
        <p:nvPicPr>
          <p:cNvPr id="16386" name="Picture 2" descr="Key-value NoSQL Database | Download Scientific Diagram">
            <a:extLst>
              <a:ext uri="{FF2B5EF4-FFF2-40B4-BE49-F238E27FC236}">
                <a16:creationId xmlns:a16="http://schemas.microsoft.com/office/drawing/2014/main" id="{D4DF3625-B515-4219-E91E-4F6A6B4B4C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6256" y="1487488"/>
            <a:ext cx="6048375"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7449-5C70-B36D-957F-3E6BDA0AAAB0}"/>
              </a:ext>
            </a:extLst>
          </p:cNvPr>
          <p:cNvSpPr>
            <a:spLocks noGrp="1"/>
          </p:cNvSpPr>
          <p:nvPr>
            <p:ph type="title"/>
          </p:nvPr>
        </p:nvSpPr>
        <p:spPr/>
        <p:txBody>
          <a:bodyPr>
            <a:normAutofit fontScale="90000"/>
          </a:bodyPr>
          <a:lstStyle/>
          <a:p>
            <a:r>
              <a:rPr lang="en-IN" dirty="0"/>
              <a:t>key-value database</a:t>
            </a:r>
          </a:p>
        </p:txBody>
      </p:sp>
      <p:pic>
        <p:nvPicPr>
          <p:cNvPr id="17412" name="Picture 4" descr="What is Key-Value Database">
            <a:extLst>
              <a:ext uri="{FF2B5EF4-FFF2-40B4-BE49-F238E27FC236}">
                <a16:creationId xmlns:a16="http://schemas.microsoft.com/office/drawing/2014/main" id="{5F6532CA-DC90-6184-3757-96CA32F94F7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057" t="7892" r="7967" b="8137"/>
          <a:stretch/>
        </p:blipFill>
        <p:spPr bwMode="auto">
          <a:xfrm>
            <a:off x="186811" y="79901"/>
            <a:ext cx="11576101" cy="65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755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7449-5C70-B36D-957F-3E6BDA0AAAB0}"/>
              </a:ext>
            </a:extLst>
          </p:cNvPr>
          <p:cNvSpPr>
            <a:spLocks noGrp="1"/>
          </p:cNvSpPr>
          <p:nvPr>
            <p:ph type="title"/>
          </p:nvPr>
        </p:nvSpPr>
        <p:spPr/>
        <p:txBody>
          <a:bodyPr>
            <a:normAutofit fontScale="90000"/>
          </a:bodyPr>
          <a:lstStyle/>
          <a:p>
            <a:r>
              <a:rPr lang="en-IN" dirty="0"/>
              <a:t>key-value database</a:t>
            </a:r>
          </a:p>
        </p:txBody>
      </p:sp>
      <p:pic>
        <p:nvPicPr>
          <p:cNvPr id="18434" name="Picture 2" descr="Key-Value Stores: Way of the Future">
            <a:extLst>
              <a:ext uri="{FF2B5EF4-FFF2-40B4-BE49-F238E27FC236}">
                <a16:creationId xmlns:a16="http://schemas.microsoft.com/office/drawing/2014/main" id="{E0B56975-1223-9102-B568-2404289AB90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500" t="31723" r="8495" b="12076"/>
          <a:stretch/>
        </p:blipFill>
        <p:spPr bwMode="auto">
          <a:xfrm>
            <a:off x="1700361" y="1209039"/>
            <a:ext cx="8445838" cy="466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7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3EAB-B054-62FA-A322-44D988F7D7F2}"/>
              </a:ext>
            </a:extLst>
          </p:cNvPr>
          <p:cNvSpPr>
            <a:spLocks noGrp="1"/>
          </p:cNvSpPr>
          <p:nvPr>
            <p:ph type="title"/>
          </p:nvPr>
        </p:nvSpPr>
        <p:spPr/>
        <p:txBody>
          <a:bodyPr>
            <a:normAutofit fontScale="90000"/>
          </a:bodyPr>
          <a:lstStyle/>
          <a:p>
            <a:r>
              <a:rPr lang="en-IN" dirty="0"/>
              <a:t>Document database</a:t>
            </a:r>
          </a:p>
        </p:txBody>
      </p:sp>
      <p:pic>
        <p:nvPicPr>
          <p:cNvPr id="15362" name="Picture 2" descr="PDF] Document Oriented NoSQL Databases | Semantic Scholar">
            <a:extLst>
              <a:ext uri="{FF2B5EF4-FFF2-40B4-BE49-F238E27FC236}">
                <a16:creationId xmlns:a16="http://schemas.microsoft.com/office/drawing/2014/main" id="{A01659E7-4AEF-AF24-14F5-EAABEA65DD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669" y="1468438"/>
            <a:ext cx="55435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462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Document database vs key-value database</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normAutofit/>
          </a:bodyPr>
          <a:lstStyle/>
          <a:p>
            <a:r>
              <a:rPr lang="en-GB" dirty="0"/>
              <a:t>An extension of the key-value database model</a:t>
            </a:r>
          </a:p>
          <a:p>
            <a:r>
              <a:rPr lang="en-GB" dirty="0"/>
              <a:t>Support more advanced querying capabilities</a:t>
            </a:r>
          </a:p>
          <a:p>
            <a:pPr lvl="1"/>
            <a:r>
              <a:rPr lang="en-GB" dirty="0"/>
              <a:t>Key-value databases typically have more limited querying capabilities and may not support advanced search or indexing features.</a:t>
            </a:r>
          </a:p>
          <a:p>
            <a:pPr lvl="1"/>
            <a:r>
              <a:rPr lang="en-GB" dirty="0"/>
              <a:t>In Key value database we can only query by key but in document store, not limited to query by key</a:t>
            </a:r>
          </a:p>
          <a:p>
            <a:r>
              <a:rPr lang="en-GB" dirty="0"/>
              <a:t>Have built-in support for indexing and searching.</a:t>
            </a:r>
          </a:p>
          <a:p>
            <a:r>
              <a:rPr lang="en-GB" dirty="0"/>
              <a:t>The term document in NoSQL databases refers to a set of key-value pairs, typically represented in</a:t>
            </a:r>
          </a:p>
          <a:p>
            <a:pPr lvl="1"/>
            <a:r>
              <a:rPr lang="en-GB" dirty="0"/>
              <a:t>JSON</a:t>
            </a:r>
          </a:p>
          <a:p>
            <a:pPr lvl="1"/>
            <a:r>
              <a:rPr lang="en-GB" dirty="0"/>
              <a:t>XML or</a:t>
            </a:r>
          </a:p>
          <a:p>
            <a:pPr lvl="1"/>
            <a:r>
              <a:rPr lang="en-GB" dirty="0"/>
              <a:t>BSON</a:t>
            </a:r>
            <a:endParaRPr lang="en-IN" dirty="0"/>
          </a:p>
        </p:txBody>
      </p:sp>
    </p:spTree>
    <p:extLst>
      <p:ext uri="{BB962C8B-B14F-4D97-AF65-F5344CB8AC3E}">
        <p14:creationId xmlns:p14="http://schemas.microsoft.com/office/powerpoint/2010/main" val="3395058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AWS DynamoDB</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Based upon open-source MongoDB</a:t>
            </a:r>
          </a:p>
          <a:p>
            <a:r>
              <a:rPr lang="en-GB" dirty="0"/>
              <a:t>Fully managed NoSQL database</a:t>
            </a:r>
          </a:p>
          <a:p>
            <a:r>
              <a:rPr lang="en-GB" dirty="0"/>
              <a:t>Supports both </a:t>
            </a:r>
          </a:p>
          <a:p>
            <a:pPr lvl="1"/>
            <a:r>
              <a:rPr lang="en-GB" dirty="0"/>
              <a:t>Key-value and </a:t>
            </a:r>
          </a:p>
          <a:p>
            <a:pPr lvl="1"/>
            <a:r>
              <a:rPr lang="en-GB" dirty="0"/>
              <a:t>Document data models</a:t>
            </a:r>
          </a:p>
          <a:p>
            <a:r>
              <a:rPr lang="en-GB" dirty="0" err="1"/>
              <a:t>Schemaless</a:t>
            </a:r>
            <a:endParaRPr lang="en-GB" dirty="0"/>
          </a:p>
          <a:p>
            <a:r>
              <a:rPr lang="en-GB" dirty="0"/>
              <a:t>Does not have a query optimizer</a:t>
            </a:r>
          </a:p>
          <a:p>
            <a:r>
              <a:rPr lang="en-GB" dirty="0"/>
              <a:t>Secondary index is only used when querying or scanning</a:t>
            </a:r>
            <a:endParaRPr lang="en-IN" dirty="0"/>
          </a:p>
        </p:txBody>
      </p:sp>
      <p:pic>
        <p:nvPicPr>
          <p:cNvPr id="19460" name="Picture 4" descr="amazon dynamodb | The ContactSunny Blog">
            <a:extLst>
              <a:ext uri="{FF2B5EF4-FFF2-40B4-BE49-F238E27FC236}">
                <a16:creationId xmlns:a16="http://schemas.microsoft.com/office/drawing/2014/main" id="{F6026BCE-7F11-305C-7D06-060B76EF86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77" t="11228" r="32222" b="11228"/>
          <a:stretch/>
        </p:blipFill>
        <p:spPr bwMode="auto">
          <a:xfrm>
            <a:off x="9702800" y="229911"/>
            <a:ext cx="2103120" cy="2326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127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AWS </a:t>
            </a:r>
            <a:r>
              <a:rPr lang="en-IN" dirty="0" err="1"/>
              <a:t>Keyspaces</a:t>
            </a:r>
            <a:endParaRPr lang="en-IN" dirty="0"/>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Can have predefined structure but flexible as well</a:t>
            </a:r>
          </a:p>
          <a:p>
            <a:r>
              <a:rPr lang="en-GB" dirty="0"/>
              <a:t>Column-family data model</a:t>
            </a:r>
            <a:endParaRPr lang="en-IN" dirty="0"/>
          </a:p>
        </p:txBody>
      </p:sp>
      <p:sp>
        <p:nvSpPr>
          <p:cNvPr id="6" name="AutoShape 2" descr="Amazon Keyspaces | Honeycomb">
            <a:extLst>
              <a:ext uri="{FF2B5EF4-FFF2-40B4-BE49-F238E27FC236}">
                <a16:creationId xmlns:a16="http://schemas.microsoft.com/office/drawing/2014/main" id="{9D30888F-EC8E-C147-AD1F-BA1B755497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4792EEB-19BD-0AB7-9809-8126D467E307}"/>
              </a:ext>
            </a:extLst>
          </p:cNvPr>
          <p:cNvPicPr>
            <a:picLocks noChangeAspect="1"/>
          </p:cNvPicPr>
          <p:nvPr/>
        </p:nvPicPr>
        <p:blipFill>
          <a:blip r:embed="rId2"/>
          <a:stretch>
            <a:fillRect/>
          </a:stretch>
        </p:blipFill>
        <p:spPr>
          <a:xfrm>
            <a:off x="8910320" y="1010566"/>
            <a:ext cx="2682240" cy="2707428"/>
          </a:xfrm>
          <a:prstGeom prst="rect">
            <a:avLst/>
          </a:prstGeom>
        </p:spPr>
      </p:pic>
    </p:spTree>
    <p:extLst>
      <p:ext uri="{BB962C8B-B14F-4D97-AF65-F5344CB8AC3E}">
        <p14:creationId xmlns:p14="http://schemas.microsoft.com/office/powerpoint/2010/main" val="593937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Azure Cosmos DB</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IN" dirty="0"/>
              <a:t>NoSQL document</a:t>
            </a:r>
          </a:p>
          <a:p>
            <a:r>
              <a:rPr lang="en-IN" dirty="0"/>
              <a:t>Supports the APIs:</a:t>
            </a:r>
          </a:p>
          <a:p>
            <a:pPr lvl="1"/>
            <a:r>
              <a:rPr lang="en-IN" dirty="0"/>
              <a:t>MongoDB: document</a:t>
            </a:r>
          </a:p>
          <a:p>
            <a:pPr lvl="1"/>
            <a:r>
              <a:rPr lang="en-IN" dirty="0" err="1"/>
              <a:t>PostgreSQL:document</a:t>
            </a:r>
            <a:endParaRPr lang="en-IN" dirty="0"/>
          </a:p>
          <a:p>
            <a:pPr lvl="1"/>
            <a:r>
              <a:rPr lang="en-IN" dirty="0"/>
              <a:t>Cassandra: Columnar</a:t>
            </a:r>
          </a:p>
          <a:p>
            <a:pPr lvl="1"/>
            <a:r>
              <a:rPr lang="en-IN" dirty="0"/>
              <a:t>Gremlin: Graph API and</a:t>
            </a:r>
          </a:p>
          <a:p>
            <a:pPr lvl="1"/>
            <a:r>
              <a:rPr lang="en-IN" dirty="0"/>
              <a:t>Table: Key Value</a:t>
            </a:r>
          </a:p>
        </p:txBody>
      </p:sp>
      <p:pic>
        <p:nvPicPr>
          <p:cNvPr id="21506" name="Picture 2" descr="Azure Cosmos DB - YouTube">
            <a:extLst>
              <a:ext uri="{FF2B5EF4-FFF2-40B4-BE49-F238E27FC236}">
                <a16:creationId xmlns:a16="http://schemas.microsoft.com/office/drawing/2014/main" id="{3F700500-C3FA-8BE8-3777-4928FF386A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41" t="12240" r="15517" b="12586"/>
          <a:stretch/>
        </p:blipFill>
        <p:spPr bwMode="auto">
          <a:xfrm>
            <a:off x="8615494" y="265471"/>
            <a:ext cx="3048372" cy="296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4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254-9878-4994-9FF8-711206ECDFA2}"/>
              </a:ext>
            </a:extLst>
          </p:cNvPr>
          <p:cNvSpPr>
            <a:spLocks noGrp="1"/>
          </p:cNvSpPr>
          <p:nvPr>
            <p:ph type="title"/>
          </p:nvPr>
        </p:nvSpPr>
        <p:spPr/>
        <p:txBody>
          <a:bodyPr>
            <a:normAutofit fontScale="90000"/>
          </a:bodyPr>
          <a:lstStyle/>
          <a:p>
            <a:r>
              <a:rPr lang="en-IN" dirty="0"/>
              <a:t>Hadoop ecosystem</a:t>
            </a:r>
          </a:p>
        </p:txBody>
      </p:sp>
      <p:pic>
        <p:nvPicPr>
          <p:cNvPr id="1026" name="Picture 2" descr="Hadoop Ecosystem | Components of Hadoop Ecocsystem | Intellipaat">
            <a:extLst>
              <a:ext uri="{FF2B5EF4-FFF2-40B4-BE49-F238E27FC236}">
                <a16:creationId xmlns:a16="http://schemas.microsoft.com/office/drawing/2014/main" id="{45C1302F-FB2D-454A-94A5-9CC911C21D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23" t="22208" r="6052" b="6792"/>
          <a:stretch/>
        </p:blipFill>
        <p:spPr bwMode="auto">
          <a:xfrm>
            <a:off x="253351" y="1009649"/>
            <a:ext cx="11675468"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JSON and BSON</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BSON is the binary encoding of JSON-like documents that MongoDB uses when storing documents in collections</a:t>
            </a:r>
          </a:p>
          <a:p>
            <a:r>
              <a:rPr lang="en-GB" dirty="0"/>
              <a:t>It adds support for data types like Date and binary that aren't supported in JSON.</a:t>
            </a:r>
          </a:p>
          <a:p>
            <a:r>
              <a:rPr lang="en-GB" dirty="0"/>
              <a:t>Pros of BSON:</a:t>
            </a:r>
          </a:p>
          <a:p>
            <a:pPr lvl="1"/>
            <a:r>
              <a:rPr lang="en-GB" dirty="0"/>
              <a:t>Compact</a:t>
            </a:r>
          </a:p>
          <a:p>
            <a:pPr lvl="2"/>
            <a:r>
              <a:rPr lang="en-GB" dirty="0"/>
              <a:t>In most cases, storing a BSON structure requires less space than its JSON equivalent</a:t>
            </a:r>
          </a:p>
          <a:p>
            <a:pPr lvl="1"/>
            <a:r>
              <a:rPr lang="en-GB" dirty="0"/>
              <a:t>Data Types</a:t>
            </a:r>
          </a:p>
          <a:p>
            <a:pPr lvl="2"/>
            <a:r>
              <a:rPr lang="en-GB" dirty="0"/>
              <a:t>BSON provides additional data types not found in regular JSON, such as Date and </a:t>
            </a:r>
            <a:r>
              <a:rPr lang="en-GB" dirty="0" err="1"/>
              <a:t>BinData</a:t>
            </a:r>
            <a:endParaRPr lang="en-GB" dirty="0"/>
          </a:p>
          <a:p>
            <a:endParaRPr lang="en-IN" dirty="0"/>
          </a:p>
        </p:txBody>
      </p:sp>
    </p:spTree>
    <p:extLst>
      <p:ext uri="{BB962C8B-B14F-4D97-AF65-F5344CB8AC3E}">
        <p14:creationId xmlns:p14="http://schemas.microsoft.com/office/powerpoint/2010/main" val="421436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B5D1-2F1C-9423-5412-8575A96449A4}"/>
              </a:ext>
            </a:extLst>
          </p:cNvPr>
          <p:cNvSpPr>
            <a:spLocks noGrp="1"/>
          </p:cNvSpPr>
          <p:nvPr>
            <p:ph type="title"/>
          </p:nvPr>
        </p:nvSpPr>
        <p:spPr/>
        <p:txBody>
          <a:bodyPr>
            <a:normAutofit fontScale="90000"/>
          </a:bodyPr>
          <a:lstStyle/>
          <a:p>
            <a:r>
              <a:rPr lang="en-IN" dirty="0"/>
              <a:t>JSON and BSON</a:t>
            </a:r>
          </a:p>
        </p:txBody>
      </p:sp>
      <p:pic>
        <p:nvPicPr>
          <p:cNvPr id="11266" name="Picture 2" descr="mongodb json vs bson">
            <a:extLst>
              <a:ext uri="{FF2B5EF4-FFF2-40B4-BE49-F238E27FC236}">
                <a16:creationId xmlns:a16="http://schemas.microsoft.com/office/drawing/2014/main" id="{34E9D480-7030-C296-C0BF-303C5F1216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690" y="1715438"/>
            <a:ext cx="8255508" cy="337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0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Relational vs NoSQL</a:t>
            </a:r>
          </a:p>
        </p:txBody>
      </p:sp>
      <p:pic>
        <p:nvPicPr>
          <p:cNvPr id="1028" name="Picture 4" descr="Relational Databases vs. NoSQL Document Databases | Lenni's Technology Blog">
            <a:extLst>
              <a:ext uri="{FF2B5EF4-FFF2-40B4-BE49-F238E27FC236}">
                <a16:creationId xmlns:a16="http://schemas.microsoft.com/office/drawing/2014/main" id="{D72F7918-BFF9-8237-FFD8-20D09D171F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13" y="1667092"/>
            <a:ext cx="11828462" cy="346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34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Relational Database</a:t>
            </a:r>
          </a:p>
        </p:txBody>
      </p:sp>
      <p:pic>
        <p:nvPicPr>
          <p:cNvPr id="2050" name="Picture 2" descr="Relational and non relational databases">
            <a:extLst>
              <a:ext uri="{FF2B5EF4-FFF2-40B4-BE49-F238E27FC236}">
                <a16:creationId xmlns:a16="http://schemas.microsoft.com/office/drawing/2014/main" id="{927604F7-A838-C340-E990-2149DCB7A35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260" b="4388"/>
          <a:stretch/>
        </p:blipFill>
        <p:spPr bwMode="auto">
          <a:xfrm>
            <a:off x="258731" y="995679"/>
            <a:ext cx="11674538" cy="486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516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SQL vs NoSQL</a:t>
            </a:r>
          </a:p>
        </p:txBody>
      </p:sp>
      <p:pic>
        <p:nvPicPr>
          <p:cNvPr id="3074" name="Picture 2" descr="Relational and non relational databases">
            <a:extLst>
              <a:ext uri="{FF2B5EF4-FFF2-40B4-BE49-F238E27FC236}">
                <a16:creationId xmlns:a16="http://schemas.microsoft.com/office/drawing/2014/main" id="{092E063B-AD7F-D6B8-D4A6-72FA862191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7088" y="627063"/>
            <a:ext cx="102067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455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Simple use case</a:t>
            </a:r>
          </a:p>
        </p:txBody>
      </p:sp>
      <p:pic>
        <p:nvPicPr>
          <p:cNvPr id="22530" name="Picture 2" descr="student courses database example">
            <a:extLst>
              <a:ext uri="{FF2B5EF4-FFF2-40B4-BE49-F238E27FC236}">
                <a16:creationId xmlns:a16="http://schemas.microsoft.com/office/drawing/2014/main" id="{7530B237-B538-0D7A-DC30-C31B958056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8008" y="1409839"/>
            <a:ext cx="5964872" cy="398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07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Data Modelling</a:t>
            </a:r>
          </a:p>
        </p:txBody>
      </p:sp>
      <p:pic>
        <p:nvPicPr>
          <p:cNvPr id="23554" name="Picture 2" descr="student course many to many relationship">
            <a:extLst>
              <a:ext uri="{FF2B5EF4-FFF2-40B4-BE49-F238E27FC236}">
                <a16:creationId xmlns:a16="http://schemas.microsoft.com/office/drawing/2014/main" id="{372DECA7-5714-4C65-629E-14812A95A1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8206" y="904240"/>
            <a:ext cx="9944476" cy="499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634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Application Side</a:t>
            </a:r>
          </a:p>
        </p:txBody>
      </p:sp>
      <p:pic>
        <p:nvPicPr>
          <p:cNvPr id="5" name="Content Placeholder 4">
            <a:extLst>
              <a:ext uri="{FF2B5EF4-FFF2-40B4-BE49-F238E27FC236}">
                <a16:creationId xmlns:a16="http://schemas.microsoft.com/office/drawing/2014/main" id="{842D2FFE-DA7B-7AB8-70DC-BFED8D3D3EBA}"/>
              </a:ext>
            </a:extLst>
          </p:cNvPr>
          <p:cNvPicPr>
            <a:picLocks noGrp="1" noChangeAspect="1"/>
          </p:cNvPicPr>
          <p:nvPr>
            <p:ph idx="1"/>
          </p:nvPr>
        </p:nvPicPr>
        <p:blipFill>
          <a:blip r:embed="rId3"/>
          <a:stretch>
            <a:fillRect/>
          </a:stretch>
        </p:blipFill>
        <p:spPr>
          <a:xfrm>
            <a:off x="1751201" y="977562"/>
            <a:ext cx="8678486" cy="4848902"/>
          </a:xfrm>
        </p:spPr>
      </p:pic>
    </p:spTree>
    <p:extLst>
      <p:ext uri="{BB962C8B-B14F-4D97-AF65-F5344CB8AC3E}">
        <p14:creationId xmlns:p14="http://schemas.microsoft.com/office/powerpoint/2010/main" val="3830241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Non-relational Databases</a:t>
            </a:r>
          </a:p>
        </p:txBody>
      </p:sp>
      <p:pic>
        <p:nvPicPr>
          <p:cNvPr id="24578" name="Picture 2" descr="mongodb collection and document example">
            <a:extLst>
              <a:ext uri="{FF2B5EF4-FFF2-40B4-BE49-F238E27FC236}">
                <a16:creationId xmlns:a16="http://schemas.microsoft.com/office/drawing/2014/main" id="{C9C7F08B-F13F-519E-FFF5-6F9A84406D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9207" y="1061477"/>
            <a:ext cx="7082474" cy="468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66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GB" dirty="0"/>
              <a:t>When to use SQL database over non-relational database</a:t>
            </a:r>
            <a:endParaRPr lang="en-IN" dirty="0"/>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If you want a flexible schema for the data </a:t>
            </a:r>
            <a:r>
              <a:rPr lang="en-GB" dirty="0" err="1"/>
              <a:t>i.e</a:t>
            </a:r>
            <a:r>
              <a:rPr lang="en-GB" dirty="0"/>
              <a:t> in terms of shape or size, or if it needs to be open to change in the future, then a non-relational database is the answer</a:t>
            </a:r>
          </a:p>
          <a:p>
            <a:r>
              <a:rPr lang="en-GB" dirty="0"/>
              <a:t>non-relational databases have been designed from the </a:t>
            </a:r>
            <a:r>
              <a:rPr lang="en-GB" dirty="0" err="1"/>
              <a:t>groundup</a:t>
            </a:r>
            <a:r>
              <a:rPr lang="en-GB" dirty="0"/>
              <a:t> for the cloud, which makes them naturally good for horizontal scaling where lots of smaller servers can be spun up to handle increased load.</a:t>
            </a:r>
            <a:endParaRPr lang="en-IN" dirty="0"/>
          </a:p>
        </p:txBody>
      </p:sp>
    </p:spTree>
    <p:extLst>
      <p:ext uri="{BB962C8B-B14F-4D97-AF65-F5344CB8AC3E}">
        <p14:creationId xmlns:p14="http://schemas.microsoft.com/office/powerpoint/2010/main" val="29803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BE75-8636-4F13-A8A0-C3C5F98EC20D}"/>
              </a:ext>
            </a:extLst>
          </p:cNvPr>
          <p:cNvSpPr>
            <a:spLocks noGrp="1"/>
          </p:cNvSpPr>
          <p:nvPr>
            <p:ph type="title"/>
          </p:nvPr>
        </p:nvSpPr>
        <p:spPr/>
        <p:txBody>
          <a:bodyPr>
            <a:normAutofit fontScale="90000"/>
          </a:bodyPr>
          <a:lstStyle/>
          <a:p>
            <a:r>
              <a:rPr lang="en-US" dirty="0"/>
              <a:t>Hadoop Architecture</a:t>
            </a:r>
            <a:endParaRPr lang="en-IN" dirty="0"/>
          </a:p>
        </p:txBody>
      </p:sp>
      <p:pic>
        <p:nvPicPr>
          <p:cNvPr id="8" name="Picture 2" descr="Apache Hadoop Architecture - HDFS, YARN &amp; MapReduce - TechVidvan">
            <a:extLst>
              <a:ext uri="{FF2B5EF4-FFF2-40B4-BE49-F238E27FC236}">
                <a16:creationId xmlns:a16="http://schemas.microsoft.com/office/drawing/2014/main" id="{01BAAFA4-61ED-4271-8226-BF98472E16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9" t="59527" r="68628" b="2722"/>
          <a:stretch/>
        </p:blipFill>
        <p:spPr bwMode="auto">
          <a:xfrm>
            <a:off x="7926110" y="3508887"/>
            <a:ext cx="3312160" cy="24079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pache Hadoop Architecture - HDFS, YARN &amp; MapReduce - TechVidvan">
            <a:extLst>
              <a:ext uri="{FF2B5EF4-FFF2-40B4-BE49-F238E27FC236}">
                <a16:creationId xmlns:a16="http://schemas.microsoft.com/office/drawing/2014/main" id="{63AD9A83-9725-4054-924D-ED4953208D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43" t="15247" r="37430" b="53852"/>
          <a:stretch/>
        </p:blipFill>
        <p:spPr bwMode="auto">
          <a:xfrm>
            <a:off x="4044990" y="751840"/>
            <a:ext cx="3230880" cy="19710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pache Hadoop Architecture - HDFS, YARN &amp; MapReduce - TechVidvan">
            <a:extLst>
              <a:ext uri="{FF2B5EF4-FFF2-40B4-BE49-F238E27FC236}">
                <a16:creationId xmlns:a16="http://schemas.microsoft.com/office/drawing/2014/main" id="{569F0201-1CBA-4D14-9FB7-405B21AB1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9" t="59527" r="68628" b="2722"/>
          <a:stretch/>
        </p:blipFill>
        <p:spPr bwMode="auto">
          <a:xfrm>
            <a:off x="3994190" y="3508888"/>
            <a:ext cx="3312160" cy="24079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pache Hadoop Architecture - HDFS, YARN &amp; MapReduce - TechVidvan">
            <a:extLst>
              <a:ext uri="{FF2B5EF4-FFF2-40B4-BE49-F238E27FC236}">
                <a16:creationId xmlns:a16="http://schemas.microsoft.com/office/drawing/2014/main" id="{975160F5-0BB9-4508-B587-D8A9D83D68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9" t="59527" r="68628" b="2722"/>
          <a:stretch/>
        </p:blipFill>
        <p:spPr bwMode="auto">
          <a:xfrm>
            <a:off x="372150" y="3478407"/>
            <a:ext cx="3312160" cy="240792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or: Elbow 17">
            <a:extLst>
              <a:ext uri="{FF2B5EF4-FFF2-40B4-BE49-F238E27FC236}">
                <a16:creationId xmlns:a16="http://schemas.microsoft.com/office/drawing/2014/main" id="{29F4E1F6-9831-4491-9BE4-31E01A7EAFBF}"/>
              </a:ext>
            </a:extLst>
          </p:cNvPr>
          <p:cNvCxnSpPr>
            <a:cxnSpLocks/>
            <a:stCxn id="12" idx="0"/>
            <a:endCxn id="38" idx="1"/>
          </p:cNvCxnSpPr>
          <p:nvPr/>
        </p:nvCxnSpPr>
        <p:spPr>
          <a:xfrm rot="5400000" flipH="1" flipV="1">
            <a:off x="2166086" y="1599503"/>
            <a:ext cx="1741048" cy="2016760"/>
          </a:xfrm>
          <a:prstGeom prst="bentConnector2">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481459F-0D8C-4C72-BEC0-40E0965C89FC}"/>
              </a:ext>
            </a:extLst>
          </p:cNvPr>
          <p:cNvCxnSpPr>
            <a:stCxn id="8" idx="0"/>
            <a:endCxn id="9" idx="3"/>
          </p:cNvCxnSpPr>
          <p:nvPr/>
        </p:nvCxnSpPr>
        <p:spPr>
          <a:xfrm rot="16200000" flipV="1">
            <a:off x="7543267" y="1469964"/>
            <a:ext cx="1771527" cy="2306320"/>
          </a:xfrm>
          <a:prstGeom prst="bentConnector2">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96" name="Straight Arrow Connector 4095">
            <a:extLst>
              <a:ext uri="{FF2B5EF4-FFF2-40B4-BE49-F238E27FC236}">
                <a16:creationId xmlns:a16="http://schemas.microsoft.com/office/drawing/2014/main" id="{54EB6644-3E72-4C98-B7FA-1918DD137A69}"/>
              </a:ext>
            </a:extLst>
          </p:cNvPr>
          <p:cNvCxnSpPr>
            <a:cxnSpLocks/>
            <a:stCxn id="9" idx="2"/>
            <a:endCxn id="39" idx="0"/>
          </p:cNvCxnSpPr>
          <p:nvPr/>
        </p:nvCxnSpPr>
        <p:spPr>
          <a:xfrm>
            <a:off x="5660430" y="2722880"/>
            <a:ext cx="0" cy="78600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Picture 2" descr="Apache Hadoop Architecture - HDFS, YARN &amp; MapReduce - TechVidvan">
            <a:extLst>
              <a:ext uri="{FF2B5EF4-FFF2-40B4-BE49-F238E27FC236}">
                <a16:creationId xmlns:a16="http://schemas.microsoft.com/office/drawing/2014/main" id="{2AA846E5-4C3D-465F-8BED-97ADF8EE8F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43" t="15247" r="37430" b="53852"/>
          <a:stretch/>
        </p:blipFill>
        <p:spPr bwMode="auto">
          <a:xfrm>
            <a:off x="4044990" y="751839"/>
            <a:ext cx="3230880" cy="19710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Apache Hadoop Architecture - HDFS, YARN &amp; MapReduce - TechVidvan">
            <a:extLst>
              <a:ext uri="{FF2B5EF4-FFF2-40B4-BE49-F238E27FC236}">
                <a16:creationId xmlns:a16="http://schemas.microsoft.com/office/drawing/2014/main" id="{27183F69-B2AE-4738-97AE-44555BC86D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9" t="59527" r="68628" b="2722"/>
          <a:stretch/>
        </p:blipFill>
        <p:spPr bwMode="auto">
          <a:xfrm>
            <a:off x="4004350" y="3508887"/>
            <a:ext cx="3312160" cy="240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57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6025F-DC4A-6221-09B2-FC50256D6FD5}"/>
              </a:ext>
            </a:extLst>
          </p:cNvPr>
          <p:cNvSpPr>
            <a:spLocks noGrp="1"/>
          </p:cNvSpPr>
          <p:nvPr>
            <p:ph type="title"/>
          </p:nvPr>
        </p:nvSpPr>
        <p:spPr/>
        <p:txBody>
          <a:bodyPr/>
          <a:lstStyle/>
          <a:p>
            <a:r>
              <a:rPr lang="en-IN" dirty="0"/>
              <a:t>Partitions and data distribution</a:t>
            </a:r>
          </a:p>
        </p:txBody>
      </p:sp>
      <p:sp>
        <p:nvSpPr>
          <p:cNvPr id="5" name="Text Placeholder 4">
            <a:extLst>
              <a:ext uri="{FF2B5EF4-FFF2-40B4-BE49-F238E27FC236}">
                <a16:creationId xmlns:a16="http://schemas.microsoft.com/office/drawing/2014/main" id="{A767B0F5-8BA2-AE51-0522-22A73EAC3A4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83632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Partitions</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Refers to breaking the data in database into separate partitions.</a:t>
            </a:r>
          </a:p>
          <a:p>
            <a:r>
              <a:rPr lang="en-GB" dirty="0"/>
              <a:t>An allocation of storage for a table, backed by solid state drives (SSDs) and automatically replicated across multiple Availability Zones</a:t>
            </a:r>
          </a:p>
          <a:p>
            <a:r>
              <a:rPr lang="en-GB" dirty="0"/>
              <a:t>Partition management occurs automatically in the background and is transparent to your applications.</a:t>
            </a:r>
          </a:p>
          <a:p>
            <a:r>
              <a:rPr lang="it-IT" dirty="0"/>
              <a:t>Improve scalability</a:t>
            </a:r>
          </a:p>
          <a:p>
            <a:r>
              <a:rPr lang="it-IT" dirty="0"/>
              <a:t>Improve availability</a:t>
            </a:r>
          </a:p>
          <a:p>
            <a:r>
              <a:rPr lang="it-IT" dirty="0"/>
              <a:t>Improve performance</a:t>
            </a:r>
            <a:endParaRPr lang="en-GB" dirty="0"/>
          </a:p>
          <a:p>
            <a:endParaRPr lang="en-GB" dirty="0"/>
          </a:p>
        </p:txBody>
      </p:sp>
    </p:spTree>
    <p:extLst>
      <p:ext uri="{BB962C8B-B14F-4D97-AF65-F5344CB8AC3E}">
        <p14:creationId xmlns:p14="http://schemas.microsoft.com/office/powerpoint/2010/main" val="3774551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Types of database partitioning</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IN" dirty="0"/>
              <a:t>Vertical partitioning</a:t>
            </a:r>
          </a:p>
          <a:p>
            <a:r>
              <a:rPr lang="en-IN" dirty="0"/>
              <a:t>Horizontal partitioning and sharding</a:t>
            </a:r>
          </a:p>
        </p:txBody>
      </p:sp>
    </p:spTree>
    <p:extLst>
      <p:ext uri="{BB962C8B-B14F-4D97-AF65-F5344CB8AC3E}">
        <p14:creationId xmlns:p14="http://schemas.microsoft.com/office/powerpoint/2010/main" val="34430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Vertical partitioning</a:t>
            </a:r>
          </a:p>
        </p:txBody>
      </p:sp>
      <p:sp>
        <p:nvSpPr>
          <p:cNvPr id="3" name="Content Placeholder 2">
            <a:extLst>
              <a:ext uri="{FF2B5EF4-FFF2-40B4-BE49-F238E27FC236}">
                <a16:creationId xmlns:a16="http://schemas.microsoft.com/office/drawing/2014/main" id="{BD2C0F1C-7D58-6421-2818-87647BE0FFF3}"/>
              </a:ext>
            </a:extLst>
          </p:cNvPr>
          <p:cNvSpPr>
            <a:spLocks noGrp="1"/>
          </p:cNvSpPr>
          <p:nvPr>
            <p:ph idx="1"/>
          </p:nvPr>
        </p:nvSpPr>
        <p:spPr/>
        <p:txBody>
          <a:bodyPr/>
          <a:lstStyle/>
          <a:p>
            <a:r>
              <a:rPr lang="en-GB" dirty="0"/>
              <a:t>Table is split by columns</a:t>
            </a:r>
          </a:p>
          <a:p>
            <a:pPr lvl="1"/>
            <a:r>
              <a:rPr lang="en-GB" dirty="0"/>
              <a:t>Different columns stored on different partitions</a:t>
            </a:r>
          </a:p>
          <a:p>
            <a:endParaRPr lang="en-IN" dirty="0"/>
          </a:p>
        </p:txBody>
      </p:sp>
      <p:pic>
        <p:nvPicPr>
          <p:cNvPr id="5" name="Picture 4">
            <a:extLst>
              <a:ext uri="{FF2B5EF4-FFF2-40B4-BE49-F238E27FC236}">
                <a16:creationId xmlns:a16="http://schemas.microsoft.com/office/drawing/2014/main" id="{A55BE22B-EBA5-D1FF-CB24-730F304E3FF9}"/>
              </a:ext>
            </a:extLst>
          </p:cNvPr>
          <p:cNvPicPr>
            <a:picLocks noChangeAspect="1"/>
          </p:cNvPicPr>
          <p:nvPr/>
        </p:nvPicPr>
        <p:blipFill>
          <a:blip r:embed="rId2"/>
          <a:stretch>
            <a:fillRect/>
          </a:stretch>
        </p:blipFill>
        <p:spPr>
          <a:xfrm>
            <a:off x="458633" y="1757541"/>
            <a:ext cx="6763694" cy="1981477"/>
          </a:xfrm>
          <a:prstGeom prst="rect">
            <a:avLst/>
          </a:prstGeom>
        </p:spPr>
      </p:pic>
      <p:pic>
        <p:nvPicPr>
          <p:cNvPr id="7" name="Picture 6">
            <a:extLst>
              <a:ext uri="{FF2B5EF4-FFF2-40B4-BE49-F238E27FC236}">
                <a16:creationId xmlns:a16="http://schemas.microsoft.com/office/drawing/2014/main" id="{261A2213-FC61-6A5D-193D-3E69C4FDD6E8}"/>
              </a:ext>
            </a:extLst>
          </p:cNvPr>
          <p:cNvPicPr>
            <a:picLocks noChangeAspect="1"/>
          </p:cNvPicPr>
          <p:nvPr/>
        </p:nvPicPr>
        <p:blipFill>
          <a:blip r:embed="rId3"/>
          <a:stretch>
            <a:fillRect/>
          </a:stretch>
        </p:blipFill>
        <p:spPr>
          <a:xfrm>
            <a:off x="458633" y="3957726"/>
            <a:ext cx="5401429" cy="2000529"/>
          </a:xfrm>
          <a:prstGeom prst="rect">
            <a:avLst/>
          </a:prstGeom>
        </p:spPr>
      </p:pic>
    </p:spTree>
    <p:extLst>
      <p:ext uri="{BB962C8B-B14F-4D97-AF65-F5344CB8AC3E}">
        <p14:creationId xmlns:p14="http://schemas.microsoft.com/office/powerpoint/2010/main" val="1835017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IN" dirty="0"/>
              <a:t>Horizontal partitioning</a:t>
            </a:r>
          </a:p>
        </p:txBody>
      </p:sp>
      <p:pic>
        <p:nvPicPr>
          <p:cNvPr id="5" name="Content Placeholder 4">
            <a:extLst>
              <a:ext uri="{FF2B5EF4-FFF2-40B4-BE49-F238E27FC236}">
                <a16:creationId xmlns:a16="http://schemas.microsoft.com/office/drawing/2014/main" id="{749857F9-369C-3C67-63F3-C717F767B131}"/>
              </a:ext>
            </a:extLst>
          </p:cNvPr>
          <p:cNvPicPr>
            <a:picLocks noGrp="1" noChangeAspect="1"/>
          </p:cNvPicPr>
          <p:nvPr>
            <p:ph idx="1"/>
          </p:nvPr>
        </p:nvPicPr>
        <p:blipFill>
          <a:blip r:embed="rId2"/>
          <a:stretch>
            <a:fillRect/>
          </a:stretch>
        </p:blipFill>
        <p:spPr>
          <a:xfrm>
            <a:off x="391092" y="894572"/>
            <a:ext cx="7802064" cy="2048161"/>
          </a:xfrm>
        </p:spPr>
      </p:pic>
      <p:pic>
        <p:nvPicPr>
          <p:cNvPr id="7" name="Picture 6">
            <a:extLst>
              <a:ext uri="{FF2B5EF4-FFF2-40B4-BE49-F238E27FC236}">
                <a16:creationId xmlns:a16="http://schemas.microsoft.com/office/drawing/2014/main" id="{97A47140-0EAC-8AD8-8F65-7277B2BE20EA}"/>
              </a:ext>
            </a:extLst>
          </p:cNvPr>
          <p:cNvPicPr>
            <a:picLocks noChangeAspect="1"/>
          </p:cNvPicPr>
          <p:nvPr/>
        </p:nvPicPr>
        <p:blipFill>
          <a:blip r:embed="rId3"/>
          <a:stretch>
            <a:fillRect/>
          </a:stretch>
        </p:blipFill>
        <p:spPr>
          <a:xfrm>
            <a:off x="391092" y="3062880"/>
            <a:ext cx="8145012" cy="1991003"/>
          </a:xfrm>
          <a:prstGeom prst="rect">
            <a:avLst/>
          </a:prstGeom>
        </p:spPr>
      </p:pic>
    </p:spTree>
    <p:extLst>
      <p:ext uri="{BB962C8B-B14F-4D97-AF65-F5344CB8AC3E}">
        <p14:creationId xmlns:p14="http://schemas.microsoft.com/office/powerpoint/2010/main" val="2673188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812-E105-EE52-7B17-6CEA007E9EF9}"/>
              </a:ext>
            </a:extLst>
          </p:cNvPr>
          <p:cNvSpPr>
            <a:spLocks noGrp="1"/>
          </p:cNvSpPr>
          <p:nvPr>
            <p:ph type="title"/>
          </p:nvPr>
        </p:nvSpPr>
        <p:spPr/>
        <p:txBody>
          <a:bodyPr>
            <a:normAutofit fontScale="90000"/>
          </a:bodyPr>
          <a:lstStyle/>
          <a:p>
            <a:r>
              <a:rPr lang="en-GB" dirty="0"/>
              <a:t>Data distribution: Partition key and sort key</a:t>
            </a:r>
            <a:endParaRPr lang="en-IN" dirty="0"/>
          </a:p>
        </p:txBody>
      </p:sp>
      <p:pic>
        <p:nvPicPr>
          <p:cNvPr id="25602" name="Picture 2">
            <a:extLst>
              <a:ext uri="{FF2B5EF4-FFF2-40B4-BE49-F238E27FC236}">
                <a16:creationId xmlns:a16="http://schemas.microsoft.com/office/drawing/2014/main" id="{877C20EE-1667-5465-C53E-6E3B323A9E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3172" y="627063"/>
            <a:ext cx="7474544"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027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026DFC5-B467-4EE8-9F48-59F75D03DAD4}"/>
              </a:ext>
            </a:extLst>
          </p:cNvPr>
          <p:cNvGraphicFramePr/>
          <p:nvPr>
            <p:extLst>
              <p:ext uri="{D42A27DB-BD31-4B8C-83A1-F6EECF244321}">
                <p14:modId xmlns:p14="http://schemas.microsoft.com/office/powerpoint/2010/main" val="2617089684"/>
              </p:ext>
            </p:extLst>
          </p:nvPr>
        </p:nvGraphicFramePr>
        <p:xfrm>
          <a:off x="2020529" y="1459230"/>
          <a:ext cx="9333709" cy="393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8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2394-F87B-4AF3-BA2A-0B3D3BA1E9D2}"/>
              </a:ext>
            </a:extLst>
          </p:cNvPr>
          <p:cNvSpPr>
            <a:spLocks noGrp="1"/>
          </p:cNvSpPr>
          <p:nvPr>
            <p:ph type="title"/>
          </p:nvPr>
        </p:nvSpPr>
        <p:spPr/>
        <p:txBody>
          <a:bodyPr>
            <a:normAutofit fontScale="90000"/>
          </a:bodyPr>
          <a:lstStyle/>
          <a:p>
            <a:r>
              <a:rPr lang="en-US" dirty="0"/>
              <a:t>HDFS and MapReduce</a:t>
            </a:r>
            <a:endParaRPr lang="en-IN" dirty="0"/>
          </a:p>
        </p:txBody>
      </p:sp>
      <p:pic>
        <p:nvPicPr>
          <p:cNvPr id="5122" name="Picture 2" descr="HDFS and Mapreduce:-. Hadoop: HDFS and MapReduce in detail. | by M S  Dillibabu | Medium">
            <a:extLst>
              <a:ext uri="{FF2B5EF4-FFF2-40B4-BE49-F238E27FC236}">
                <a16:creationId xmlns:a16="http://schemas.microsoft.com/office/drawing/2014/main" id="{56A3B266-0F05-4352-BF72-8CD7E80536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0747" y="627063"/>
            <a:ext cx="6939394"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0CE-7898-406B-BB27-E1B38B8C216B}"/>
              </a:ext>
            </a:extLst>
          </p:cNvPr>
          <p:cNvSpPr>
            <a:spLocks noGrp="1"/>
          </p:cNvSpPr>
          <p:nvPr>
            <p:ph type="title"/>
          </p:nvPr>
        </p:nvSpPr>
        <p:spPr/>
        <p:txBody>
          <a:bodyPr>
            <a:normAutofit fontScale="90000"/>
          </a:bodyPr>
          <a:lstStyle/>
          <a:p>
            <a:r>
              <a:rPr lang="en-US" dirty="0"/>
              <a:t>HDFS Architecture</a:t>
            </a:r>
            <a:endParaRPr lang="en-IN" dirty="0"/>
          </a:p>
        </p:txBody>
      </p:sp>
      <p:pic>
        <p:nvPicPr>
          <p:cNvPr id="6148" name="Picture 4" descr="HDFS Interview Questions and Answers - Whizlabs Blog">
            <a:extLst>
              <a:ext uri="{FF2B5EF4-FFF2-40B4-BE49-F238E27FC236}">
                <a16:creationId xmlns:a16="http://schemas.microsoft.com/office/drawing/2014/main" id="{72F37F68-AFB0-43DA-B3B6-16418FB8EA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656"/>
          <a:stretch/>
        </p:blipFill>
        <p:spPr bwMode="auto">
          <a:xfrm>
            <a:off x="2198551" y="894238"/>
            <a:ext cx="7794897" cy="506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45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0CE0EF-7815-412B-A47C-B1C706B35A68}"/>
              </a:ext>
            </a:extLst>
          </p:cNvPr>
          <p:cNvSpPr>
            <a:spLocks noGrp="1"/>
          </p:cNvSpPr>
          <p:nvPr>
            <p:ph type="title"/>
          </p:nvPr>
        </p:nvSpPr>
        <p:spPr/>
        <p:txBody>
          <a:bodyPr/>
          <a:lstStyle/>
          <a:p>
            <a:r>
              <a:rPr lang="en-US" dirty="0"/>
              <a:t>NoSQL</a:t>
            </a:r>
            <a:endParaRPr lang="en-IN" dirty="0"/>
          </a:p>
        </p:txBody>
      </p:sp>
      <p:sp>
        <p:nvSpPr>
          <p:cNvPr id="8" name="Text Placeholder 7">
            <a:extLst>
              <a:ext uri="{FF2B5EF4-FFF2-40B4-BE49-F238E27FC236}">
                <a16:creationId xmlns:a16="http://schemas.microsoft.com/office/drawing/2014/main" id="{9A645F36-ED91-4222-9E25-B0514F78957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1758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E0721-5CA5-305B-8E54-3C7C4E72745B}"/>
              </a:ext>
            </a:extLst>
          </p:cNvPr>
          <p:cNvSpPr>
            <a:spLocks noGrp="1"/>
          </p:cNvSpPr>
          <p:nvPr>
            <p:ph type="title"/>
          </p:nvPr>
        </p:nvSpPr>
        <p:spPr/>
        <p:txBody>
          <a:bodyPr>
            <a:normAutofit fontScale="90000"/>
          </a:bodyPr>
          <a:lstStyle/>
          <a:p>
            <a:r>
              <a:rPr lang="en-IN" dirty="0"/>
              <a:t>Relational Database</a:t>
            </a:r>
          </a:p>
        </p:txBody>
      </p:sp>
      <p:pic>
        <p:nvPicPr>
          <p:cNvPr id="5122" name="Picture 2" descr="what is a relational database">
            <a:extLst>
              <a:ext uri="{FF2B5EF4-FFF2-40B4-BE49-F238E27FC236}">
                <a16:creationId xmlns:a16="http://schemas.microsoft.com/office/drawing/2014/main" id="{2CC86207-FBE8-E1E9-A867-DA3A38C3A1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0740" y="627063"/>
            <a:ext cx="949940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7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4409-1795-A4B1-4BE0-C7DBFC1A576E}"/>
              </a:ext>
            </a:extLst>
          </p:cNvPr>
          <p:cNvSpPr>
            <a:spLocks noGrp="1"/>
          </p:cNvSpPr>
          <p:nvPr>
            <p:ph type="title"/>
          </p:nvPr>
        </p:nvSpPr>
        <p:spPr/>
        <p:txBody>
          <a:bodyPr>
            <a:normAutofit fontScale="90000"/>
          </a:bodyPr>
          <a:lstStyle/>
          <a:p>
            <a:r>
              <a:rPr lang="en-IN" dirty="0"/>
              <a:t>Relational Database</a:t>
            </a:r>
          </a:p>
        </p:txBody>
      </p:sp>
      <p:pic>
        <p:nvPicPr>
          <p:cNvPr id="6146" name="Picture 2" descr="what is a database">
            <a:extLst>
              <a:ext uri="{FF2B5EF4-FFF2-40B4-BE49-F238E27FC236}">
                <a16:creationId xmlns:a16="http://schemas.microsoft.com/office/drawing/2014/main" id="{6FA46493-5FC3-BE11-CF47-554E2DCC78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4679" y="627063"/>
            <a:ext cx="1043153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987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2284</TotalTime>
  <Words>1129</Words>
  <Application>Microsoft Office PowerPoint</Application>
  <PresentationFormat>Widescreen</PresentationFormat>
  <Paragraphs>151</Paragraphs>
  <Slides>46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PT Serif</vt:lpstr>
      <vt:lpstr>Office Theme</vt:lpstr>
      <vt:lpstr>PowerPoint Presentation</vt:lpstr>
      <vt:lpstr>Apache Hadoop</vt:lpstr>
      <vt:lpstr>Hadoop ecosystem</vt:lpstr>
      <vt:lpstr>Hadoop Architecture</vt:lpstr>
      <vt:lpstr>HDFS and MapReduce</vt:lpstr>
      <vt:lpstr>HDFS Architecture</vt:lpstr>
      <vt:lpstr>NoSQL</vt:lpstr>
      <vt:lpstr>Relational Database</vt:lpstr>
      <vt:lpstr>Relational Database</vt:lpstr>
      <vt:lpstr>NoSQL Database</vt:lpstr>
      <vt:lpstr>NoSQL</vt:lpstr>
      <vt:lpstr>Types of NoSQL Databases</vt:lpstr>
      <vt:lpstr>Applications on NoSQL databases</vt:lpstr>
      <vt:lpstr>Schema-on-Read vs Schema-on-Write</vt:lpstr>
      <vt:lpstr>CAP Principal</vt:lpstr>
      <vt:lpstr>Relational vs non-relational databases</vt:lpstr>
      <vt:lpstr>Nested JSON document</vt:lpstr>
      <vt:lpstr>Column-oriented DBMS</vt:lpstr>
      <vt:lpstr>Column-oriented DBMS</vt:lpstr>
      <vt:lpstr>Column-oriented DBMS</vt:lpstr>
      <vt:lpstr>Keyspace</vt:lpstr>
      <vt:lpstr>key-value database</vt:lpstr>
      <vt:lpstr>key-value database</vt:lpstr>
      <vt:lpstr>key-value database</vt:lpstr>
      <vt:lpstr>Document database</vt:lpstr>
      <vt:lpstr>Document database vs key-value database</vt:lpstr>
      <vt:lpstr>AWS DynamoDB</vt:lpstr>
      <vt:lpstr>AWS Keyspaces</vt:lpstr>
      <vt:lpstr>Azure Cosmos DB</vt:lpstr>
      <vt:lpstr>JSON and BSON</vt:lpstr>
      <vt:lpstr>JSON and BSON</vt:lpstr>
      <vt:lpstr>Relational vs NoSQL</vt:lpstr>
      <vt:lpstr>Relational Database</vt:lpstr>
      <vt:lpstr>SQL vs NoSQL</vt:lpstr>
      <vt:lpstr>Simple use case</vt:lpstr>
      <vt:lpstr>Data Modelling</vt:lpstr>
      <vt:lpstr>Application Side</vt:lpstr>
      <vt:lpstr>Non-relational Databases</vt:lpstr>
      <vt:lpstr>When to use SQL database over non-relational database</vt:lpstr>
      <vt:lpstr>Partitions and data distribution</vt:lpstr>
      <vt:lpstr>Partitions</vt:lpstr>
      <vt:lpstr>Types of database partitioning</vt:lpstr>
      <vt:lpstr>Vertical partitioning</vt:lpstr>
      <vt:lpstr>Horizontal partitioning</vt:lpstr>
      <vt:lpstr>Data distribution: Partition key and sort key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dc:creator>
  <cp:lastModifiedBy>Atin Gupta</cp:lastModifiedBy>
  <cp:revision>264</cp:revision>
  <dcterms:created xsi:type="dcterms:W3CDTF">2017-07-06T18:01:39Z</dcterms:created>
  <dcterms:modified xsi:type="dcterms:W3CDTF">2023-10-02T05:25:54Z</dcterms:modified>
</cp:coreProperties>
</file>