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7"/>
  </p:notesMasterIdLst>
  <p:sldIdLst>
    <p:sldId id="256" r:id="rId2"/>
    <p:sldId id="357" r:id="rId3"/>
    <p:sldId id="351" r:id="rId4"/>
    <p:sldId id="352" r:id="rId5"/>
    <p:sldId id="353" r:id="rId6"/>
    <p:sldId id="354" r:id="rId7"/>
    <p:sldId id="355" r:id="rId8"/>
    <p:sldId id="356" r:id="rId9"/>
    <p:sldId id="358" r:id="rId10"/>
    <p:sldId id="373" r:id="rId11"/>
    <p:sldId id="376" r:id="rId12"/>
    <p:sldId id="377" r:id="rId13"/>
    <p:sldId id="374" r:id="rId14"/>
    <p:sldId id="378" r:id="rId15"/>
    <p:sldId id="379" r:id="rId16"/>
    <p:sldId id="380" r:id="rId17"/>
    <p:sldId id="381" r:id="rId18"/>
    <p:sldId id="395" r:id="rId19"/>
    <p:sldId id="392" r:id="rId20"/>
    <p:sldId id="393" r:id="rId21"/>
    <p:sldId id="394" r:id="rId22"/>
    <p:sldId id="396" r:id="rId23"/>
    <p:sldId id="397" r:id="rId24"/>
    <p:sldId id="398" r:id="rId25"/>
    <p:sldId id="399" r:id="rId26"/>
    <p:sldId id="361" r:id="rId27"/>
    <p:sldId id="389" r:id="rId28"/>
    <p:sldId id="362" r:id="rId29"/>
    <p:sldId id="363" r:id="rId30"/>
    <p:sldId id="364" r:id="rId31"/>
    <p:sldId id="365" r:id="rId32"/>
    <p:sldId id="366" r:id="rId33"/>
    <p:sldId id="367" r:id="rId34"/>
    <p:sldId id="368" r:id="rId35"/>
    <p:sldId id="369" r:id="rId36"/>
    <p:sldId id="370" r:id="rId37"/>
    <p:sldId id="371" r:id="rId38"/>
    <p:sldId id="372" r:id="rId39"/>
    <p:sldId id="400" r:id="rId40"/>
    <p:sldId id="401" r:id="rId41"/>
    <p:sldId id="382" r:id="rId42"/>
    <p:sldId id="383" r:id="rId43"/>
    <p:sldId id="402" r:id="rId44"/>
    <p:sldId id="403" r:id="rId45"/>
    <p:sldId id="404" r:id="rId46"/>
    <p:sldId id="408" r:id="rId47"/>
    <p:sldId id="405" r:id="rId48"/>
    <p:sldId id="406" r:id="rId49"/>
    <p:sldId id="418" r:id="rId50"/>
    <p:sldId id="419" r:id="rId51"/>
    <p:sldId id="420" r:id="rId52"/>
    <p:sldId id="421" r:id="rId53"/>
    <p:sldId id="422" r:id="rId54"/>
    <p:sldId id="423" r:id="rId55"/>
    <p:sldId id="424" r:id="rId56"/>
    <p:sldId id="359" r:id="rId57"/>
    <p:sldId id="360" r:id="rId58"/>
    <p:sldId id="425" r:id="rId59"/>
    <p:sldId id="426" r:id="rId60"/>
    <p:sldId id="427" r:id="rId61"/>
    <p:sldId id="428" r:id="rId62"/>
    <p:sldId id="429" r:id="rId63"/>
    <p:sldId id="430" r:id="rId64"/>
    <p:sldId id="410" r:id="rId65"/>
    <p:sldId id="411" r:id="rId66"/>
    <p:sldId id="413" r:id="rId67"/>
    <p:sldId id="415" r:id="rId68"/>
    <p:sldId id="416" r:id="rId69"/>
    <p:sldId id="417" r:id="rId70"/>
    <p:sldId id="407" r:id="rId71"/>
    <p:sldId id="431" r:id="rId72"/>
    <p:sldId id="432" r:id="rId73"/>
    <p:sldId id="433" r:id="rId74"/>
    <p:sldId id="434" r:id="rId75"/>
    <p:sldId id="32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769" autoAdjust="0"/>
  </p:normalViewPr>
  <p:slideViewPr>
    <p:cSldViewPr snapToGrid="0">
      <p:cViewPr varScale="1">
        <p:scale>
          <a:sx n="73" d="100"/>
          <a:sy n="73" d="100"/>
        </p:scale>
        <p:origin x="1070" y="8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9FECF-EC5D-41E6-8790-AC89DF23BC0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8D45A623-8023-42C1-AD64-077ED47733E0}">
      <dgm:prSet custT="1"/>
      <dgm:spPr/>
      <dgm:t>
        <a:bodyPr/>
        <a:lstStyle/>
        <a:p>
          <a:r>
            <a:rPr lang="en-US" sz="12000" dirty="0"/>
            <a:t>Thanks</a:t>
          </a:r>
          <a:endParaRPr lang="en-IN" sz="12000" dirty="0"/>
        </a:p>
      </dgm:t>
    </dgm:pt>
    <dgm:pt modelId="{F65453A8-D3FC-4AB0-8D3E-552CA76F7A43}" type="parTrans" cxnId="{BCDF525F-E8C6-4AFB-B802-574BA9D26596}">
      <dgm:prSet/>
      <dgm:spPr/>
      <dgm:t>
        <a:bodyPr/>
        <a:lstStyle/>
        <a:p>
          <a:endParaRPr lang="en-IN"/>
        </a:p>
      </dgm:t>
    </dgm:pt>
    <dgm:pt modelId="{BC0D208F-0966-4630-A810-AFD85DE05322}" type="sibTrans" cxnId="{BCDF525F-E8C6-4AFB-B802-574BA9D26596}">
      <dgm:prSet/>
      <dgm:spPr/>
      <dgm:t>
        <a:bodyPr/>
        <a:lstStyle/>
        <a:p>
          <a:endParaRPr lang="en-IN"/>
        </a:p>
      </dgm:t>
    </dgm:pt>
    <dgm:pt modelId="{4CF174B3-4719-4552-AD45-7AA3269C6F9F}" type="pres">
      <dgm:prSet presAssocID="{4399FECF-EC5D-41E6-8790-AC89DF23BC05}" presName="compositeShape" presStyleCnt="0">
        <dgm:presLayoutVars>
          <dgm:chMax val="7"/>
          <dgm:dir/>
          <dgm:resizeHandles val="exact"/>
        </dgm:presLayoutVars>
      </dgm:prSet>
      <dgm:spPr/>
    </dgm:pt>
    <dgm:pt modelId="{533A9208-D46E-4849-AA03-07146B15DF27}" type="pres">
      <dgm:prSet presAssocID="{8D45A623-8023-42C1-AD64-077ED47733E0}" presName="circ1TxSh" presStyleLbl="vennNode1" presStyleIdx="0" presStyleCnt="1" custScaleX="205895" custLinFactNeighborX="-35605" custLinFactNeighborY="-45295"/>
      <dgm:spPr/>
    </dgm:pt>
  </dgm:ptLst>
  <dgm:cxnLst>
    <dgm:cxn modelId="{BCDF525F-E8C6-4AFB-B802-574BA9D26596}" srcId="{4399FECF-EC5D-41E6-8790-AC89DF23BC05}" destId="{8D45A623-8023-42C1-AD64-077ED47733E0}" srcOrd="0" destOrd="0" parTransId="{F65453A8-D3FC-4AB0-8D3E-552CA76F7A43}" sibTransId="{BC0D208F-0966-4630-A810-AFD85DE05322}"/>
    <dgm:cxn modelId="{5430D349-FB0E-467B-BD7E-C9C02355E9B4}" type="presOf" srcId="{4399FECF-EC5D-41E6-8790-AC89DF23BC05}" destId="{4CF174B3-4719-4552-AD45-7AA3269C6F9F}" srcOrd="0" destOrd="0" presId="urn:microsoft.com/office/officeart/2005/8/layout/venn1"/>
    <dgm:cxn modelId="{7962119E-57F6-46ED-8FED-800DC8E51029}" type="presOf" srcId="{8D45A623-8023-42C1-AD64-077ED47733E0}" destId="{533A9208-D46E-4849-AA03-07146B15DF27}" srcOrd="0" destOrd="0" presId="urn:microsoft.com/office/officeart/2005/8/layout/venn1"/>
    <dgm:cxn modelId="{173E4769-6A2F-4B20-AFEC-375BFEA3C5A2}" type="presParOf" srcId="{4CF174B3-4719-4552-AD45-7AA3269C6F9F}" destId="{533A9208-D46E-4849-AA03-07146B15DF27}"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A9208-D46E-4849-AA03-07146B15DF27}">
      <dsp:nvSpPr>
        <dsp:cNvPr id="0" name=""/>
        <dsp:cNvSpPr/>
      </dsp:nvSpPr>
      <dsp:spPr>
        <a:xfrm>
          <a:off x="0" y="0"/>
          <a:ext cx="8111315" cy="39395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0">
            <a:lnSpc>
              <a:spcPct val="90000"/>
            </a:lnSpc>
            <a:spcBef>
              <a:spcPct val="0"/>
            </a:spcBef>
            <a:spcAft>
              <a:spcPct val="35000"/>
            </a:spcAft>
            <a:buNone/>
          </a:pPr>
          <a:r>
            <a:rPr lang="en-US" sz="12000" kern="1200" dirty="0"/>
            <a:t>Thanks</a:t>
          </a:r>
          <a:endParaRPr lang="en-IN" sz="12000" kern="1200" dirty="0"/>
        </a:p>
      </dsp:txBody>
      <dsp:txXfrm>
        <a:off x="1187875" y="576932"/>
        <a:ext cx="5735565" cy="278567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D2779-23CB-4AC7-AE98-DD044ED3BF6C}"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0FEBF-FA01-4053-9EEA-7532E3F93B60}" type="slidenum">
              <a:rPr lang="en-US" smtClean="0"/>
              <a:t>‹#›</a:t>
            </a:fld>
            <a:endParaRPr lang="en-US"/>
          </a:p>
        </p:txBody>
      </p:sp>
    </p:spTree>
    <p:extLst>
      <p:ext uri="{BB962C8B-B14F-4D97-AF65-F5344CB8AC3E}">
        <p14:creationId xmlns:p14="http://schemas.microsoft.com/office/powerpoint/2010/main" val="25934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simplilearn.com/what-is-database-management-article"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www.simplilearn.com/what-is-data-articl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nsoft.com/blog/cassandra-vs-hbas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implilearn.com/what-is-data-articl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0" i="0" dirty="0">
                <a:solidFill>
                  <a:srgbClr val="610B38"/>
                </a:solidFill>
                <a:effectLst/>
                <a:latin typeface="erdana"/>
              </a:rPr>
              <a:t>High Scalability</a:t>
            </a:r>
          </a:p>
          <a:p>
            <a:pPr algn="just"/>
            <a:r>
              <a:rPr lang="en-GB" b="0" i="0" dirty="0">
                <a:solidFill>
                  <a:srgbClr val="333333"/>
                </a:solidFill>
                <a:effectLst/>
                <a:latin typeface="inter-regular"/>
              </a:rPr>
              <a:t>Cassandra is highly scalable which facilitates you to add more hardware to attach more customers and more data as per requirement.</a:t>
            </a:r>
          </a:p>
          <a:p>
            <a:pPr algn="just"/>
            <a:endParaRPr lang="en-GB" b="0" i="0" dirty="0">
              <a:solidFill>
                <a:srgbClr val="610B38"/>
              </a:solidFill>
              <a:effectLst/>
              <a:latin typeface="erdana"/>
            </a:endParaRPr>
          </a:p>
          <a:p>
            <a:pPr algn="just"/>
            <a:r>
              <a:rPr lang="en-GB" b="0" i="0" dirty="0">
                <a:solidFill>
                  <a:srgbClr val="610B38"/>
                </a:solidFill>
                <a:effectLst/>
                <a:latin typeface="erdana"/>
              </a:rPr>
              <a:t>Rigid Architecture</a:t>
            </a:r>
          </a:p>
          <a:p>
            <a:pPr algn="just"/>
            <a:r>
              <a:rPr lang="en-GB" b="0" i="0" dirty="0">
                <a:solidFill>
                  <a:srgbClr val="333333"/>
                </a:solidFill>
                <a:effectLst/>
                <a:latin typeface="inter-regular"/>
              </a:rPr>
              <a:t>Cassandra has not a single point of failure and it is continuously available for business-critical applications that cannot afford a failure.</a:t>
            </a:r>
          </a:p>
          <a:p>
            <a:pPr algn="just"/>
            <a:endParaRPr lang="en-GB" b="0" i="0" dirty="0">
              <a:solidFill>
                <a:srgbClr val="610B38"/>
              </a:solidFill>
              <a:effectLst/>
              <a:latin typeface="erdana"/>
            </a:endParaRPr>
          </a:p>
          <a:p>
            <a:pPr algn="just"/>
            <a:r>
              <a:rPr lang="en-GB" b="0" i="0" dirty="0">
                <a:solidFill>
                  <a:srgbClr val="610B38"/>
                </a:solidFill>
                <a:effectLst/>
                <a:latin typeface="erdana"/>
              </a:rPr>
              <a:t>Fast Linear-scale Performance</a:t>
            </a:r>
          </a:p>
          <a:p>
            <a:pPr algn="just"/>
            <a:r>
              <a:rPr lang="en-GB" b="0" i="0" dirty="0">
                <a:solidFill>
                  <a:srgbClr val="333333"/>
                </a:solidFill>
                <a:effectLst/>
                <a:latin typeface="inter-regular"/>
              </a:rPr>
              <a:t>Cassandra is linearly scalable. It increases your throughput because it facilitates you to increase the number of nodes in the cluster. Therefore it maintains a quick response time.</a:t>
            </a:r>
          </a:p>
          <a:p>
            <a:pPr algn="just"/>
            <a:endParaRPr lang="en-GB" b="0" i="0" dirty="0">
              <a:solidFill>
                <a:srgbClr val="610B38"/>
              </a:solidFill>
              <a:effectLst/>
              <a:latin typeface="erdana"/>
            </a:endParaRPr>
          </a:p>
          <a:p>
            <a:pPr algn="just"/>
            <a:r>
              <a:rPr lang="en-GB" b="0" i="0" dirty="0">
                <a:solidFill>
                  <a:srgbClr val="610B38"/>
                </a:solidFill>
                <a:effectLst/>
                <a:latin typeface="erdana"/>
              </a:rPr>
              <a:t>Fault tolerant</a:t>
            </a:r>
          </a:p>
          <a:p>
            <a:pPr algn="just"/>
            <a:r>
              <a:rPr lang="en-GB" b="0" i="0" dirty="0">
                <a:solidFill>
                  <a:srgbClr val="333333"/>
                </a:solidFill>
                <a:effectLst/>
                <a:latin typeface="inter-regular"/>
              </a:rPr>
              <a:t>Cassandra is fault tolerant. Suppose, there are 4 nodes in a cluster, here each node has a copy of same data. If one node is no longer serving then other three nodes can served as per request.</a:t>
            </a:r>
          </a:p>
          <a:p>
            <a:pPr algn="just"/>
            <a:endParaRPr lang="en-GB" b="0" i="0" dirty="0">
              <a:solidFill>
                <a:srgbClr val="610B38"/>
              </a:solidFill>
              <a:effectLst/>
              <a:latin typeface="erdana"/>
            </a:endParaRPr>
          </a:p>
          <a:p>
            <a:pPr algn="just"/>
            <a:r>
              <a:rPr lang="en-GB" b="0" i="0" dirty="0">
                <a:solidFill>
                  <a:srgbClr val="610B38"/>
                </a:solidFill>
                <a:effectLst/>
                <a:latin typeface="erdana"/>
              </a:rPr>
              <a:t>Flexible Data Storage</a:t>
            </a:r>
          </a:p>
          <a:p>
            <a:pPr algn="just"/>
            <a:r>
              <a:rPr lang="en-GB" b="0" i="0" dirty="0">
                <a:solidFill>
                  <a:srgbClr val="333333"/>
                </a:solidFill>
                <a:effectLst/>
                <a:latin typeface="inter-regular"/>
              </a:rPr>
              <a:t>Cassandra supports all possible data formats like structured, semi-structured, and unstructured. It facilitates you to make changes to your data structures according to your need.</a:t>
            </a:r>
          </a:p>
          <a:p>
            <a:pPr algn="just"/>
            <a:endParaRPr lang="en-GB" b="0" i="0" dirty="0">
              <a:solidFill>
                <a:srgbClr val="610B38"/>
              </a:solidFill>
              <a:effectLst/>
              <a:latin typeface="erdana"/>
            </a:endParaRPr>
          </a:p>
          <a:p>
            <a:pPr algn="just"/>
            <a:r>
              <a:rPr lang="en-GB" b="0" i="0" dirty="0">
                <a:solidFill>
                  <a:srgbClr val="610B38"/>
                </a:solidFill>
                <a:effectLst/>
                <a:latin typeface="erdana"/>
              </a:rPr>
              <a:t>Easy Data Distribution</a:t>
            </a:r>
          </a:p>
          <a:p>
            <a:pPr algn="just"/>
            <a:r>
              <a:rPr lang="en-GB" b="0" i="0" dirty="0">
                <a:solidFill>
                  <a:srgbClr val="333333"/>
                </a:solidFill>
                <a:effectLst/>
                <a:latin typeface="inter-regular"/>
              </a:rPr>
              <a:t>Data distribution in Cassandra is very easy because it provides the flexibility to distribute data where you need by replicating data across multiple data </a:t>
            </a:r>
            <a:r>
              <a:rPr lang="en-GB" b="0" i="0" dirty="0" err="1">
                <a:solidFill>
                  <a:srgbClr val="333333"/>
                </a:solidFill>
                <a:effectLst/>
                <a:latin typeface="inter-regular"/>
              </a:rPr>
              <a:t>centers</a:t>
            </a:r>
            <a:r>
              <a:rPr lang="en-GB" b="0" i="0" dirty="0">
                <a:solidFill>
                  <a:srgbClr val="333333"/>
                </a:solidFill>
                <a:effectLst/>
                <a:latin typeface="inter-regular"/>
              </a:rPr>
              <a:t>.</a:t>
            </a:r>
          </a:p>
          <a:p>
            <a:pPr algn="just"/>
            <a:endParaRPr lang="en-GB" b="0" i="0" dirty="0">
              <a:solidFill>
                <a:srgbClr val="610B38"/>
              </a:solidFill>
              <a:effectLst/>
              <a:latin typeface="erdana"/>
            </a:endParaRPr>
          </a:p>
          <a:p>
            <a:pPr algn="just"/>
            <a:r>
              <a:rPr lang="en-GB" b="0" i="0" dirty="0">
                <a:solidFill>
                  <a:srgbClr val="610B38"/>
                </a:solidFill>
                <a:effectLst/>
                <a:latin typeface="erdana"/>
              </a:rPr>
              <a:t>Transaction Support</a:t>
            </a:r>
          </a:p>
          <a:p>
            <a:pPr algn="just"/>
            <a:r>
              <a:rPr lang="en-GB" b="0" i="0" dirty="0">
                <a:solidFill>
                  <a:srgbClr val="333333"/>
                </a:solidFill>
                <a:effectLst/>
                <a:latin typeface="inter-regular"/>
              </a:rPr>
              <a:t>Cassandra supports properties like Atomicity, Consistency, Isolation, and Durability (ACID).</a:t>
            </a:r>
          </a:p>
          <a:p>
            <a:pPr algn="just"/>
            <a:endParaRPr lang="en-GB" b="0" i="0" dirty="0">
              <a:solidFill>
                <a:srgbClr val="610B38"/>
              </a:solidFill>
              <a:effectLst/>
              <a:latin typeface="erdana"/>
            </a:endParaRPr>
          </a:p>
          <a:p>
            <a:pPr algn="just"/>
            <a:r>
              <a:rPr lang="en-GB" b="0" i="0" dirty="0">
                <a:solidFill>
                  <a:srgbClr val="610B38"/>
                </a:solidFill>
                <a:effectLst/>
                <a:latin typeface="erdana"/>
              </a:rPr>
              <a:t>Fast writes</a:t>
            </a:r>
          </a:p>
          <a:p>
            <a:pPr algn="just"/>
            <a:r>
              <a:rPr lang="en-GB" b="0" i="0" dirty="0">
                <a:solidFill>
                  <a:srgbClr val="333333"/>
                </a:solidFill>
                <a:effectLst/>
                <a:latin typeface="inter-regular"/>
              </a:rPr>
              <a:t>Cassandra was designed to run on cheap commodity hardware. It performs blazingly fast writes and can store hundreds of terabytes of data, without sacrificing the read efficiency.</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a:t>
            </a:fld>
            <a:endParaRPr lang="en-US"/>
          </a:p>
        </p:txBody>
      </p:sp>
    </p:spTree>
    <p:extLst>
      <p:ext uri="{BB962C8B-B14F-4D97-AF65-F5344CB8AC3E}">
        <p14:creationId xmlns:p14="http://schemas.microsoft.com/office/powerpoint/2010/main" val="875593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FEFF0"/>
                </a:solidFill>
                <a:effectLst/>
                <a:latin typeface="fell"/>
              </a:rPr>
              <a:t>If one node is removed, data in removed node is placed on the next </a:t>
            </a:r>
            <a:r>
              <a:rPr lang="en-GB" b="0" i="0" dirty="0" err="1">
                <a:solidFill>
                  <a:srgbClr val="EFEFF0"/>
                </a:solidFill>
                <a:effectLst/>
                <a:latin typeface="fell"/>
              </a:rPr>
              <a:t>neighbor</a:t>
            </a:r>
            <a:r>
              <a:rPr lang="en-GB" b="0" i="0" dirty="0">
                <a:solidFill>
                  <a:srgbClr val="EFEFF0"/>
                </a:solidFill>
                <a:effectLst/>
                <a:latin typeface="fell"/>
              </a:rPr>
              <a:t> node in clockwise manner. Similarly, some part of data is taken over from the previous node by new added node. Within consistent hashing, only k/n keys need to be remapped where </a:t>
            </a:r>
            <a:r>
              <a:rPr lang="en-GB" b="0" i="1" dirty="0">
                <a:solidFill>
                  <a:srgbClr val="EFEFF0"/>
                </a:solidFill>
                <a:effectLst/>
                <a:latin typeface="fell"/>
              </a:rPr>
              <a:t>k</a:t>
            </a:r>
            <a:r>
              <a:rPr lang="en-GB" b="0" i="0" dirty="0">
                <a:solidFill>
                  <a:srgbClr val="EFEFF0"/>
                </a:solidFill>
                <a:effectLst/>
                <a:latin typeface="fell"/>
              </a:rPr>
              <a:t> is the number of partition keys and </a:t>
            </a:r>
            <a:r>
              <a:rPr lang="en-GB" b="0" i="1" dirty="0">
                <a:solidFill>
                  <a:srgbClr val="EFEFF0"/>
                </a:solidFill>
                <a:effectLst/>
                <a:latin typeface="fell"/>
              </a:rPr>
              <a:t>n</a:t>
            </a:r>
            <a:r>
              <a:rPr lang="en-GB" b="0" i="0" dirty="0">
                <a:solidFill>
                  <a:srgbClr val="EFEFF0"/>
                </a:solidFill>
                <a:effectLst/>
                <a:latin typeface="fell"/>
              </a:rPr>
              <a:t> is the number of nodes on average.</a:t>
            </a:r>
          </a:p>
          <a:p>
            <a:endParaRPr lang="en-GB" b="0" i="0" dirty="0">
              <a:solidFill>
                <a:srgbClr val="EFEFF0"/>
              </a:solidFill>
              <a:effectLst/>
              <a:latin typeface="fell"/>
            </a:endParaRPr>
          </a:p>
          <a:p>
            <a:r>
              <a:rPr lang="en-GB" b="0" i="0" dirty="0">
                <a:solidFill>
                  <a:srgbClr val="EFEFF0"/>
                </a:solidFill>
                <a:effectLst/>
                <a:latin typeface="fell"/>
              </a:rPr>
              <a:t>To balance the loading on the nodes, virtual nodes are introduced in Cassandra. Instead of assigning one big large token range to a single node, multiple smaller token ranges are assigned to each nodes on the token ring (multiple hash functions can be used including partition key and node id for the purpose). These smaller token ranges are named as </a:t>
            </a:r>
            <a:r>
              <a:rPr lang="en-GB" b="0" i="1" dirty="0">
                <a:solidFill>
                  <a:srgbClr val="EFEFF0"/>
                </a:solidFill>
                <a:effectLst/>
                <a:latin typeface="fell"/>
              </a:rPr>
              <a:t>virtual nodes</a:t>
            </a:r>
            <a:r>
              <a:rPr lang="en-GB" b="0" i="0" dirty="0">
                <a:solidFill>
                  <a:srgbClr val="EFEFF0"/>
                </a:solidFill>
                <a:effectLst/>
                <a:latin typeface="fell"/>
              </a:rPr>
              <a:t>. It provides great flexibility for Cassandra while distributing the data. By default, each node has 256 virtual nodes. By the help of virtual nodes, adding and removing a node from cluster; and distributing the data load to nodes proportionally with node capacities can be managed easily.</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20</a:t>
            </a:fld>
            <a:endParaRPr lang="en-US"/>
          </a:p>
        </p:txBody>
      </p:sp>
    </p:spTree>
    <p:extLst>
      <p:ext uri="{BB962C8B-B14F-4D97-AF65-F5344CB8AC3E}">
        <p14:creationId xmlns:p14="http://schemas.microsoft.com/office/powerpoint/2010/main" val="2163886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FEFF0"/>
                </a:solidFill>
                <a:effectLst/>
                <a:latin typeface="fell"/>
              </a:rPr>
              <a:t>The token that is result of hash function for partition key is used to determine the node which will store the first replica. The placement of the subsequent replicas is determined by the replication strategy. The simple strategy places the subsequent replicas on the next node in a clockwise manner. The network topology strategy is data centre aware and makes sure that replicas are not stored on the same rack.</a:t>
            </a:r>
          </a:p>
          <a:p>
            <a:br>
              <a:rPr lang="en-GB" dirty="0">
                <a:effectLst/>
              </a:rPr>
            </a:b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21</a:t>
            </a:fld>
            <a:endParaRPr lang="en-US"/>
          </a:p>
        </p:txBody>
      </p:sp>
    </p:spTree>
    <p:extLst>
      <p:ext uri="{BB962C8B-B14F-4D97-AF65-F5344CB8AC3E}">
        <p14:creationId xmlns:p14="http://schemas.microsoft.com/office/powerpoint/2010/main" val="256664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51565E"/>
                </a:solidFill>
                <a:effectLst/>
                <a:latin typeface="Roboto" panose="02000000000000000000" pitchFamily="2" charset="0"/>
              </a:rPr>
              <a:t>Data is written to a </a:t>
            </a:r>
            <a:r>
              <a:rPr lang="en-GB" b="0" i="0" dirty="0" err="1">
                <a:solidFill>
                  <a:srgbClr val="51565E"/>
                </a:solidFill>
                <a:effectLst/>
                <a:latin typeface="Roboto" panose="02000000000000000000" pitchFamily="2" charset="0"/>
              </a:rPr>
              <a:t>commitlog</a:t>
            </a:r>
            <a:r>
              <a:rPr lang="en-GB" b="0" i="0" dirty="0">
                <a:solidFill>
                  <a:srgbClr val="51565E"/>
                </a:solidFill>
                <a:effectLst/>
                <a:latin typeface="Roboto" panose="02000000000000000000" pitchFamily="2" charset="0"/>
              </a:rPr>
              <a:t> on disk.</a:t>
            </a:r>
          </a:p>
          <a:p>
            <a:pPr algn="l">
              <a:buFont typeface="+mj-lt"/>
              <a:buAutoNum type="arabicPeriod"/>
            </a:pPr>
            <a:r>
              <a:rPr lang="en-GB" b="0" i="0" dirty="0">
                <a:solidFill>
                  <a:srgbClr val="51565E"/>
                </a:solidFill>
                <a:effectLst/>
                <a:latin typeface="Roboto" panose="02000000000000000000" pitchFamily="2" charset="0"/>
              </a:rPr>
              <a:t>The data is sent to a responsible node based on the hash value.</a:t>
            </a:r>
          </a:p>
          <a:p>
            <a:pPr algn="l">
              <a:buFont typeface="+mj-lt"/>
              <a:buAutoNum type="arabicPeriod"/>
            </a:pPr>
            <a:r>
              <a:rPr lang="en-GB" b="0" i="0" dirty="0">
                <a:solidFill>
                  <a:srgbClr val="51565E"/>
                </a:solidFill>
                <a:effectLst/>
                <a:latin typeface="Roboto" panose="02000000000000000000" pitchFamily="2" charset="0"/>
              </a:rPr>
              <a:t>Nodes write data to an in-memory table called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a:t>
            </a:r>
          </a:p>
          <a:p>
            <a:pPr algn="l">
              <a:buFont typeface="+mj-lt"/>
              <a:buAutoNum type="arabicPeriod"/>
            </a:pPr>
            <a:r>
              <a:rPr lang="en-GB" b="0" i="0" dirty="0">
                <a:solidFill>
                  <a:srgbClr val="51565E"/>
                </a:solidFill>
                <a:effectLst/>
                <a:latin typeface="Roboto" panose="02000000000000000000" pitchFamily="2" charset="0"/>
              </a:rPr>
              <a:t>From the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data is written to an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in memory.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stands for Sorted String table. This has a consolidated data of all the updates to the table.</a:t>
            </a:r>
          </a:p>
          <a:p>
            <a:pPr algn="l">
              <a:buFont typeface="+mj-lt"/>
              <a:buAutoNum type="arabicPeriod"/>
            </a:pPr>
            <a:r>
              <a:rPr lang="en-GB" b="0" i="0" dirty="0">
                <a:solidFill>
                  <a:srgbClr val="51565E"/>
                </a:solidFill>
                <a:effectLst/>
                <a:latin typeface="Roboto" panose="02000000000000000000" pitchFamily="2" charset="0"/>
              </a:rPr>
              <a:t>From the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data is updated to the actual table.</a:t>
            </a:r>
          </a:p>
          <a:p>
            <a:pPr algn="l">
              <a:buFont typeface="+mj-lt"/>
              <a:buAutoNum type="arabicPeriod"/>
            </a:pPr>
            <a:r>
              <a:rPr lang="en-GB" b="0" i="0" dirty="0">
                <a:solidFill>
                  <a:srgbClr val="51565E"/>
                </a:solidFill>
                <a:effectLst/>
                <a:latin typeface="Roboto" panose="02000000000000000000" pitchFamily="2" charset="0"/>
              </a:rPr>
              <a:t>If the responsible node is down, data will be written to another node identified as </a:t>
            </a:r>
            <a:r>
              <a:rPr lang="en-GB" b="0" i="0" dirty="0" err="1">
                <a:solidFill>
                  <a:srgbClr val="51565E"/>
                </a:solidFill>
                <a:effectLst/>
                <a:latin typeface="Roboto" panose="02000000000000000000" pitchFamily="2" charset="0"/>
              </a:rPr>
              <a:t>tempnode</a:t>
            </a:r>
            <a:r>
              <a:rPr lang="en-GB" b="0" i="0" dirty="0">
                <a:solidFill>
                  <a:srgbClr val="51565E"/>
                </a:solidFill>
                <a:effectLst/>
                <a:latin typeface="Roboto" panose="02000000000000000000" pitchFamily="2" charset="0"/>
              </a:rPr>
              <a:t>. The </a:t>
            </a:r>
            <a:r>
              <a:rPr lang="en-GB" b="0" i="0" dirty="0" err="1">
                <a:solidFill>
                  <a:srgbClr val="51565E"/>
                </a:solidFill>
                <a:effectLst/>
                <a:latin typeface="Roboto" panose="02000000000000000000" pitchFamily="2" charset="0"/>
              </a:rPr>
              <a:t>tempnode</a:t>
            </a:r>
            <a:r>
              <a:rPr lang="en-GB" b="0" i="0" dirty="0">
                <a:solidFill>
                  <a:srgbClr val="51565E"/>
                </a:solidFill>
                <a:effectLst/>
                <a:latin typeface="Roboto" panose="02000000000000000000" pitchFamily="2" charset="0"/>
              </a:rPr>
              <a:t> will hold the data temporarily till the responsible node comes alive.</a:t>
            </a:r>
          </a:p>
          <a:p>
            <a:endParaRPr lang="en-IN" dirty="0"/>
          </a:p>
          <a:p>
            <a:r>
              <a:rPr lang="en-GB" b="0" i="0" dirty="0">
                <a:solidFill>
                  <a:srgbClr val="51565E"/>
                </a:solidFill>
                <a:effectLst/>
                <a:latin typeface="Roboto" panose="02000000000000000000" pitchFamily="2" charset="0"/>
              </a:rPr>
              <a:t>Data is written to a </a:t>
            </a:r>
            <a:r>
              <a:rPr lang="en-GB" b="0" i="0" dirty="0" err="1">
                <a:solidFill>
                  <a:srgbClr val="51565E"/>
                </a:solidFill>
                <a:effectLst/>
                <a:latin typeface="Roboto" panose="02000000000000000000" pitchFamily="2" charset="0"/>
              </a:rPr>
              <a:t>commitlog</a:t>
            </a:r>
            <a:r>
              <a:rPr lang="en-GB" b="0" i="0" dirty="0">
                <a:solidFill>
                  <a:srgbClr val="51565E"/>
                </a:solidFill>
                <a:effectLst/>
                <a:latin typeface="Roboto" panose="02000000000000000000" pitchFamily="2" charset="0"/>
              </a:rPr>
              <a:t> on disk for persistence. It is also written to an in-memory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data is written to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which is used to update the actual table.</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23</a:t>
            </a:fld>
            <a:endParaRPr lang="en-US"/>
          </a:p>
        </p:txBody>
      </p:sp>
    </p:spTree>
    <p:extLst>
      <p:ext uri="{BB962C8B-B14F-4D97-AF65-F5344CB8AC3E}">
        <p14:creationId xmlns:p14="http://schemas.microsoft.com/office/powerpoint/2010/main" val="258938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Features of racks are:</a:t>
            </a:r>
          </a:p>
          <a:p>
            <a:pPr algn="l">
              <a:buFont typeface="Arial" panose="020B0604020202020204" pitchFamily="34" charset="0"/>
              <a:buChar char="•"/>
            </a:pPr>
            <a:r>
              <a:rPr lang="en-GB" b="0" i="0" dirty="0">
                <a:solidFill>
                  <a:srgbClr val="51565E"/>
                </a:solidFill>
                <a:effectLst/>
                <a:latin typeface="Roboto" panose="02000000000000000000" pitchFamily="2" charset="0"/>
              </a:rPr>
              <a:t>All machines in the rack are connected to the network switch of the rack</a:t>
            </a:r>
          </a:p>
          <a:p>
            <a:pPr algn="l">
              <a:buFont typeface="Arial" panose="020B0604020202020204" pitchFamily="34" charset="0"/>
              <a:buChar char="•"/>
            </a:pPr>
            <a:r>
              <a:rPr lang="en-GB" b="0" i="0" dirty="0">
                <a:solidFill>
                  <a:srgbClr val="51565E"/>
                </a:solidFill>
                <a:effectLst/>
                <a:latin typeface="Roboto" panose="02000000000000000000" pitchFamily="2" charset="0"/>
              </a:rPr>
              <a:t>The rack’s network switch is connected to the cluster.</a:t>
            </a:r>
          </a:p>
          <a:p>
            <a:pPr algn="l">
              <a:buFont typeface="Arial" panose="020B0604020202020204" pitchFamily="34" charset="0"/>
              <a:buChar char="•"/>
            </a:pPr>
            <a:r>
              <a:rPr lang="en-GB" b="0" i="0" dirty="0">
                <a:solidFill>
                  <a:srgbClr val="51565E"/>
                </a:solidFill>
                <a:effectLst/>
                <a:latin typeface="Roboto" panose="02000000000000000000" pitchFamily="2" charset="0"/>
              </a:rPr>
              <a:t>All machines on the rack have a common power supply. It is important to notice that a rack can fail due to two reasons: a network switch failure or a power supply failure.</a:t>
            </a:r>
          </a:p>
          <a:p>
            <a:pPr algn="l">
              <a:buFont typeface="Arial" panose="020B0604020202020204" pitchFamily="34" charset="0"/>
              <a:buChar char="•"/>
            </a:pPr>
            <a:r>
              <a:rPr lang="en-GB" b="0" i="0" dirty="0">
                <a:solidFill>
                  <a:srgbClr val="51565E"/>
                </a:solidFill>
                <a:effectLst/>
                <a:latin typeface="Roboto" panose="02000000000000000000" pitchFamily="2" charset="0"/>
              </a:rPr>
              <a:t>If a rack fails, none of the machines on the rack can be accessed. So it would seem as though all the nodes on the rack are down.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24</a:t>
            </a:fld>
            <a:endParaRPr lang="en-US"/>
          </a:p>
        </p:txBody>
      </p:sp>
    </p:spTree>
    <p:extLst>
      <p:ext uri="{BB962C8B-B14F-4D97-AF65-F5344CB8AC3E}">
        <p14:creationId xmlns:p14="http://schemas.microsoft.com/office/powerpoint/2010/main" val="359682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The Cassandra read process ensures fast reads. Read happens across all nodes in parallel</a:t>
            </a:r>
          </a:p>
          <a:p>
            <a:pPr algn="l"/>
            <a:r>
              <a:rPr lang="en-GB" b="0" i="0" dirty="0">
                <a:solidFill>
                  <a:srgbClr val="51565E"/>
                </a:solidFill>
                <a:effectLst/>
                <a:latin typeface="Roboto" panose="02000000000000000000" pitchFamily="2" charset="0"/>
              </a:rPr>
              <a:t>If a node is down, data is read from the replica of the data. </a:t>
            </a:r>
          </a:p>
          <a:p>
            <a:pPr algn="l"/>
            <a:r>
              <a:rPr lang="en-GB" b="0" i="0" dirty="0">
                <a:solidFill>
                  <a:srgbClr val="51565E"/>
                </a:solidFill>
                <a:effectLst/>
                <a:latin typeface="Roboto" panose="02000000000000000000" pitchFamily="2" charset="0"/>
              </a:rPr>
              <a:t>Priority for the replica is assigned on the basis of distance. </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Features of the Cassandra read process are:</a:t>
            </a:r>
          </a:p>
          <a:p>
            <a:pPr algn="l">
              <a:buFont typeface="Arial" panose="020B0604020202020204" pitchFamily="34" charset="0"/>
              <a:buChar char="•"/>
            </a:pPr>
            <a:r>
              <a:rPr lang="en-GB" b="0" i="0" dirty="0">
                <a:solidFill>
                  <a:srgbClr val="51565E"/>
                </a:solidFill>
                <a:effectLst/>
                <a:latin typeface="Roboto" panose="02000000000000000000" pitchFamily="2" charset="0"/>
              </a:rPr>
              <a:t>Data on the same node is given first preference and is considered data local.</a:t>
            </a:r>
          </a:p>
          <a:p>
            <a:pPr algn="l">
              <a:buFont typeface="Arial" panose="020B0604020202020204" pitchFamily="34" charset="0"/>
              <a:buChar char="•"/>
            </a:pPr>
            <a:r>
              <a:rPr lang="en-GB" b="0" i="0" dirty="0">
                <a:solidFill>
                  <a:srgbClr val="51565E"/>
                </a:solidFill>
                <a:effectLst/>
                <a:latin typeface="Roboto" panose="02000000000000000000" pitchFamily="2" charset="0"/>
              </a:rPr>
              <a:t>Data on the same rack is given second preference and is considered rack local.</a:t>
            </a:r>
          </a:p>
          <a:p>
            <a:pPr algn="l">
              <a:buFont typeface="Arial" panose="020B0604020202020204" pitchFamily="34" charset="0"/>
              <a:buChar char="•"/>
            </a:pPr>
            <a:r>
              <a:rPr lang="en-GB" b="0" i="0" dirty="0">
                <a:solidFill>
                  <a:srgbClr val="51565E"/>
                </a:solidFill>
                <a:effectLst/>
                <a:latin typeface="Roboto" panose="02000000000000000000" pitchFamily="2" charset="0"/>
              </a:rPr>
              <a:t>Data on the same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is given third preference and is considered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local.</a:t>
            </a:r>
          </a:p>
          <a:p>
            <a:pPr algn="l">
              <a:buFont typeface="Arial" panose="020B0604020202020204" pitchFamily="34" charset="0"/>
              <a:buChar char="•"/>
            </a:pPr>
            <a:r>
              <a:rPr lang="en-GB" b="0" i="0" dirty="0">
                <a:solidFill>
                  <a:srgbClr val="51565E"/>
                </a:solidFill>
                <a:effectLst/>
                <a:latin typeface="Roboto" panose="02000000000000000000" pitchFamily="2" charset="0"/>
              </a:rPr>
              <a:t>Data in a different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is given the least preference.</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Data in the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and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is checked first so that the data can be retrieved faster if it is already in memory.</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In the diagram, It has two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1</a:t>
            </a:r>
          </a:p>
          <a:p>
            <a:pPr algn="l">
              <a:buFont typeface="Arial" panose="020B0604020202020204" pitchFamily="34" charset="0"/>
              <a:buChar char="•"/>
            </a:pPr>
            <a:r>
              <a:rPr lang="en-GB" b="0" i="0" dirty="0">
                <a:solidFill>
                  <a:srgbClr val="51565E"/>
                </a:solidFill>
                <a:effectLst/>
                <a:latin typeface="Roboto" panose="02000000000000000000" pitchFamily="2" charset="0"/>
              </a:rPr>
              <a: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2</a:t>
            </a:r>
          </a:p>
          <a:p>
            <a:pPr algn="l"/>
            <a:r>
              <a:rPr lang="en-GB" b="0" i="0" dirty="0">
                <a:solidFill>
                  <a:srgbClr val="51565E"/>
                </a:solidFill>
                <a:effectLst/>
                <a:latin typeface="Roboto" panose="02000000000000000000" pitchFamily="2" charset="0"/>
              </a:rPr>
              <a: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1 has two racks, while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2 has three racks. Fifteen nodes are distributed across this cluster with nodes 1 to 4 on rack 1, nodes 5 to 7 on rack 2, and so on</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25</a:t>
            </a:fld>
            <a:endParaRPr lang="en-US"/>
          </a:p>
        </p:txBody>
      </p:sp>
    </p:spTree>
    <p:extLst>
      <p:ext uri="{BB962C8B-B14F-4D97-AF65-F5344CB8AC3E}">
        <p14:creationId xmlns:p14="http://schemas.microsoft.com/office/powerpoint/2010/main" val="2025252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The diagram explains the Cassandra read process in a cluster with two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 five racks, and 15 nodes</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In the image, place data row1 in this cluster. Data row1 is a row of data with four replicas.</a:t>
            </a:r>
          </a:p>
          <a:p>
            <a:pPr algn="l">
              <a:buFont typeface="Arial" panose="020B0604020202020204" pitchFamily="34" charset="0"/>
              <a:buChar char="•"/>
            </a:pPr>
            <a:r>
              <a:rPr lang="en-GB" b="0" i="0" dirty="0">
                <a:solidFill>
                  <a:srgbClr val="51565E"/>
                </a:solidFill>
                <a:effectLst/>
                <a:latin typeface="Roboto" panose="02000000000000000000" pitchFamily="2" charset="0"/>
              </a:rPr>
              <a:t>The first copy is stored on node 3</a:t>
            </a:r>
          </a:p>
          <a:p>
            <a:pPr algn="l">
              <a:buFont typeface="Arial" panose="020B0604020202020204" pitchFamily="34" charset="0"/>
              <a:buChar char="•"/>
            </a:pPr>
            <a:r>
              <a:rPr lang="en-GB" b="0" i="0" dirty="0">
                <a:solidFill>
                  <a:srgbClr val="51565E"/>
                </a:solidFill>
                <a:effectLst/>
                <a:latin typeface="Roboto" panose="02000000000000000000" pitchFamily="2" charset="0"/>
              </a:rPr>
              <a:t>The second copy is stored on node 5</a:t>
            </a:r>
          </a:p>
          <a:p>
            <a:pPr algn="l">
              <a:buFont typeface="Arial" panose="020B0604020202020204" pitchFamily="34" charset="0"/>
              <a:buChar char="•"/>
            </a:pPr>
            <a:r>
              <a:rPr lang="en-GB" b="0" i="0" dirty="0">
                <a:solidFill>
                  <a:srgbClr val="51565E"/>
                </a:solidFill>
                <a:effectLst/>
                <a:latin typeface="Roboto" panose="02000000000000000000" pitchFamily="2" charset="0"/>
              </a:rPr>
              <a:t>The third copy is stored on node 7</a:t>
            </a:r>
          </a:p>
          <a:p>
            <a:pPr algn="l"/>
            <a:r>
              <a:rPr lang="en-GB" b="0" i="0" dirty="0">
                <a:solidFill>
                  <a:srgbClr val="51565E"/>
                </a:solidFill>
                <a:effectLst/>
                <a:latin typeface="Roboto" panose="02000000000000000000" pitchFamily="2" charset="0"/>
              </a:rPr>
              <a:t>All these nodes are in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1. The fourth copy is stored on node 13 of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2. If a client process is running on data node 7 wants to access data row1; node 7 will be given the highest preference as the data is local here. The next preference is for node 5 where the data is rack local. The next preference is for node 3 where the data is on a different rack but within the same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a:t>
            </a:r>
          </a:p>
          <a:p>
            <a:pPr algn="l"/>
            <a:r>
              <a:rPr lang="en-GB" b="0" i="0" dirty="0">
                <a:solidFill>
                  <a:srgbClr val="51565E"/>
                </a:solidFill>
                <a:effectLst/>
                <a:latin typeface="Roboto" panose="02000000000000000000" pitchFamily="2" charset="0"/>
              </a:rPr>
              <a:t>The least preference is given to node 13 that is in a different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So the read process preference in this example is node 7, node 5, node 3, and node 13 in that order</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26</a:t>
            </a:fld>
            <a:endParaRPr lang="en-US"/>
          </a:p>
        </p:txBody>
      </p:sp>
    </p:spTree>
    <p:extLst>
      <p:ext uri="{BB962C8B-B14F-4D97-AF65-F5344CB8AC3E}">
        <p14:creationId xmlns:p14="http://schemas.microsoft.com/office/powerpoint/2010/main" val="4120610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Cassandra performs transparent distribution of data by horizontally partitioning the data in the following manner:</a:t>
            </a:r>
          </a:p>
          <a:p>
            <a:pPr algn="l">
              <a:buFont typeface="Arial" panose="020B0604020202020204" pitchFamily="34" charset="0"/>
              <a:buChar char="•"/>
            </a:pPr>
            <a:r>
              <a:rPr lang="en-GB" b="0" i="0" dirty="0">
                <a:solidFill>
                  <a:srgbClr val="51565E"/>
                </a:solidFill>
                <a:effectLst/>
                <a:latin typeface="Roboto" panose="02000000000000000000" pitchFamily="2" charset="0"/>
              </a:rPr>
              <a:t>A hash value is calculated based on the primary key of the data.</a:t>
            </a:r>
          </a:p>
          <a:p>
            <a:pPr algn="l">
              <a:buFont typeface="Arial" panose="020B0604020202020204" pitchFamily="34" charset="0"/>
              <a:buChar char="•"/>
            </a:pPr>
            <a:r>
              <a:rPr lang="en-GB" b="0" i="0" dirty="0">
                <a:solidFill>
                  <a:srgbClr val="51565E"/>
                </a:solidFill>
                <a:effectLst/>
                <a:latin typeface="Roboto" panose="02000000000000000000" pitchFamily="2" charset="0"/>
              </a:rPr>
              <a:t>The hash value of the key is mapped to a node in the cluster</a:t>
            </a:r>
          </a:p>
          <a:p>
            <a:pPr algn="l">
              <a:buFont typeface="Arial" panose="020B0604020202020204" pitchFamily="34" charset="0"/>
              <a:buChar char="•"/>
            </a:pPr>
            <a:r>
              <a:rPr lang="en-GB" b="0" i="0" dirty="0">
                <a:solidFill>
                  <a:srgbClr val="51565E"/>
                </a:solidFill>
                <a:effectLst/>
                <a:latin typeface="Roboto" panose="02000000000000000000" pitchFamily="2" charset="0"/>
              </a:rPr>
              <a:t>The first copy of the data is stored on that node.</a:t>
            </a:r>
          </a:p>
          <a:p>
            <a:pPr algn="l">
              <a:buFont typeface="Arial" panose="020B0604020202020204" pitchFamily="34" charset="0"/>
              <a:buChar char="•"/>
            </a:pPr>
            <a:r>
              <a:rPr lang="en-GB" b="0" i="0" dirty="0">
                <a:solidFill>
                  <a:srgbClr val="51565E"/>
                </a:solidFill>
                <a:effectLst/>
                <a:latin typeface="Roboto" panose="02000000000000000000" pitchFamily="2" charset="0"/>
              </a:rPr>
              <a:t>The distribution is transparent as you can both calculate the hash value and determine where a particular row will be stored.</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The diagram depicts a four node cluster with token values of 0, 25, 50 and 75.</a:t>
            </a:r>
          </a:p>
          <a:p>
            <a:endParaRPr lang="en-IN" dirty="0"/>
          </a:p>
          <a:p>
            <a:r>
              <a:rPr lang="en-GB" b="0" i="0" dirty="0">
                <a:solidFill>
                  <a:srgbClr val="51565E"/>
                </a:solidFill>
                <a:effectLst/>
                <a:latin typeface="Roboto" panose="02000000000000000000" pitchFamily="2" charset="0"/>
              </a:rPr>
              <a:t>For a given key, a hash value is generated in the range of 1 to 100. Keys with hash values in the range 1 to 25 are stored on the first node, 26 to 50 are stored on the second node, 51 to 75 are stored on the third node, and 76 to 100 are stored on the fourth node. Please note that actual tokens and hash values in Cassandra are 127-bit positive integers.</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28</a:t>
            </a:fld>
            <a:endParaRPr lang="en-US"/>
          </a:p>
        </p:txBody>
      </p:sp>
    </p:spTree>
    <p:extLst>
      <p:ext uri="{BB962C8B-B14F-4D97-AF65-F5344CB8AC3E}">
        <p14:creationId xmlns:p14="http://schemas.microsoft.com/office/powerpoint/2010/main" val="1479286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Refers to the number of replicas that are maintained for each row. </a:t>
            </a:r>
          </a:p>
          <a:p>
            <a:r>
              <a:rPr lang="en-GB" dirty="0"/>
              <a:t>Provides redundancy of data for fault tolerance</a:t>
            </a:r>
          </a:p>
          <a:p>
            <a:r>
              <a:rPr lang="en-GB" dirty="0"/>
              <a:t>A replication factor of 3 means that 3 copies of data are maintained in the system.</a:t>
            </a:r>
          </a:p>
          <a:p>
            <a:pPr lvl="1"/>
            <a:r>
              <a:rPr lang="en-GB" dirty="0"/>
              <a:t>In this case, even if 2 machines are down, you can access your data from the third copy</a:t>
            </a:r>
          </a:p>
          <a:p>
            <a:r>
              <a:rPr lang="en-GB" dirty="0"/>
              <a:t>The default replication factor is 1</a:t>
            </a:r>
          </a:p>
          <a:p>
            <a:pPr lvl="1"/>
            <a:r>
              <a:rPr lang="en-GB" dirty="0"/>
              <a:t>A replication factor of 1 means that a single copy of the data is maintained, so if the node that has the data fails, you will lose the data.</a:t>
            </a:r>
          </a:p>
          <a:p>
            <a:r>
              <a:rPr lang="en-GB" dirty="0"/>
              <a:t>Cassandra allows replication based on nodes, racks, and data </a:t>
            </a:r>
            <a:r>
              <a:rPr lang="en-GB" dirty="0" err="1"/>
              <a:t>centers</a:t>
            </a:r>
            <a:r>
              <a:rPr lang="en-GB" dirty="0"/>
              <a:t>, unlike HDFS that allows replication based on only nodes and racks</a:t>
            </a:r>
          </a:p>
          <a:p>
            <a:pPr lvl="1"/>
            <a:r>
              <a:rPr lang="en-GB" dirty="0"/>
              <a:t>Replication across data </a:t>
            </a:r>
            <a:r>
              <a:rPr lang="en-GB" dirty="0" err="1"/>
              <a:t>centers</a:t>
            </a:r>
            <a:r>
              <a:rPr lang="en-GB" dirty="0"/>
              <a:t> guarantees data availability even when a data </a:t>
            </a:r>
            <a:r>
              <a:rPr lang="en-GB" dirty="0" err="1"/>
              <a:t>center</a:t>
            </a:r>
            <a:r>
              <a:rPr lang="en-GB" dirty="0"/>
              <a:t> is down.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29</a:t>
            </a:fld>
            <a:endParaRPr lang="en-US"/>
          </a:p>
        </p:txBody>
      </p:sp>
    </p:spTree>
    <p:extLst>
      <p:ext uri="{BB962C8B-B14F-4D97-AF65-F5344CB8AC3E}">
        <p14:creationId xmlns:p14="http://schemas.microsoft.com/office/powerpoint/2010/main" val="3253241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Network topology refers to how the nodes, racks and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 in a cluster are organized. You can specify a network topology for your cluster as follows:</a:t>
            </a:r>
          </a:p>
          <a:p>
            <a:pPr algn="l">
              <a:buFont typeface="Arial" panose="020B0604020202020204" pitchFamily="34" charset="0"/>
              <a:buChar char="•"/>
            </a:pPr>
            <a:r>
              <a:rPr lang="en-GB" b="0" i="0" dirty="0">
                <a:solidFill>
                  <a:srgbClr val="51565E"/>
                </a:solidFill>
                <a:effectLst/>
                <a:latin typeface="Roboto" panose="02000000000000000000" pitchFamily="2" charset="0"/>
              </a:rPr>
              <a:t>Specify in the Cassandra-</a:t>
            </a:r>
            <a:r>
              <a:rPr lang="en-GB" b="0" i="0" dirty="0" err="1">
                <a:solidFill>
                  <a:srgbClr val="51565E"/>
                </a:solidFill>
                <a:effectLst/>
                <a:latin typeface="Roboto" panose="02000000000000000000" pitchFamily="2" charset="0"/>
              </a:rPr>
              <a:t>topology.properties</a:t>
            </a:r>
            <a:r>
              <a:rPr lang="en-GB" b="0" i="0" dirty="0">
                <a:solidFill>
                  <a:srgbClr val="51565E"/>
                </a:solidFill>
                <a:effectLst/>
                <a:latin typeface="Roboto" panose="02000000000000000000" pitchFamily="2" charset="0"/>
              </a:rPr>
              <a:t> file.</a:t>
            </a:r>
          </a:p>
          <a:p>
            <a:pPr algn="l">
              <a:buFont typeface="Arial" panose="020B0604020202020204" pitchFamily="34" charset="0"/>
              <a:buChar char="•"/>
            </a:pPr>
            <a:r>
              <a:rPr lang="en-GB" b="0" i="0" dirty="0">
                <a:solidFill>
                  <a:srgbClr val="51565E"/>
                </a:solidFill>
                <a:effectLst/>
                <a:latin typeface="Roboto" panose="02000000000000000000" pitchFamily="2" charset="0"/>
              </a:rPr>
              <a:t>Your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 and racks can be specified for each node in the cluster.</a:t>
            </a:r>
          </a:p>
          <a:p>
            <a:pPr algn="l">
              <a:buFont typeface="Arial" panose="020B0604020202020204" pitchFamily="34" charset="0"/>
              <a:buChar char="•"/>
            </a:pPr>
            <a:r>
              <a:rPr lang="en-GB" b="0" i="0" dirty="0">
                <a:solidFill>
                  <a:srgbClr val="51565E"/>
                </a:solidFill>
                <a:effectLst/>
                <a:latin typeface="Roboto" panose="02000000000000000000" pitchFamily="2" charset="0"/>
              </a:rPr>
              <a:t>Specify &lt;</a:t>
            </a:r>
            <a:r>
              <a:rPr lang="en-GB" b="0" i="0" dirty="0" err="1">
                <a:solidFill>
                  <a:srgbClr val="51565E"/>
                </a:solidFill>
                <a:effectLst/>
                <a:latin typeface="Roboto" panose="02000000000000000000" pitchFamily="2" charset="0"/>
              </a:rPr>
              <a:t>ip</a:t>
            </a:r>
            <a:r>
              <a:rPr lang="en-GB" b="0" i="0" dirty="0">
                <a:solidFill>
                  <a:srgbClr val="51565E"/>
                </a:solidFill>
                <a:effectLst/>
                <a:latin typeface="Roboto" panose="02000000000000000000" pitchFamily="2" charset="0"/>
              </a:rPr>
              <a:t>-address&gt;=&lt;data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&gt;:&lt;rack name&gt;.</a:t>
            </a:r>
          </a:p>
          <a:p>
            <a:pPr algn="l">
              <a:buFont typeface="Arial" panose="020B0604020202020204" pitchFamily="34" charset="0"/>
              <a:buChar char="•"/>
            </a:pPr>
            <a:r>
              <a:rPr lang="en-GB" b="0" i="0" dirty="0">
                <a:solidFill>
                  <a:srgbClr val="51565E"/>
                </a:solidFill>
                <a:effectLst/>
                <a:latin typeface="Roboto" panose="02000000000000000000" pitchFamily="2" charset="0"/>
              </a:rPr>
              <a:t>For unknown nodes, a default can be specified.</a:t>
            </a:r>
          </a:p>
          <a:p>
            <a:pPr algn="l">
              <a:buFont typeface="Arial" panose="020B0604020202020204" pitchFamily="34" charset="0"/>
              <a:buChar char="•"/>
            </a:pPr>
            <a:r>
              <a:rPr lang="en-GB" b="0" i="0" dirty="0">
                <a:solidFill>
                  <a:srgbClr val="51565E"/>
                </a:solidFill>
                <a:effectLst/>
                <a:latin typeface="Roboto" panose="02000000000000000000" pitchFamily="2" charset="0"/>
              </a:rPr>
              <a:t>You can also specify the hostname of the node instead of an IP address.</a:t>
            </a:r>
          </a:p>
          <a:p>
            <a:pPr algn="l"/>
            <a:r>
              <a:rPr lang="en-GB" b="0" i="0" dirty="0">
                <a:solidFill>
                  <a:srgbClr val="51565E"/>
                </a:solidFill>
                <a:effectLst/>
                <a:latin typeface="Roboto" panose="02000000000000000000" pitchFamily="2" charset="0"/>
              </a:rPr>
              <a:t>The following diagram depicts an example of a topology configuration file.</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30</a:t>
            </a:fld>
            <a:endParaRPr lang="en-US"/>
          </a:p>
        </p:txBody>
      </p:sp>
    </p:spTree>
    <p:extLst>
      <p:ext uri="{BB962C8B-B14F-4D97-AF65-F5344CB8AC3E}">
        <p14:creationId xmlns:p14="http://schemas.microsoft.com/office/powerpoint/2010/main" val="1044030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Cassandra uses a gossip protocol to communicate with nodes in a cluster</a:t>
            </a:r>
          </a:p>
          <a:p>
            <a:r>
              <a:rPr lang="en-GB" dirty="0"/>
              <a:t>It is an inter-node communication mechanism similar to the heartbeat protocol </a:t>
            </a:r>
          </a:p>
          <a:p>
            <a:r>
              <a:rPr lang="en-GB" dirty="0"/>
              <a:t>Is used to discover the location and state information of other nodes</a:t>
            </a:r>
          </a:p>
          <a:p>
            <a:r>
              <a:rPr lang="en-GB" dirty="0"/>
              <a:t>The gossip process runs periodically on each node and exchanges state information with three other nodes in the cluster</a:t>
            </a:r>
          </a:p>
          <a:p>
            <a:r>
              <a:rPr lang="en-GB" dirty="0"/>
              <a:t>Eventually, information is propagated to all cluster nodes.</a:t>
            </a:r>
          </a:p>
          <a:p>
            <a:endParaRPr lang="en-IN" dirty="0"/>
          </a:p>
          <a:p>
            <a:r>
              <a:rPr lang="en-GB" b="0" i="0" dirty="0">
                <a:solidFill>
                  <a:srgbClr val="51565E"/>
                </a:solidFill>
                <a:effectLst/>
                <a:latin typeface="Roboto" panose="02000000000000000000" pitchFamily="2" charset="0"/>
              </a:rPr>
              <a:t>In step 1, one node connects to three other nodes. In step 2, each of the three nodes connects to three other nodes, thus connecting to nine nodes in total in step 2. So a total of 13 nodes are connected in 2 steps.</a:t>
            </a:r>
            <a:endParaRPr lang="en-IN" b="0" i="0" dirty="0">
              <a:solidFill>
                <a:srgbClr val="51565E"/>
              </a:solidFill>
              <a:effectLst/>
              <a:latin typeface="Roboto"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32</a:t>
            </a:fld>
            <a:endParaRPr lang="en-US"/>
          </a:p>
        </p:txBody>
      </p:sp>
    </p:spTree>
    <p:extLst>
      <p:ext uri="{BB962C8B-B14F-4D97-AF65-F5344CB8AC3E}">
        <p14:creationId xmlns:p14="http://schemas.microsoft.com/office/powerpoint/2010/main" val="158955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2D3133"/>
                </a:solidFill>
                <a:effectLst/>
                <a:latin typeface="Muli"/>
              </a:rPr>
              <a:t>Open source:</a:t>
            </a:r>
            <a:r>
              <a:rPr lang="en-GB" b="0" i="0" dirty="0">
                <a:solidFill>
                  <a:srgbClr val="2D3133"/>
                </a:solidFill>
                <a:effectLst/>
                <a:latin typeface="Muli"/>
              </a:rPr>
              <a:t> Increases innovation, speed of implementation, flexibility, and extensibility. More cost effective, while avoiding vendor lock-in.</a:t>
            </a:r>
          </a:p>
          <a:p>
            <a:pPr algn="l">
              <a:buFont typeface="Arial" panose="020B0604020202020204" pitchFamily="34" charset="0"/>
              <a:buChar char="•"/>
            </a:pPr>
            <a:r>
              <a:rPr lang="en-GB" b="1" i="0" dirty="0">
                <a:solidFill>
                  <a:srgbClr val="2D3133"/>
                </a:solidFill>
                <a:effectLst/>
                <a:latin typeface="Muli"/>
              </a:rPr>
              <a:t>Handles a high volume of data with ease:</a:t>
            </a:r>
            <a:r>
              <a:rPr lang="en-GB" b="0" i="0" dirty="0">
                <a:solidFill>
                  <a:srgbClr val="2D3133"/>
                </a:solidFill>
                <a:effectLst/>
                <a:latin typeface="Muli"/>
              </a:rPr>
              <a:t> Built to handle a massive amount of data across many servers. Some large organizations are using it to manage petabytes of information.</a:t>
            </a:r>
          </a:p>
          <a:p>
            <a:pPr algn="l">
              <a:buFont typeface="Arial" panose="020B0604020202020204" pitchFamily="34" charset="0"/>
              <a:buChar char="•"/>
            </a:pPr>
            <a:r>
              <a:rPr lang="en-GB" b="1" i="0" dirty="0">
                <a:solidFill>
                  <a:srgbClr val="2D3133"/>
                </a:solidFill>
                <a:effectLst/>
                <a:latin typeface="Muli"/>
              </a:rPr>
              <a:t>Continuous availability:</a:t>
            </a:r>
            <a:r>
              <a:rPr lang="en-GB" b="0" i="0" dirty="0">
                <a:solidFill>
                  <a:srgbClr val="2D3133"/>
                </a:solidFill>
                <a:effectLst/>
                <a:latin typeface="Muli"/>
              </a:rPr>
              <a:t> No single point of failure means zero downtime. If a particular node fails, users will be automatically moved to the closest working node. The system will continue to work as designed, with applications always available, and data always accessible. Users will never know there was an outage. This is a key for companies that can’t afford to ever have their database go offline, or to lose any data.</a:t>
            </a:r>
          </a:p>
          <a:p>
            <a:pPr algn="l">
              <a:buFont typeface="Arial" panose="020B0604020202020204" pitchFamily="34" charset="0"/>
              <a:buChar char="•"/>
            </a:pPr>
            <a:r>
              <a:rPr lang="en-GB" b="1" i="0" dirty="0">
                <a:solidFill>
                  <a:srgbClr val="2D3133"/>
                </a:solidFill>
                <a:effectLst/>
                <a:latin typeface="Muli"/>
              </a:rPr>
              <a:t>High performance and fast:</a:t>
            </a:r>
            <a:r>
              <a:rPr lang="en-GB" b="0" i="0" dirty="0">
                <a:solidFill>
                  <a:srgbClr val="2D3133"/>
                </a:solidFill>
                <a:effectLst/>
                <a:latin typeface="Muli"/>
              </a:rPr>
              <a:t> Cassandra has a peer-to-peer, distributed architecture, where every node can perform all read and write operations. This adds resiliency, while improving performance. Write speed is especially fast. And Cassandra can write loads of data, without speed or accuracy being affected.</a:t>
            </a:r>
          </a:p>
          <a:p>
            <a:pPr algn="l">
              <a:buFont typeface="Arial" panose="020B0604020202020204" pitchFamily="34" charset="0"/>
              <a:buChar char="•"/>
            </a:pPr>
            <a:r>
              <a:rPr lang="en-GB" b="1" i="0" dirty="0">
                <a:solidFill>
                  <a:srgbClr val="2D3133"/>
                </a:solidFill>
                <a:effectLst/>
                <a:latin typeface="Muli"/>
              </a:rPr>
              <a:t>Straightforward scalability:</a:t>
            </a:r>
            <a:r>
              <a:rPr lang="en-GB" b="0" i="0" dirty="0">
                <a:solidFill>
                  <a:srgbClr val="2D3133"/>
                </a:solidFill>
                <a:effectLst/>
                <a:latin typeface="Muli"/>
              </a:rPr>
              <a:t> Cassandra’s horizontal scaling is straightforward and cost-effective. Instead of scaling vertically with expensive hardware, Cassandra enables companies to expand to any size simply by adding low-cost commodity servers or virtual machines—no shutdowns required. And its linear scalability ensures high performance is maintained across all nodes. Cassandra’s scalability benefits make it popular with companies working with large datasets, that have many concurrent users, and are expecting continued growth.</a:t>
            </a:r>
          </a:p>
          <a:p>
            <a:pPr algn="l">
              <a:buFont typeface="Arial" panose="020B0604020202020204" pitchFamily="34" charset="0"/>
              <a:buChar char="•"/>
            </a:pPr>
            <a:r>
              <a:rPr lang="en-GB" b="1" i="0" dirty="0">
                <a:solidFill>
                  <a:srgbClr val="2D3133"/>
                </a:solidFill>
                <a:effectLst/>
                <a:latin typeface="Muli"/>
              </a:rPr>
              <a:t>Seamless replication:</a:t>
            </a:r>
            <a:r>
              <a:rPr lang="en-GB" b="0" i="0" dirty="0">
                <a:solidFill>
                  <a:srgbClr val="2D3133"/>
                </a:solidFill>
                <a:effectLst/>
                <a:latin typeface="Muli"/>
              </a:rPr>
              <a:t> Like other NoSQL databases, Cassandra doesn’t require a fixed schema, making replication simple. And, since it’s a peer-to-peer system, data can be quickly replicated across the entire system, regardless of geographic location. Wide, even global, distribution is possible. Replication across data </a:t>
            </a:r>
            <a:r>
              <a:rPr lang="en-GB" b="0" i="0" dirty="0" err="1">
                <a:solidFill>
                  <a:srgbClr val="2D3133"/>
                </a:solidFill>
                <a:effectLst/>
                <a:latin typeface="Muli"/>
              </a:rPr>
              <a:t>centers</a:t>
            </a:r>
            <a:r>
              <a:rPr lang="en-GB" b="0" i="0" dirty="0">
                <a:solidFill>
                  <a:srgbClr val="2D3133"/>
                </a:solidFill>
                <a:effectLst/>
                <a:latin typeface="Muli"/>
              </a:rPr>
              <a:t> creates high fault tolerance and zero data loss—an outage in any particular region won’t matter. And placing data closer to end users also leads to low latency.</a:t>
            </a:r>
          </a:p>
          <a:p>
            <a:pPr algn="l">
              <a:buFont typeface="Arial" panose="020B0604020202020204" pitchFamily="34" charset="0"/>
              <a:buChar char="•"/>
            </a:pPr>
            <a:r>
              <a:rPr lang="en-GB" b="1" i="0" dirty="0">
                <a:solidFill>
                  <a:srgbClr val="2D3133"/>
                </a:solidFill>
                <a:effectLst/>
                <a:latin typeface="Muli"/>
              </a:rPr>
              <a:t>Familiar Interface:</a:t>
            </a:r>
            <a:r>
              <a:rPr lang="en-GB" b="0" i="0" dirty="0">
                <a:solidFill>
                  <a:srgbClr val="2D3133"/>
                </a:solidFill>
                <a:effectLst/>
                <a:latin typeface="Muli"/>
              </a:rPr>
              <a:t> Most developers will be able to pick up Cassandra’s query language quickly. That’s because Cassandra Query Language (CQL) has a strong resemblance to SQL.</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a:t>
            </a:fld>
            <a:endParaRPr lang="en-US"/>
          </a:p>
        </p:txBody>
      </p:sp>
    </p:spTree>
    <p:extLst>
      <p:ext uri="{BB962C8B-B14F-4D97-AF65-F5344CB8AC3E}">
        <p14:creationId xmlns:p14="http://schemas.microsoft.com/office/powerpoint/2010/main" val="135631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Seed nodes are used to bootstrap the gossip protocol. The features of seed nodes are:</a:t>
            </a:r>
          </a:p>
          <a:p>
            <a:pPr algn="l">
              <a:buFont typeface="Arial" panose="020B0604020202020204" pitchFamily="34" charset="0"/>
              <a:buChar char="•"/>
            </a:pPr>
            <a:r>
              <a:rPr lang="en-GB" b="0" i="0" dirty="0">
                <a:solidFill>
                  <a:srgbClr val="51565E"/>
                </a:solidFill>
                <a:effectLst/>
                <a:latin typeface="Roboto" panose="02000000000000000000" pitchFamily="2" charset="0"/>
              </a:rPr>
              <a:t>They are specified in the configuration file </a:t>
            </a:r>
            <a:r>
              <a:rPr lang="en-GB" b="0" i="0" dirty="0" err="1">
                <a:solidFill>
                  <a:srgbClr val="51565E"/>
                </a:solidFill>
                <a:effectLst/>
                <a:latin typeface="Roboto" panose="02000000000000000000" pitchFamily="2" charset="0"/>
              </a:rPr>
              <a:t>Cassandra.yaml</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Seed nodes are used for bootstrapping the gossip protocol when a node is started or restarted.</a:t>
            </a:r>
          </a:p>
          <a:p>
            <a:pPr algn="l">
              <a:buFont typeface="Arial" panose="020B0604020202020204" pitchFamily="34" charset="0"/>
              <a:buChar char="•"/>
            </a:pPr>
            <a:r>
              <a:rPr lang="en-GB" b="0" i="0" dirty="0">
                <a:solidFill>
                  <a:srgbClr val="51565E"/>
                </a:solidFill>
                <a:effectLst/>
                <a:latin typeface="Roboto" panose="02000000000000000000" pitchFamily="2" charset="0"/>
              </a:rPr>
              <a:t>They are used to achieve a steady state where each node is connected to every other node but are not required during the steady state.</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The diagram depicts a </a:t>
            </a:r>
            <a:r>
              <a:rPr lang="en-GB" b="0" i="0" dirty="0" err="1">
                <a:solidFill>
                  <a:srgbClr val="51565E"/>
                </a:solidFill>
                <a:effectLst/>
                <a:latin typeface="Roboto" panose="02000000000000000000" pitchFamily="2" charset="0"/>
              </a:rPr>
              <a:t>startup</a:t>
            </a:r>
            <a:r>
              <a:rPr lang="en-GB" b="0" i="0" dirty="0">
                <a:solidFill>
                  <a:srgbClr val="51565E"/>
                </a:solidFill>
                <a:effectLst/>
                <a:latin typeface="Roboto" panose="02000000000000000000" pitchFamily="2" charset="0"/>
              </a:rPr>
              <a:t> of a cluster with 2 seed nodes. Initially, there is no connection between the nodes.</a:t>
            </a:r>
            <a:endParaRPr lang="en-IN" b="0" i="0" dirty="0">
              <a:solidFill>
                <a:srgbClr val="51565E"/>
              </a:solidFill>
              <a:effectLst/>
              <a:latin typeface="Roboto" panose="02000000000000000000" pitchFamily="2" charset="0"/>
            </a:endParaRPr>
          </a:p>
          <a:p>
            <a:pPr algn="l"/>
            <a:endParaRPr lang="en-IN"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On </a:t>
            </a:r>
            <a:r>
              <a:rPr lang="en-GB" b="0" i="0" dirty="0" err="1">
                <a:solidFill>
                  <a:srgbClr val="51565E"/>
                </a:solidFill>
                <a:effectLst/>
                <a:latin typeface="Roboto" panose="02000000000000000000" pitchFamily="2" charset="0"/>
              </a:rPr>
              <a:t>startup</a:t>
            </a:r>
            <a:r>
              <a:rPr lang="en-GB" b="0" i="0" dirty="0">
                <a:solidFill>
                  <a:srgbClr val="51565E"/>
                </a:solidFill>
                <a:effectLst/>
                <a:latin typeface="Roboto" panose="02000000000000000000" pitchFamily="2" charset="0"/>
              </a:rPr>
              <a:t>, two nodes connect to two other nodes that are specified as seed nodes. Once all the four nodes are connected, seed node information is no longer required as steady state is achieved.</a:t>
            </a:r>
          </a:p>
        </p:txBody>
      </p:sp>
      <p:sp>
        <p:nvSpPr>
          <p:cNvPr id="4" name="Slide Number Placeholder 3"/>
          <p:cNvSpPr>
            <a:spLocks noGrp="1"/>
          </p:cNvSpPr>
          <p:nvPr>
            <p:ph type="sldNum" sz="quarter" idx="5"/>
          </p:nvPr>
        </p:nvSpPr>
        <p:spPr/>
        <p:txBody>
          <a:bodyPr/>
          <a:lstStyle/>
          <a:p>
            <a:fld id="{CEC0FEBF-FA01-4053-9EEA-7532E3F93B60}" type="slidenum">
              <a:rPr lang="en-US" smtClean="0"/>
              <a:t>33</a:t>
            </a:fld>
            <a:endParaRPr lang="en-US"/>
          </a:p>
        </p:txBody>
      </p:sp>
    </p:spTree>
    <p:extLst>
      <p:ext uri="{BB962C8B-B14F-4D97-AF65-F5344CB8AC3E}">
        <p14:creationId xmlns:p14="http://schemas.microsoft.com/office/powerpoint/2010/main" val="2202588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Can be defined for each physical node in the cluster</a:t>
            </a:r>
          </a:p>
          <a:p>
            <a:pPr algn="l"/>
            <a:r>
              <a:rPr lang="en-GB" b="0" i="0" dirty="0">
                <a:solidFill>
                  <a:srgbClr val="51565E"/>
                </a:solidFill>
                <a:effectLst/>
                <a:latin typeface="Roboto" panose="02000000000000000000" pitchFamily="2" charset="0"/>
              </a:rPr>
              <a:t>Each node in the ring can hold multiple virtual nodes</a:t>
            </a:r>
          </a:p>
          <a:p>
            <a:pPr algn="l"/>
            <a:r>
              <a:rPr lang="en-GB" b="0" i="0" dirty="0">
                <a:solidFill>
                  <a:srgbClr val="51565E"/>
                </a:solidFill>
                <a:effectLst/>
                <a:latin typeface="Roboto" panose="02000000000000000000" pitchFamily="2" charset="0"/>
              </a:rPr>
              <a:t>By default, each node has 256 virtual nodes.</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Virtual nodes help achieve finer granularity in the partitioning of data, and data gets partitioned into each virtual node using the hash value of the key</a:t>
            </a:r>
          </a:p>
          <a:p>
            <a:pPr algn="l"/>
            <a:r>
              <a:rPr lang="en-GB" b="0" i="0" dirty="0">
                <a:solidFill>
                  <a:srgbClr val="51565E"/>
                </a:solidFill>
                <a:effectLst/>
                <a:latin typeface="Roboto" panose="02000000000000000000" pitchFamily="2" charset="0"/>
              </a:rPr>
              <a:t>On adding a new node to the cluster, the virtual nodes on it get equal portions of the existing data. </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So there is no need to separately balance the data by running a balancer. The image depicts a cluster with four physical nodes.</a:t>
            </a:r>
          </a:p>
          <a:p>
            <a:endParaRPr lang="en-IN" dirty="0"/>
          </a:p>
          <a:p>
            <a:endParaRPr lang="en-IN" dirty="0"/>
          </a:p>
          <a:p>
            <a:pPr algn="l"/>
            <a:r>
              <a:rPr lang="en-GB" b="0" i="0" dirty="0">
                <a:solidFill>
                  <a:srgbClr val="51565E"/>
                </a:solidFill>
                <a:effectLst/>
                <a:latin typeface="Roboto" panose="02000000000000000000" pitchFamily="2" charset="0"/>
              </a:rPr>
              <a:t>Each physical node in the cluster has four virtual nodes. So there are 16 </a:t>
            </a:r>
            <a:r>
              <a:rPr lang="en-GB" b="0" i="0" dirty="0" err="1">
                <a:solidFill>
                  <a:srgbClr val="51565E"/>
                </a:solidFill>
                <a:effectLst/>
                <a:latin typeface="Roboto" panose="02000000000000000000" pitchFamily="2" charset="0"/>
              </a:rPr>
              <a:t>vnodes</a:t>
            </a:r>
            <a:r>
              <a:rPr lang="en-GB" b="0" i="0" dirty="0">
                <a:solidFill>
                  <a:srgbClr val="51565E"/>
                </a:solidFill>
                <a:effectLst/>
                <a:latin typeface="Roboto" panose="02000000000000000000" pitchFamily="2" charset="0"/>
              </a:rPr>
              <a:t> in the cluster.</a:t>
            </a:r>
          </a:p>
          <a:p>
            <a:pPr algn="l"/>
            <a:r>
              <a:rPr lang="en-GB" b="0" i="0" dirty="0">
                <a:solidFill>
                  <a:srgbClr val="51565E"/>
                </a:solidFill>
                <a:effectLst/>
                <a:latin typeface="Roboto" panose="02000000000000000000" pitchFamily="2" charset="0"/>
              </a:rPr>
              <a:t>If 32TB of data is stored on the cluster, each </a:t>
            </a:r>
            <a:r>
              <a:rPr lang="en-GB" b="0" i="0" dirty="0" err="1">
                <a:solidFill>
                  <a:srgbClr val="51565E"/>
                </a:solidFill>
                <a:effectLst/>
                <a:latin typeface="Roboto" panose="02000000000000000000" pitchFamily="2" charset="0"/>
              </a:rPr>
              <a:t>vnode</a:t>
            </a:r>
            <a:r>
              <a:rPr lang="en-GB" b="0" i="0" dirty="0">
                <a:solidFill>
                  <a:srgbClr val="51565E"/>
                </a:solidFill>
                <a:effectLst/>
                <a:latin typeface="Roboto" panose="02000000000000000000" pitchFamily="2" charset="0"/>
              </a:rPr>
              <a:t> will get 2TB of data to store. If another physical node with 4 virtual nodes is added to the cluster, the data will be distributed to 20 </a:t>
            </a:r>
            <a:r>
              <a:rPr lang="en-GB" b="0" i="0" dirty="0" err="1">
                <a:solidFill>
                  <a:srgbClr val="51565E"/>
                </a:solidFill>
                <a:effectLst/>
                <a:latin typeface="Roboto" panose="02000000000000000000" pitchFamily="2" charset="0"/>
              </a:rPr>
              <a:t>vnodes</a:t>
            </a:r>
            <a:r>
              <a:rPr lang="en-GB" b="0" i="0" dirty="0">
                <a:solidFill>
                  <a:srgbClr val="51565E"/>
                </a:solidFill>
                <a:effectLst/>
                <a:latin typeface="Roboto" panose="02000000000000000000" pitchFamily="2" charset="0"/>
              </a:rPr>
              <a:t> in total such that each </a:t>
            </a:r>
            <a:r>
              <a:rPr lang="en-GB" b="0" i="0" dirty="0" err="1">
                <a:solidFill>
                  <a:srgbClr val="51565E"/>
                </a:solidFill>
                <a:effectLst/>
                <a:latin typeface="Roboto" panose="02000000000000000000" pitchFamily="2" charset="0"/>
              </a:rPr>
              <a:t>vnode</a:t>
            </a:r>
            <a:r>
              <a:rPr lang="en-GB" b="0" i="0" dirty="0">
                <a:solidFill>
                  <a:srgbClr val="51565E"/>
                </a:solidFill>
                <a:effectLst/>
                <a:latin typeface="Roboto" panose="02000000000000000000" pitchFamily="2" charset="0"/>
              </a:rPr>
              <a:t> will now have 1.6 TB of data.</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35</a:t>
            </a:fld>
            <a:endParaRPr lang="en-US"/>
          </a:p>
        </p:txBody>
      </p:sp>
    </p:spTree>
    <p:extLst>
      <p:ext uri="{BB962C8B-B14F-4D97-AF65-F5344CB8AC3E}">
        <p14:creationId xmlns:p14="http://schemas.microsoft.com/office/powerpoint/2010/main" val="135878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Cassandra is highly fault tolerant. The effects of node failure are:</a:t>
            </a:r>
          </a:p>
          <a:p>
            <a:pPr algn="l">
              <a:buFont typeface="Arial" panose="020B0604020202020204" pitchFamily="34" charset="0"/>
              <a:buChar char="•"/>
            </a:pPr>
            <a:r>
              <a:rPr lang="en-GB" b="0" i="0" dirty="0">
                <a:solidFill>
                  <a:srgbClr val="51565E"/>
                </a:solidFill>
                <a:effectLst/>
                <a:latin typeface="Roboto" panose="02000000000000000000" pitchFamily="2" charset="0"/>
              </a:rPr>
              <a:t>Other nodes detect the node failure.</a:t>
            </a:r>
          </a:p>
          <a:p>
            <a:pPr algn="l">
              <a:buFont typeface="Arial" panose="020B0604020202020204" pitchFamily="34" charset="0"/>
              <a:buChar char="•"/>
            </a:pPr>
            <a:r>
              <a:rPr lang="en-GB" b="0" i="0" dirty="0">
                <a:solidFill>
                  <a:srgbClr val="51565E"/>
                </a:solidFill>
                <a:effectLst/>
                <a:latin typeface="Roboto" panose="02000000000000000000" pitchFamily="2" charset="0"/>
              </a:rPr>
              <a:t>Request for data on that node is routed to other nodes that have the replica of that data.</a:t>
            </a:r>
          </a:p>
          <a:p>
            <a:pPr algn="l">
              <a:buFont typeface="Arial" panose="020B0604020202020204" pitchFamily="34" charset="0"/>
              <a:buChar char="•"/>
            </a:pPr>
            <a:r>
              <a:rPr lang="en-GB" b="0" i="0" dirty="0">
                <a:solidFill>
                  <a:srgbClr val="51565E"/>
                </a:solidFill>
                <a:effectLst/>
                <a:latin typeface="Roboto" panose="02000000000000000000" pitchFamily="2" charset="0"/>
              </a:rPr>
              <a:t>Writes are handled by a temporary node until the node is restarted.</a:t>
            </a:r>
          </a:p>
          <a:p>
            <a:pPr algn="l">
              <a:buFont typeface="Arial" panose="020B0604020202020204" pitchFamily="34" charset="0"/>
              <a:buChar char="•"/>
            </a:pPr>
            <a:r>
              <a:rPr lang="en-GB" b="0" i="0" dirty="0">
                <a:solidFill>
                  <a:srgbClr val="51565E"/>
                </a:solidFill>
                <a:effectLst/>
                <a:latin typeface="Roboto" panose="02000000000000000000" pitchFamily="2" charset="0"/>
              </a:rPr>
              <a:t>Any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or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data that is lost is recovered from </a:t>
            </a:r>
            <a:r>
              <a:rPr lang="en-GB" b="0" i="0" dirty="0" err="1">
                <a:solidFill>
                  <a:srgbClr val="51565E"/>
                </a:solidFill>
                <a:effectLst/>
                <a:latin typeface="Roboto" panose="02000000000000000000" pitchFamily="2" charset="0"/>
              </a:rPr>
              <a:t>commitlog</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A node can be permanently removed using the </a:t>
            </a:r>
            <a:r>
              <a:rPr lang="en-GB" b="0" i="0" dirty="0" err="1">
                <a:solidFill>
                  <a:srgbClr val="51565E"/>
                </a:solidFill>
                <a:effectLst/>
                <a:latin typeface="Roboto" panose="02000000000000000000" pitchFamily="2" charset="0"/>
              </a:rPr>
              <a:t>nodetool</a:t>
            </a:r>
            <a:r>
              <a:rPr lang="en-GB" b="0" i="0" dirty="0">
                <a:solidFill>
                  <a:srgbClr val="51565E"/>
                </a:solidFill>
                <a:effectLst/>
                <a:latin typeface="Roboto" panose="02000000000000000000" pitchFamily="2" charset="0"/>
              </a:rPr>
              <a:t> utility.</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36</a:t>
            </a:fld>
            <a:endParaRPr lang="en-US"/>
          </a:p>
        </p:txBody>
      </p:sp>
    </p:spTree>
    <p:extLst>
      <p:ext uri="{BB962C8B-B14F-4D97-AF65-F5344CB8AC3E}">
        <p14:creationId xmlns:p14="http://schemas.microsoft.com/office/powerpoint/2010/main" val="1390189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Sometimes, a rack could stop functioning due to power failure or a network switch problem. The effects of Rack </a:t>
            </a:r>
            <a:r>
              <a:rPr lang="en-GB" b="0" i="0">
                <a:solidFill>
                  <a:srgbClr val="51565E"/>
                </a:solidFill>
                <a:effectLst/>
                <a:latin typeface="Roboto" panose="02000000000000000000" pitchFamily="2" charset="0"/>
              </a:rPr>
              <a:t>Failure are as :</a:t>
            </a:r>
            <a:endParaRPr lang="en-GB" b="0" i="0" dirty="0">
              <a:solidFill>
                <a:srgbClr val="51565E"/>
              </a:solidFill>
              <a:effectLst/>
              <a:latin typeface="Roboto" panose="02000000000000000000" pitchFamily="2" charset="0"/>
            </a:endParaRPr>
          </a:p>
          <a:p>
            <a:pPr algn="l">
              <a:buFont typeface="Arial" panose="020B0604020202020204" pitchFamily="34" charset="0"/>
              <a:buChar char="•"/>
            </a:pPr>
            <a:r>
              <a:rPr lang="en-GB" b="0" i="0" dirty="0">
                <a:solidFill>
                  <a:srgbClr val="51565E"/>
                </a:solidFill>
                <a:effectLst/>
                <a:latin typeface="Roboto" panose="02000000000000000000" pitchFamily="2" charset="0"/>
              </a:rPr>
              <a:t>All the nodes on the rack become inaccessible</a:t>
            </a:r>
          </a:p>
          <a:p>
            <a:pPr algn="l">
              <a:buFont typeface="Arial" panose="020B0604020202020204" pitchFamily="34" charset="0"/>
              <a:buChar char="•"/>
            </a:pPr>
            <a:r>
              <a:rPr lang="en-GB" b="0" i="0" dirty="0">
                <a:solidFill>
                  <a:srgbClr val="51565E"/>
                </a:solidFill>
                <a:effectLst/>
                <a:latin typeface="Roboto" panose="02000000000000000000" pitchFamily="2" charset="0"/>
              </a:rPr>
              <a:t>Reading data from the rack nodes is not possible</a:t>
            </a:r>
          </a:p>
          <a:p>
            <a:pPr algn="l">
              <a:buFont typeface="Arial" panose="020B0604020202020204" pitchFamily="34" charset="0"/>
              <a:buChar char="•"/>
            </a:pPr>
            <a:r>
              <a:rPr lang="en-GB" b="0" i="0" dirty="0">
                <a:solidFill>
                  <a:srgbClr val="51565E"/>
                </a:solidFill>
                <a:effectLst/>
                <a:latin typeface="Roboto" panose="02000000000000000000" pitchFamily="2" charset="0"/>
              </a:rPr>
              <a:t>The reads will be routed to other replicas of the data</a:t>
            </a:r>
          </a:p>
          <a:p>
            <a:pPr algn="l">
              <a:buFont typeface="Arial" panose="020B0604020202020204" pitchFamily="34" charset="0"/>
              <a:buChar char="•"/>
            </a:pPr>
            <a:r>
              <a:rPr lang="en-GB" b="0" i="0" dirty="0">
                <a:solidFill>
                  <a:srgbClr val="51565E"/>
                </a:solidFill>
                <a:effectLst/>
                <a:latin typeface="Roboto" panose="02000000000000000000" pitchFamily="2" charset="0"/>
              </a:rPr>
              <a:t>This will be treated as if each node in the rack has failed</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38</a:t>
            </a:fld>
            <a:endParaRPr lang="en-US"/>
          </a:p>
        </p:txBody>
      </p:sp>
    </p:spTree>
    <p:extLst>
      <p:ext uri="{BB962C8B-B14F-4D97-AF65-F5344CB8AC3E}">
        <p14:creationId xmlns:p14="http://schemas.microsoft.com/office/powerpoint/2010/main" val="4148350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3565A"/>
                </a:solidFill>
                <a:effectLst/>
                <a:latin typeface="intel-clear"/>
              </a:rPr>
              <a:t>Due to performance considerations in write-heavy workloads, writes in Cassandra are stored only on the </a:t>
            </a:r>
            <a:r>
              <a:rPr lang="en-GB" b="0" i="0" dirty="0" err="1">
                <a:solidFill>
                  <a:srgbClr val="53565A"/>
                </a:solidFill>
                <a:effectLst/>
                <a:latin typeface="intel-clear"/>
              </a:rPr>
              <a:t>Memtable</a:t>
            </a:r>
            <a:r>
              <a:rPr lang="en-GB" b="0" i="0" dirty="0">
                <a:solidFill>
                  <a:srgbClr val="53565A"/>
                </a:solidFill>
                <a:effectLst/>
                <a:latin typeface="intel-clear"/>
              </a:rPr>
              <a:t> data structure in memory, doing eventual flushing operations in order to synchronize with the sorted strings tables (</a:t>
            </a:r>
            <a:r>
              <a:rPr lang="en-GB" b="0" i="0" dirty="0" err="1">
                <a:solidFill>
                  <a:srgbClr val="53565A"/>
                </a:solidFill>
                <a:effectLst/>
                <a:latin typeface="intel-clear"/>
              </a:rPr>
              <a:t>SSTables</a:t>
            </a:r>
            <a:r>
              <a:rPr lang="en-GB" b="0" i="0" dirty="0">
                <a:solidFill>
                  <a:srgbClr val="53565A"/>
                </a:solidFill>
                <a:effectLst/>
                <a:latin typeface="intel-clear"/>
              </a:rPr>
              <a:t>) stored on disk</a:t>
            </a:r>
          </a:p>
          <a:p>
            <a:pPr algn="l"/>
            <a:endParaRPr lang="en-GB" b="0" i="0" dirty="0">
              <a:solidFill>
                <a:srgbClr val="53565A"/>
              </a:solidFill>
              <a:effectLst/>
              <a:latin typeface="intel-clear"/>
            </a:endParaRPr>
          </a:p>
          <a:p>
            <a:pPr algn="l"/>
            <a:r>
              <a:rPr lang="en-GB" b="0" i="0" dirty="0">
                <a:solidFill>
                  <a:srgbClr val="53565A"/>
                </a:solidFill>
                <a:effectLst/>
                <a:latin typeface="intel-clear"/>
              </a:rPr>
              <a:t>In order to avoid possible data losses due to node crashes, Cassandra also writes all operations to a log on disk (Commit Log), which can be used for recovery if needed. </a:t>
            </a:r>
          </a:p>
          <a:p>
            <a:pPr algn="l"/>
            <a:r>
              <a:rPr lang="en-GB" b="0" i="0" dirty="0">
                <a:solidFill>
                  <a:srgbClr val="53565A"/>
                </a:solidFill>
                <a:effectLst/>
                <a:latin typeface="intel-clear"/>
              </a:rPr>
              <a:t>In the case of reads, first, Cassandra uses the Bloom Filter to determine if the key we want to read is likely to be in this instance</a:t>
            </a:r>
          </a:p>
          <a:p>
            <a:pPr algn="l"/>
            <a:r>
              <a:rPr lang="en-GB" b="0" i="0" dirty="0">
                <a:solidFill>
                  <a:srgbClr val="53565A"/>
                </a:solidFill>
                <a:effectLst/>
                <a:latin typeface="intel-clear"/>
              </a:rPr>
              <a:t>Next, it looks in the key cache. If we are lucky and the key is there, Cassandra then accesses the Compression offsets in order to know where it should go and look for the requested data on the </a:t>
            </a:r>
            <a:r>
              <a:rPr lang="en-GB" b="0" i="0" dirty="0" err="1">
                <a:solidFill>
                  <a:srgbClr val="53565A"/>
                </a:solidFill>
                <a:effectLst/>
                <a:latin typeface="intel-clear"/>
              </a:rPr>
              <a:t>SSTable</a:t>
            </a:r>
            <a:r>
              <a:rPr lang="en-GB" b="0" i="0" dirty="0">
                <a:solidFill>
                  <a:srgbClr val="53565A"/>
                </a:solidFill>
                <a:effectLst/>
                <a:latin typeface="intel-clear"/>
              </a:rPr>
              <a:t> files. If the key is not in the key cache, however, Cassandra needs to perform an extra read to disk in order to find the key’s related information in the Partition Index.</a:t>
            </a:r>
          </a:p>
          <a:p>
            <a:pPr algn="l"/>
            <a:r>
              <a:rPr lang="en-GB" b="0" i="0" dirty="0">
                <a:solidFill>
                  <a:srgbClr val="53565A"/>
                </a:solidFill>
                <a:effectLst/>
                <a:latin typeface="intel-clear"/>
              </a:rPr>
              <a:t>Once the data is read from the corresponding </a:t>
            </a:r>
            <a:r>
              <a:rPr lang="en-GB" b="0" i="0" dirty="0" err="1">
                <a:solidFill>
                  <a:srgbClr val="53565A"/>
                </a:solidFill>
                <a:effectLst/>
                <a:latin typeface="intel-clear"/>
              </a:rPr>
              <a:t>SSTables</a:t>
            </a:r>
            <a:r>
              <a:rPr lang="en-GB" b="0" i="0" dirty="0">
                <a:solidFill>
                  <a:srgbClr val="53565A"/>
                </a:solidFill>
                <a:effectLst/>
                <a:latin typeface="intel-clear"/>
              </a:rPr>
              <a:t>, the </a:t>
            </a:r>
            <a:r>
              <a:rPr lang="en-GB" b="0" i="0" dirty="0" err="1">
                <a:solidFill>
                  <a:srgbClr val="53565A"/>
                </a:solidFill>
                <a:effectLst/>
                <a:latin typeface="intel-clear"/>
              </a:rPr>
              <a:t>Memtable</a:t>
            </a:r>
            <a:r>
              <a:rPr lang="en-GB" b="0" i="0" dirty="0">
                <a:solidFill>
                  <a:srgbClr val="53565A"/>
                </a:solidFill>
                <a:effectLst/>
                <a:latin typeface="intel-clear"/>
              </a:rPr>
              <a:t> is explored in case there are recent writes not yet flushed to disk. If that is the case, the data read from the </a:t>
            </a:r>
            <a:r>
              <a:rPr lang="en-GB" b="0" i="0" dirty="0" err="1">
                <a:solidFill>
                  <a:srgbClr val="53565A"/>
                </a:solidFill>
                <a:effectLst/>
                <a:latin typeface="intel-clear"/>
              </a:rPr>
              <a:t>Memtable</a:t>
            </a:r>
            <a:r>
              <a:rPr lang="en-GB" b="0" i="0" dirty="0">
                <a:solidFill>
                  <a:srgbClr val="53565A"/>
                </a:solidFill>
                <a:effectLst/>
                <a:latin typeface="intel-clear"/>
              </a:rPr>
              <a:t> is merged with the data read from the </a:t>
            </a:r>
            <a:r>
              <a:rPr lang="en-GB" b="0" i="0" dirty="0" err="1">
                <a:solidFill>
                  <a:srgbClr val="53565A"/>
                </a:solidFill>
                <a:effectLst/>
                <a:latin typeface="intel-clear"/>
              </a:rPr>
              <a:t>SSTable</a:t>
            </a:r>
            <a:r>
              <a:rPr lang="en-GB" b="0" i="0" dirty="0">
                <a:solidFill>
                  <a:srgbClr val="53565A"/>
                </a:solidFill>
                <a:effectLst/>
                <a:latin typeface="intel-clear"/>
              </a:rPr>
              <a:t> before returning it to the client. </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40</a:t>
            </a:fld>
            <a:endParaRPr lang="en-US"/>
          </a:p>
        </p:txBody>
      </p:sp>
    </p:spTree>
    <p:extLst>
      <p:ext uri="{BB962C8B-B14F-4D97-AF65-F5344CB8AC3E}">
        <p14:creationId xmlns:p14="http://schemas.microsoft.com/office/powerpoint/2010/main" val="309998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636978"/>
                </a:solidFill>
                <a:effectLst/>
                <a:latin typeface="inherit"/>
              </a:rPr>
              <a:t>Cassandra checks the row cache for data presence. If present, the data is returned, and the request ends.</a:t>
            </a:r>
            <a:endParaRPr lang="en-GB" b="0" i="0" dirty="0">
              <a:solidFill>
                <a:srgbClr val="636978"/>
              </a:solidFill>
              <a:effectLst/>
              <a:latin typeface="Roboto" panose="02000000000000000000" pitchFamily="2" charset="0"/>
            </a:endParaRPr>
          </a:p>
          <a:p>
            <a:pPr algn="l">
              <a:buFont typeface="+mj-lt"/>
              <a:buAutoNum type="arabicPeriod"/>
            </a:pPr>
            <a:r>
              <a:rPr lang="en-GB" b="0" i="0" dirty="0">
                <a:solidFill>
                  <a:srgbClr val="636978"/>
                </a:solidFill>
                <a:effectLst/>
                <a:latin typeface="inherit"/>
              </a:rPr>
              <a:t>The flow of request includes checking bloom filters. If the bloom filter indicates data presented in an </a:t>
            </a:r>
            <a:r>
              <a:rPr lang="en-GB" b="0" i="0" dirty="0" err="1">
                <a:solidFill>
                  <a:srgbClr val="636978"/>
                </a:solidFill>
                <a:effectLst/>
                <a:latin typeface="inherit"/>
              </a:rPr>
              <a:t>SSTable</a:t>
            </a:r>
            <a:r>
              <a:rPr lang="en-GB" b="0" i="0" dirty="0">
                <a:solidFill>
                  <a:srgbClr val="636978"/>
                </a:solidFill>
                <a:effectLst/>
                <a:latin typeface="inherit"/>
              </a:rPr>
              <a:t>, Cassandra continues to look for the required partition in the </a:t>
            </a:r>
            <a:r>
              <a:rPr lang="en-GB" b="0" i="0" dirty="0" err="1">
                <a:solidFill>
                  <a:srgbClr val="636978"/>
                </a:solidFill>
                <a:effectLst/>
                <a:latin typeface="inherit"/>
              </a:rPr>
              <a:t>SSTable</a:t>
            </a:r>
            <a:r>
              <a:rPr lang="en-GB" b="0" i="0" dirty="0">
                <a:solidFill>
                  <a:srgbClr val="636978"/>
                </a:solidFill>
                <a:effectLst/>
                <a:latin typeface="inherit"/>
              </a:rPr>
              <a:t>.</a:t>
            </a:r>
            <a:endParaRPr lang="en-GB" b="0" i="0" dirty="0">
              <a:solidFill>
                <a:srgbClr val="636978"/>
              </a:solidFill>
              <a:effectLst/>
              <a:latin typeface="Roboto" panose="02000000000000000000" pitchFamily="2" charset="0"/>
            </a:endParaRPr>
          </a:p>
          <a:p>
            <a:pPr algn="l">
              <a:buFont typeface="+mj-lt"/>
              <a:buAutoNum type="arabicPeriod"/>
            </a:pPr>
            <a:r>
              <a:rPr lang="en-GB" b="0" i="0" dirty="0">
                <a:solidFill>
                  <a:srgbClr val="636978"/>
                </a:solidFill>
                <a:effectLst/>
                <a:latin typeface="inherit"/>
              </a:rPr>
              <a:t>The key cache is checked for the partition key presence. The cache hit provides an offset for the partition in </a:t>
            </a:r>
            <a:r>
              <a:rPr lang="en-GB" b="0" i="0" dirty="0" err="1">
                <a:solidFill>
                  <a:srgbClr val="636978"/>
                </a:solidFill>
                <a:effectLst/>
                <a:latin typeface="inherit"/>
              </a:rPr>
              <a:t>SSTable</a:t>
            </a:r>
            <a:r>
              <a:rPr lang="en-GB" b="0" i="0" dirty="0">
                <a:solidFill>
                  <a:srgbClr val="636978"/>
                </a:solidFill>
                <a:effectLst/>
                <a:latin typeface="inherit"/>
              </a:rPr>
              <a:t>. This offset is then used to retrieve the partition, and the request completes.</a:t>
            </a:r>
            <a:endParaRPr lang="en-GB" b="0" i="0" dirty="0">
              <a:solidFill>
                <a:srgbClr val="636978"/>
              </a:solidFill>
              <a:effectLst/>
              <a:latin typeface="Roboto" panose="02000000000000000000" pitchFamily="2" charset="0"/>
            </a:endParaRPr>
          </a:p>
          <a:p>
            <a:pPr algn="l">
              <a:buFont typeface="+mj-lt"/>
              <a:buAutoNum type="arabicPeriod"/>
            </a:pPr>
            <a:r>
              <a:rPr lang="en-GB" b="0" i="0" dirty="0">
                <a:solidFill>
                  <a:srgbClr val="636978"/>
                </a:solidFill>
                <a:effectLst/>
                <a:latin typeface="inherit"/>
              </a:rPr>
              <a:t>Cassandra continues to seek the partition in the partition summary and partition index. These structures also provide the partition offset in an </a:t>
            </a:r>
            <a:r>
              <a:rPr lang="en-GB" b="0" i="0" dirty="0" err="1">
                <a:solidFill>
                  <a:srgbClr val="636978"/>
                </a:solidFill>
                <a:effectLst/>
                <a:latin typeface="inherit"/>
              </a:rPr>
              <a:t>SSTable</a:t>
            </a:r>
            <a:r>
              <a:rPr lang="en-GB" b="0" i="0" dirty="0">
                <a:solidFill>
                  <a:srgbClr val="636978"/>
                </a:solidFill>
                <a:effectLst/>
                <a:latin typeface="inherit"/>
              </a:rPr>
              <a:t> which is then used to retrieve the partition and return. The caches are updated if present with the latest data read. </a:t>
            </a:r>
            <a:endParaRPr lang="en-GB" b="0" i="0" dirty="0">
              <a:solidFill>
                <a:srgbClr val="636978"/>
              </a:solidFill>
              <a:effectLst/>
              <a:latin typeface="Roboto" panose="02000000000000000000" pitchFamily="2" charset="0"/>
            </a:endParaRPr>
          </a:p>
          <a:p>
            <a:br>
              <a:rPr lang="en-GB" dirty="0"/>
            </a:b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41</a:t>
            </a:fld>
            <a:endParaRPr lang="en-US"/>
          </a:p>
        </p:txBody>
      </p:sp>
    </p:spTree>
    <p:extLst>
      <p:ext uri="{BB962C8B-B14F-4D97-AF65-F5344CB8AC3E}">
        <p14:creationId xmlns:p14="http://schemas.microsoft.com/office/powerpoint/2010/main" val="4027327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inter-regular"/>
              </a:rPr>
              <a:t>Every write activity of nodes is captured by the commit logs written in the nodes. Later the data will be captured and stored in the mem-table. Whenever the mem-table is full, data will be written into the </a:t>
            </a:r>
            <a:r>
              <a:rPr lang="en-GB" b="0" i="0" dirty="0" err="1">
                <a:solidFill>
                  <a:srgbClr val="333333"/>
                </a:solidFill>
                <a:effectLst/>
                <a:latin typeface="inter-regular"/>
              </a:rPr>
              <a:t>SStable</a:t>
            </a:r>
            <a:r>
              <a:rPr lang="en-GB" b="0" i="0" dirty="0">
                <a:solidFill>
                  <a:srgbClr val="333333"/>
                </a:solidFill>
                <a:effectLst/>
                <a:latin typeface="inter-regular"/>
              </a:rPr>
              <a:t> data file. All writes are automatically partitioned and replicated throughout the cluster. Cassandra periodically consolidates the </a:t>
            </a:r>
            <a:r>
              <a:rPr lang="en-GB" b="0" i="0" dirty="0" err="1">
                <a:solidFill>
                  <a:srgbClr val="333333"/>
                </a:solidFill>
                <a:effectLst/>
                <a:latin typeface="inter-regular"/>
              </a:rPr>
              <a:t>SSTables</a:t>
            </a:r>
            <a:r>
              <a:rPr lang="en-GB" b="0" i="0" dirty="0">
                <a:solidFill>
                  <a:srgbClr val="333333"/>
                </a:solidFill>
                <a:effectLst/>
                <a:latin typeface="inter-regular"/>
              </a:rPr>
              <a:t>, discarding unnecessary data.</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42</a:t>
            </a:fld>
            <a:endParaRPr lang="en-US"/>
          </a:p>
        </p:txBody>
      </p:sp>
    </p:spTree>
    <p:extLst>
      <p:ext uri="{BB962C8B-B14F-4D97-AF65-F5344CB8AC3E}">
        <p14:creationId xmlns:p14="http://schemas.microsoft.com/office/powerpoint/2010/main" val="1529980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err="1">
                <a:solidFill>
                  <a:srgbClr val="272C37"/>
                </a:solidFill>
                <a:effectLst/>
                <a:latin typeface="Roboto" panose="02000000000000000000" pitchFamily="2" charset="0"/>
              </a:rPr>
              <a:t>Keyspaces</a:t>
            </a:r>
            <a:endParaRPr lang="en-GB" b="0" i="0" dirty="0">
              <a:solidFill>
                <a:srgbClr val="272C37"/>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Cassandra data model consists of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at the highest level.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are the containers of data, similar to the schema or </a:t>
            </a:r>
            <a:r>
              <a:rPr lang="en-GB" b="0" i="0" u="none" strike="noStrike" dirty="0">
                <a:solidFill>
                  <a:srgbClr val="1179EF"/>
                </a:solidFill>
                <a:effectLst/>
                <a:latin typeface="Roboto" panose="02000000000000000000" pitchFamily="2" charset="0"/>
                <a:hlinkClick r:id="rId3" tooltip="database"/>
              </a:rPr>
              <a:t>database</a:t>
            </a:r>
            <a:r>
              <a:rPr lang="en-GB" b="0" i="0" dirty="0">
                <a:solidFill>
                  <a:srgbClr val="51565E"/>
                </a:solidFill>
                <a:effectLst/>
                <a:latin typeface="Roboto" panose="02000000000000000000" pitchFamily="2" charset="0"/>
              </a:rPr>
              <a:t> in a relational database. Typically,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contain many tables.</a:t>
            </a:r>
          </a:p>
          <a:p>
            <a:pPr algn="l"/>
            <a:endParaRPr lang="en-GB" b="0" i="0" dirty="0">
              <a:solidFill>
                <a:srgbClr val="51565E"/>
              </a:solidFill>
              <a:effectLst/>
              <a:latin typeface="Roboto" panose="02000000000000000000" pitchFamily="2" charset="0"/>
            </a:endParaRPr>
          </a:p>
          <a:p>
            <a:pPr algn="l"/>
            <a:r>
              <a:rPr lang="en-GB" b="0" i="0" dirty="0">
                <a:solidFill>
                  <a:srgbClr val="272C37"/>
                </a:solidFill>
                <a:effectLst/>
                <a:latin typeface="Roboto" panose="02000000000000000000" pitchFamily="2" charset="0"/>
              </a:rPr>
              <a:t>Tables</a:t>
            </a:r>
          </a:p>
          <a:p>
            <a:pPr algn="l"/>
            <a:r>
              <a:rPr lang="en-GB" b="0" i="0" dirty="0">
                <a:solidFill>
                  <a:srgbClr val="51565E"/>
                </a:solidFill>
                <a:effectLst/>
                <a:latin typeface="Roboto" panose="02000000000000000000" pitchFamily="2" charset="0"/>
              </a:rPr>
              <a:t>Within the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the tables are defined. Tables are also referred to as Column Families in the earlier versions of Cassandra. Tables contain a set of columns and a primary key, and they store data in a set of rows.</a:t>
            </a:r>
          </a:p>
          <a:p>
            <a:pPr algn="l"/>
            <a:endParaRPr lang="en-GB" b="0" i="0" dirty="0">
              <a:solidFill>
                <a:srgbClr val="51565E"/>
              </a:solidFill>
              <a:effectLst/>
              <a:latin typeface="Roboto" panose="02000000000000000000" pitchFamily="2" charset="0"/>
            </a:endParaRPr>
          </a:p>
          <a:p>
            <a:pPr algn="l"/>
            <a:r>
              <a:rPr lang="en-GB" b="0" i="0" dirty="0">
                <a:solidFill>
                  <a:srgbClr val="272C37"/>
                </a:solidFill>
                <a:effectLst/>
                <a:latin typeface="Roboto" panose="02000000000000000000" pitchFamily="2" charset="0"/>
              </a:rPr>
              <a:t>Columns</a:t>
            </a:r>
          </a:p>
          <a:p>
            <a:pPr algn="l"/>
            <a:r>
              <a:rPr lang="en-GB" b="0" i="0" dirty="0">
                <a:solidFill>
                  <a:srgbClr val="51565E"/>
                </a:solidFill>
                <a:effectLst/>
                <a:latin typeface="Roboto" panose="02000000000000000000" pitchFamily="2" charset="0"/>
              </a:rPr>
              <a:t>Columns define the structure of </a:t>
            </a:r>
            <a:r>
              <a:rPr lang="en-GB" b="0" i="0" u="none" strike="noStrike" dirty="0">
                <a:solidFill>
                  <a:srgbClr val="1179EF"/>
                </a:solidFill>
                <a:effectLst/>
                <a:latin typeface="Roboto" panose="02000000000000000000" pitchFamily="2" charset="0"/>
                <a:hlinkClick r:id="rId4" tooltip="data"/>
              </a:rPr>
              <a:t>data</a:t>
            </a:r>
            <a:r>
              <a:rPr lang="en-GB" b="0" i="0" dirty="0">
                <a:solidFill>
                  <a:srgbClr val="51565E"/>
                </a:solidFill>
                <a:effectLst/>
                <a:latin typeface="Roboto" panose="02000000000000000000" pitchFamily="2" charset="0"/>
              </a:rPr>
              <a:t> in a table. Each column has an associated type, such as integer, text, double, and Boolean. These Cassandra data model components will be discussed in detail in this lesson.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49</a:t>
            </a:fld>
            <a:endParaRPr lang="en-US"/>
          </a:p>
        </p:txBody>
      </p:sp>
    </p:spTree>
    <p:extLst>
      <p:ext uri="{BB962C8B-B14F-4D97-AF65-F5344CB8AC3E}">
        <p14:creationId xmlns:p14="http://schemas.microsoft.com/office/powerpoint/2010/main" val="581757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Counter is a special column which stores a number that is incremented. It can be used to count the occurrences of an event or a process. Some of the features of the counter are:</a:t>
            </a:r>
          </a:p>
          <a:p>
            <a:pPr algn="l">
              <a:buFont typeface="Arial" panose="020B0604020202020204" pitchFamily="34" charset="0"/>
              <a:buChar char="•"/>
            </a:pPr>
            <a:r>
              <a:rPr lang="en-GB" b="0" i="0" dirty="0">
                <a:solidFill>
                  <a:srgbClr val="51565E"/>
                </a:solidFill>
                <a:effectLst/>
                <a:latin typeface="Roboto" panose="02000000000000000000" pitchFamily="2" charset="0"/>
              </a:rPr>
              <a:t>You can only update the value by adding or subtracting from the current value.</a:t>
            </a:r>
          </a:p>
          <a:p>
            <a:pPr algn="l">
              <a:buFont typeface="Arial" panose="020B0604020202020204" pitchFamily="34" charset="0"/>
              <a:buChar char="•"/>
            </a:pPr>
            <a:r>
              <a:rPr lang="en-GB" b="0" i="0" dirty="0">
                <a:solidFill>
                  <a:srgbClr val="51565E"/>
                </a:solidFill>
                <a:effectLst/>
                <a:latin typeface="Roboto" panose="02000000000000000000" pitchFamily="2" charset="0"/>
              </a:rPr>
              <a:t>Before the first update, a counter will have an initial value of zero.</a:t>
            </a:r>
          </a:p>
          <a:p>
            <a:pPr algn="l">
              <a:buFont typeface="Arial" panose="020B0604020202020204" pitchFamily="34" charset="0"/>
              <a:buChar char="•"/>
            </a:pPr>
            <a:r>
              <a:rPr lang="en-GB" b="0" i="0" dirty="0">
                <a:solidFill>
                  <a:srgbClr val="51565E"/>
                </a:solidFill>
                <a:effectLst/>
                <a:latin typeface="Roboto" panose="02000000000000000000" pitchFamily="2" charset="0"/>
              </a:rPr>
              <a:t>The update using the current value is allowed only for the counter columns in Cassandra.</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54</a:t>
            </a:fld>
            <a:endParaRPr lang="en-US"/>
          </a:p>
        </p:txBody>
      </p:sp>
    </p:spTree>
    <p:extLst>
      <p:ext uri="{BB962C8B-B14F-4D97-AF65-F5344CB8AC3E}">
        <p14:creationId xmlns:p14="http://schemas.microsoft.com/office/powerpoint/2010/main" val="3670224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5</a:t>
            </a:fld>
            <a:endParaRPr lang="en-US"/>
          </a:p>
        </p:txBody>
      </p:sp>
    </p:spTree>
    <p:extLst>
      <p:ext uri="{BB962C8B-B14F-4D97-AF65-F5344CB8AC3E}">
        <p14:creationId xmlns:p14="http://schemas.microsoft.com/office/powerpoint/2010/main" val="46999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292929"/>
                </a:solidFill>
                <a:effectLst/>
                <a:latin typeface="sohne"/>
              </a:rPr>
              <a:t>Sensor data</a:t>
            </a:r>
          </a:p>
          <a:p>
            <a:pPr algn="l"/>
            <a:r>
              <a:rPr lang="en-GB" b="0" i="0" dirty="0">
                <a:solidFill>
                  <a:srgbClr val="292929"/>
                </a:solidFill>
                <a:effectLst/>
                <a:latin typeface="charter"/>
              </a:rPr>
              <a:t>The way </a:t>
            </a:r>
            <a:r>
              <a:rPr lang="en-GB" b="0" i="0" u="sng" dirty="0">
                <a:solidFill>
                  <a:srgbClr val="292929"/>
                </a:solidFill>
                <a:effectLst/>
                <a:latin typeface="charter"/>
                <a:hlinkClick r:id="rId3"/>
              </a:rPr>
              <a:t>Cassandra’s data model</a:t>
            </a:r>
            <a:r>
              <a:rPr lang="en-GB" b="0" i="0" dirty="0">
                <a:solidFill>
                  <a:srgbClr val="292929"/>
                </a:solidFill>
                <a:effectLst/>
                <a:latin typeface="charter"/>
              </a:rPr>
              <a:t> is organized and the fact that Cassandra is designed for intensive write workloads make it exceptionally good for sensor data. It </a:t>
            </a:r>
            <a:r>
              <a:rPr lang="en-GB" b="1" i="1" dirty="0">
                <a:solidFill>
                  <a:srgbClr val="292929"/>
                </a:solidFill>
                <a:effectLst/>
                <a:latin typeface="charter"/>
              </a:rPr>
              <a:t>suits completely different industries</a:t>
            </a:r>
            <a:r>
              <a:rPr lang="en-GB" b="0" i="0" dirty="0">
                <a:solidFill>
                  <a:srgbClr val="292929"/>
                </a:solidFill>
                <a:effectLst/>
                <a:latin typeface="charter"/>
              </a:rPr>
              <a:t>, be it manufacturing, logistics, healthcare, real estate, energy production, agriculture or whatever. Regardless of sensor types, Cassandra handles the flow of incoming data nicely and provides possibilities for further data analysis.</a:t>
            </a:r>
          </a:p>
          <a:p>
            <a:pPr algn="l"/>
            <a:r>
              <a:rPr lang="en-GB" b="1" i="0" dirty="0">
                <a:solidFill>
                  <a:srgbClr val="292929"/>
                </a:solidFill>
                <a:effectLst/>
                <a:latin typeface="sohne"/>
              </a:rPr>
              <a:t>Messaging systems</a:t>
            </a:r>
          </a:p>
          <a:p>
            <a:pPr algn="l"/>
            <a:r>
              <a:rPr lang="en-GB" b="0" i="0" dirty="0">
                <a:solidFill>
                  <a:srgbClr val="292929"/>
                </a:solidFill>
                <a:effectLst/>
                <a:latin typeface="charter"/>
              </a:rPr>
              <a:t>Messaging systems (chats, collaboration and instant messaging apps, etc.) are just as perfect for Cassandra as sensor data, since they don’t require data updates. Cassandra quickly writes new incoming messages, allows quick reads and other additional features. For instance, you may give a message a ‘time to live’ and Cassandra will delete it when this time runs out avoiding expensive tombstones and compaction.</a:t>
            </a:r>
          </a:p>
          <a:p>
            <a:pPr algn="l"/>
            <a:r>
              <a:rPr lang="en-GB" b="1" i="0" dirty="0">
                <a:solidFill>
                  <a:srgbClr val="292929"/>
                </a:solidFill>
                <a:effectLst/>
                <a:latin typeface="sohne"/>
              </a:rPr>
              <a:t>Ecommerce websites</a:t>
            </a:r>
          </a:p>
          <a:p>
            <a:pPr algn="l"/>
            <a:r>
              <a:rPr lang="en-GB" b="0" i="0" dirty="0">
                <a:solidFill>
                  <a:srgbClr val="292929"/>
                </a:solidFill>
                <a:effectLst/>
                <a:latin typeface="charter"/>
              </a:rPr>
              <a:t>Data model design, write-orientation, fairly fast reads and linear scalability make Cassandra suitable for ecommerce websites with features like </a:t>
            </a:r>
            <a:r>
              <a:rPr lang="en-GB" b="1" i="1" dirty="0">
                <a:solidFill>
                  <a:srgbClr val="292929"/>
                </a:solidFill>
                <a:effectLst/>
                <a:latin typeface="charter"/>
              </a:rPr>
              <a:t>product </a:t>
            </a:r>
            <a:r>
              <a:rPr lang="en-GB" b="1" i="1" dirty="0" err="1">
                <a:solidFill>
                  <a:srgbClr val="292929"/>
                </a:solidFill>
                <a:effectLst/>
                <a:latin typeface="charter"/>
              </a:rPr>
              <a:t>catalogs</a:t>
            </a:r>
            <a:r>
              <a:rPr lang="en-GB" b="1" i="0" dirty="0">
                <a:solidFill>
                  <a:srgbClr val="292929"/>
                </a:solidFill>
                <a:effectLst/>
                <a:latin typeface="charter"/>
              </a:rPr>
              <a:t> </a:t>
            </a:r>
            <a:r>
              <a:rPr lang="en-GB" b="0" i="0" dirty="0">
                <a:solidFill>
                  <a:srgbClr val="292929"/>
                </a:solidFill>
                <a:effectLst/>
                <a:latin typeface="charter"/>
              </a:rPr>
              <a:t>and </a:t>
            </a:r>
            <a:r>
              <a:rPr lang="en-GB" b="1" i="1" dirty="0">
                <a:solidFill>
                  <a:srgbClr val="292929"/>
                </a:solidFill>
                <a:effectLst/>
                <a:latin typeface="charter"/>
              </a:rPr>
              <a:t>recommendation or personalization engines</a:t>
            </a:r>
            <a:r>
              <a:rPr lang="en-GB" b="0" i="0" dirty="0">
                <a:solidFill>
                  <a:srgbClr val="292929"/>
                </a:solidFill>
                <a:effectLst/>
                <a:latin typeface="charter"/>
              </a:rPr>
              <a:t>. For the latter, Cassandra can store activities of visitors, who fall into the same segment, close to each other, which will allow analytical tools a quick access to the data to, say, generate tempting recommendations for users who want to leave the website.</a:t>
            </a:r>
          </a:p>
          <a:p>
            <a:pPr algn="l"/>
            <a:r>
              <a:rPr lang="en-GB" b="1" i="0" dirty="0">
                <a:solidFill>
                  <a:srgbClr val="292929"/>
                </a:solidFill>
                <a:effectLst/>
                <a:latin typeface="sohne"/>
              </a:rPr>
              <a:t>Entertainment websites</a:t>
            </a:r>
          </a:p>
          <a:p>
            <a:pPr algn="l"/>
            <a:r>
              <a:rPr lang="en-GB" b="0" i="0" dirty="0">
                <a:solidFill>
                  <a:srgbClr val="292929"/>
                </a:solidFill>
                <a:effectLst/>
                <a:latin typeface="charter"/>
              </a:rPr>
              <a:t>Cassandra also helps various entertainment websites track and monitor their users’ activities. It stores data on what movies, games, articles or songs a user has watched, played, read or listened to, how much time they spent on each activity, etc. Then, Cassandra can feed this data to an analytical tool to recommend other movies, games, articles or songs users may like.</a:t>
            </a:r>
          </a:p>
          <a:p>
            <a:pPr algn="l"/>
            <a:r>
              <a:rPr lang="en-GB" b="1" i="0" dirty="0">
                <a:solidFill>
                  <a:srgbClr val="292929"/>
                </a:solidFill>
                <a:effectLst/>
                <a:latin typeface="sohne"/>
              </a:rPr>
              <a:t>Fraud detection for banks</a:t>
            </a:r>
          </a:p>
          <a:p>
            <a:pPr algn="l"/>
            <a:r>
              <a:rPr lang="en-GB" b="0" i="0" dirty="0">
                <a:solidFill>
                  <a:srgbClr val="292929"/>
                </a:solidFill>
                <a:effectLst/>
                <a:latin typeface="charter"/>
              </a:rPr>
              <a:t>Although Cassandra doesn’t go well with transfers between bank accounts and poorly gets along with ACID transactions, banks still can benefit from it. Their big data solutions built to </a:t>
            </a:r>
            <a:r>
              <a:rPr lang="en-GB" b="0" i="0" dirty="0" err="1">
                <a:solidFill>
                  <a:srgbClr val="292929"/>
                </a:solidFill>
                <a:effectLst/>
                <a:latin typeface="charter"/>
              </a:rPr>
              <a:t>analyze</a:t>
            </a:r>
            <a:r>
              <a:rPr lang="en-GB" b="0" i="0" dirty="0">
                <a:solidFill>
                  <a:srgbClr val="292929"/>
                </a:solidFill>
                <a:effectLst/>
                <a:latin typeface="charter"/>
              </a:rPr>
              <a:t> customer data can provide an extra level of security for their clients by enabling </a:t>
            </a:r>
            <a:r>
              <a:rPr lang="en-GB" b="1" i="1" dirty="0">
                <a:solidFill>
                  <a:srgbClr val="292929"/>
                </a:solidFill>
                <a:effectLst/>
                <a:latin typeface="charter"/>
              </a:rPr>
              <a:t>fraud detection</a:t>
            </a:r>
            <a:r>
              <a:rPr lang="en-GB" b="0" i="0" dirty="0">
                <a:solidFill>
                  <a:srgbClr val="292929"/>
                </a:solidFill>
                <a:effectLst/>
                <a:latin typeface="charter"/>
              </a:rPr>
              <a:t>. Cassandra does it splendidly, given its great speeds and support for real-time analytics through a seamless integration with Apache Spark.</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7</a:t>
            </a:fld>
            <a:endParaRPr lang="en-US"/>
          </a:p>
        </p:txBody>
      </p:sp>
    </p:spTree>
    <p:extLst>
      <p:ext uri="{BB962C8B-B14F-4D97-AF65-F5344CB8AC3E}">
        <p14:creationId xmlns:p14="http://schemas.microsoft.com/office/powerpoint/2010/main" val="200923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Some of the features of Cassandra architecture are as follows:</a:t>
            </a:r>
          </a:p>
          <a:p>
            <a:pPr algn="l">
              <a:buFont typeface="Arial" panose="020B0604020202020204" pitchFamily="34" charset="0"/>
              <a:buChar char="•"/>
            </a:pPr>
            <a:endParaRPr lang="en-GB" b="0" i="0" dirty="0">
              <a:solidFill>
                <a:srgbClr val="51565E"/>
              </a:solidFill>
              <a:effectLst/>
              <a:latin typeface="Roboto" panose="02000000000000000000" pitchFamily="2" charset="0"/>
            </a:endParaRPr>
          </a:p>
          <a:p>
            <a:pPr algn="l">
              <a:buFont typeface="Arial" panose="020B0604020202020204" pitchFamily="34" charset="0"/>
              <a:buChar char="•"/>
            </a:pPr>
            <a:r>
              <a:rPr lang="en-GB" b="0" i="0" dirty="0">
                <a:solidFill>
                  <a:srgbClr val="51565E"/>
                </a:solidFill>
                <a:effectLst/>
                <a:latin typeface="Roboto" panose="02000000000000000000" pitchFamily="2" charset="0"/>
              </a:rPr>
              <a:t>Cassandra is designed such that it has no master or slave nodes.</a:t>
            </a:r>
          </a:p>
          <a:p>
            <a:pPr algn="l">
              <a:buFont typeface="Arial" panose="020B0604020202020204" pitchFamily="34" charset="0"/>
              <a:buChar char="•"/>
            </a:pPr>
            <a:r>
              <a:rPr lang="en-GB" b="0" i="0" dirty="0">
                <a:solidFill>
                  <a:srgbClr val="51565E"/>
                </a:solidFill>
                <a:effectLst/>
                <a:latin typeface="Roboto" panose="02000000000000000000" pitchFamily="2" charset="0"/>
              </a:rPr>
              <a:t>It has a ring-type architecture, that is, its nodes are logically distributed like a ring.</a:t>
            </a:r>
          </a:p>
          <a:p>
            <a:pPr algn="l">
              <a:buFont typeface="Arial" panose="020B0604020202020204" pitchFamily="34" charset="0"/>
              <a:buChar char="•"/>
            </a:pPr>
            <a:r>
              <a:rPr lang="en-GB" b="0" i="0" dirty="0">
                <a:solidFill>
                  <a:srgbClr val="51565E"/>
                </a:solidFill>
                <a:effectLst/>
                <a:latin typeface="Roboto" panose="02000000000000000000" pitchFamily="2" charset="0"/>
              </a:rPr>
              <a:t>Data is automatically distributed across all the nodes.</a:t>
            </a:r>
          </a:p>
          <a:p>
            <a:pPr algn="l">
              <a:buFont typeface="Arial" panose="020B0604020202020204" pitchFamily="34" charset="0"/>
              <a:buChar char="•"/>
            </a:pPr>
            <a:r>
              <a:rPr lang="en-GB" b="0" i="0" dirty="0">
                <a:solidFill>
                  <a:srgbClr val="51565E"/>
                </a:solidFill>
                <a:effectLst/>
                <a:latin typeface="Roboto" panose="02000000000000000000" pitchFamily="2" charset="0"/>
              </a:rPr>
              <a:t>Similar to HDFS, </a:t>
            </a:r>
            <a:r>
              <a:rPr lang="en-GB" b="0" i="0" u="none" strike="noStrike" dirty="0">
                <a:solidFill>
                  <a:srgbClr val="1179EF"/>
                </a:solidFill>
                <a:effectLst/>
                <a:latin typeface="Roboto" panose="02000000000000000000" pitchFamily="2" charset="0"/>
                <a:hlinkClick r:id="rId3" tooltip="data"/>
              </a:rPr>
              <a:t>data</a:t>
            </a:r>
            <a:r>
              <a:rPr lang="en-GB" b="0" i="0" dirty="0">
                <a:solidFill>
                  <a:srgbClr val="51565E"/>
                </a:solidFill>
                <a:effectLst/>
                <a:latin typeface="Roboto" panose="02000000000000000000" pitchFamily="2" charset="0"/>
              </a:rPr>
              <a:t> is replicated across the nodes for redundancy.</a:t>
            </a:r>
          </a:p>
          <a:p>
            <a:pPr algn="l">
              <a:buFont typeface="Arial" panose="020B0604020202020204" pitchFamily="34" charset="0"/>
              <a:buChar char="•"/>
            </a:pPr>
            <a:r>
              <a:rPr lang="en-GB" b="0" i="0" dirty="0">
                <a:solidFill>
                  <a:srgbClr val="51565E"/>
                </a:solidFill>
                <a:effectLst/>
                <a:latin typeface="Roboto" panose="02000000000000000000" pitchFamily="2" charset="0"/>
              </a:rPr>
              <a:t>Data is kept in memory and lazily written to the disk.</a:t>
            </a:r>
          </a:p>
          <a:p>
            <a:pPr algn="l">
              <a:buFont typeface="Arial" panose="020B0604020202020204" pitchFamily="34" charset="0"/>
              <a:buChar char="•"/>
            </a:pPr>
            <a:r>
              <a:rPr lang="en-GB" b="0" i="0" dirty="0">
                <a:solidFill>
                  <a:srgbClr val="51565E"/>
                </a:solidFill>
                <a:effectLst/>
                <a:latin typeface="Roboto" panose="02000000000000000000" pitchFamily="2" charset="0"/>
              </a:rPr>
              <a:t>Hash values of the keys are used to distribute the data among nodes in the cluster.</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A hash value is a number that maps any given key to a numeric value. For example, the string ‘ABC’ may be mapped to 101, and decimal number 25.34 may be mapped to 257. A hash value is generated using an algorithm so that the same value of the key always gives the same hash value.</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In a ring architecture, each node is assigned a token value, as shown: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14</a:t>
            </a:fld>
            <a:endParaRPr lang="en-US"/>
          </a:p>
        </p:txBody>
      </p:sp>
    </p:spTree>
    <p:extLst>
      <p:ext uri="{BB962C8B-B14F-4D97-AF65-F5344CB8AC3E}">
        <p14:creationId xmlns:p14="http://schemas.microsoft.com/office/powerpoint/2010/main" val="368328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Additional features of Cassandra architecture are:</a:t>
            </a:r>
          </a:p>
          <a:p>
            <a:pPr algn="l"/>
            <a:endParaRPr lang="en-GB" b="0" i="0" dirty="0">
              <a:solidFill>
                <a:srgbClr val="51565E"/>
              </a:solidFill>
              <a:effectLst/>
              <a:latin typeface="Roboto" panose="02000000000000000000" pitchFamily="2" charset="0"/>
            </a:endParaRPr>
          </a:p>
          <a:p>
            <a:pPr algn="l">
              <a:buFont typeface="Arial" panose="020B0604020202020204" pitchFamily="34" charset="0"/>
              <a:buChar char="•"/>
            </a:pPr>
            <a:r>
              <a:rPr lang="en-GB" b="0" i="0" dirty="0">
                <a:solidFill>
                  <a:srgbClr val="51565E"/>
                </a:solidFill>
                <a:effectLst/>
                <a:latin typeface="Roboto" panose="02000000000000000000" pitchFamily="2" charset="0"/>
              </a:rPr>
              <a:t>Cassandra architecture supports multiple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Data can be replicated across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You can keep three copies of data in one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and the fourth copy in a remote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for remote backup. Data reads prefer a local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to a remote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15</a:t>
            </a:fld>
            <a:endParaRPr lang="en-US"/>
          </a:p>
        </p:txBody>
      </p:sp>
    </p:spTree>
    <p:extLst>
      <p:ext uri="{BB962C8B-B14F-4D97-AF65-F5344CB8AC3E}">
        <p14:creationId xmlns:p14="http://schemas.microsoft.com/office/powerpoint/2010/main" val="414961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17</a:t>
            </a:fld>
            <a:endParaRPr lang="en-US"/>
          </a:p>
        </p:txBody>
      </p:sp>
    </p:spTree>
    <p:extLst>
      <p:ext uri="{BB962C8B-B14F-4D97-AF65-F5344CB8AC3E}">
        <p14:creationId xmlns:p14="http://schemas.microsoft.com/office/powerpoint/2010/main" val="88465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FEFF0"/>
                </a:solidFill>
                <a:effectLst/>
                <a:latin typeface="fell"/>
              </a:rPr>
              <a:t>To comprehend replication factor and consistency level in Cassandra is very important to get the insight of Cassandra architecture. They are closely related concepts. In Cassandra, data is replicated among the different nodes in cluster in order to carry out availability in a case of node failure. There are mainly two types of replication strategy in Cassandra, which are </a:t>
            </a:r>
            <a:r>
              <a:rPr lang="en-GB" b="0" i="1" dirty="0">
                <a:solidFill>
                  <a:srgbClr val="EFEFF0"/>
                </a:solidFill>
                <a:effectLst/>
                <a:latin typeface="fell"/>
              </a:rPr>
              <a:t>simple strategy</a:t>
            </a:r>
            <a:r>
              <a:rPr lang="en-GB" b="0" i="0" dirty="0">
                <a:solidFill>
                  <a:srgbClr val="EFEFF0"/>
                </a:solidFill>
                <a:effectLst/>
                <a:latin typeface="fell"/>
              </a:rPr>
              <a:t> and </a:t>
            </a:r>
            <a:r>
              <a:rPr lang="en-GB" b="0" i="1" dirty="0">
                <a:solidFill>
                  <a:srgbClr val="EFEFF0"/>
                </a:solidFill>
                <a:effectLst/>
                <a:latin typeface="fell"/>
              </a:rPr>
              <a:t>network topology strategy</a:t>
            </a:r>
            <a:r>
              <a:rPr lang="en-GB" b="0" i="0" dirty="0">
                <a:solidFill>
                  <a:srgbClr val="EFEFF0"/>
                </a:solidFill>
                <a:effectLst/>
                <a:latin typeface="fell"/>
              </a:rPr>
              <a:t>. It is stated when a new </a:t>
            </a:r>
            <a:r>
              <a:rPr lang="en-GB" b="0" i="0" dirty="0" err="1">
                <a:solidFill>
                  <a:srgbClr val="EFEFF0"/>
                </a:solidFill>
                <a:effectLst/>
                <a:latin typeface="fell"/>
              </a:rPr>
              <a:t>keyspace</a:t>
            </a:r>
            <a:r>
              <a:rPr lang="en-GB" b="0" i="0" dirty="0">
                <a:solidFill>
                  <a:srgbClr val="EFEFF0"/>
                </a:solidFill>
                <a:effectLst/>
                <a:latin typeface="fell"/>
              </a:rPr>
              <a:t> is created. While network topology strategy is used for multiple data </a:t>
            </a:r>
            <a:r>
              <a:rPr lang="en-GB" b="0" i="0" dirty="0" err="1">
                <a:solidFill>
                  <a:srgbClr val="EFEFF0"/>
                </a:solidFill>
                <a:effectLst/>
                <a:latin typeface="fell"/>
              </a:rPr>
              <a:t>center</a:t>
            </a:r>
            <a:r>
              <a:rPr lang="en-GB" b="0" i="0" dirty="0">
                <a:solidFill>
                  <a:srgbClr val="EFEFF0"/>
                </a:solidFill>
                <a:effectLst/>
                <a:latin typeface="fell"/>
              </a:rPr>
              <a:t> and racks, simple strategy is implemented in simple clusters consists of multiple nodes. The main goal is to store data in different nodes in a simple cluster, and store in different data </a:t>
            </a:r>
            <a:r>
              <a:rPr lang="en-GB" b="0" i="0" dirty="0" err="1">
                <a:solidFill>
                  <a:srgbClr val="EFEFF0"/>
                </a:solidFill>
                <a:effectLst/>
                <a:latin typeface="fell"/>
              </a:rPr>
              <a:t>centers</a:t>
            </a:r>
            <a:r>
              <a:rPr lang="en-GB" b="0" i="0" dirty="0">
                <a:solidFill>
                  <a:srgbClr val="EFEFF0"/>
                </a:solidFill>
                <a:effectLst/>
                <a:latin typeface="fell"/>
              </a:rPr>
              <a:t> and racks in more comprehensive designs. For instance, if we set replication factor as 3, this means that same data is stored in 3 different nodes to maintain availability of Cassandra in a situation of node failure.</a:t>
            </a:r>
          </a:p>
          <a:p>
            <a:pPr algn="l"/>
            <a:r>
              <a:rPr lang="en-GB" b="0" i="0" dirty="0">
                <a:solidFill>
                  <a:srgbClr val="EFEFF0"/>
                </a:solidFill>
                <a:effectLst/>
                <a:latin typeface="fell"/>
              </a:rPr>
              <a:t>For reading and writing operations, there are a number of consistency level options in Cassandra. Consistency level directly affects the reading and writing performance of Cassandra. You can set different consistency levels for reading and writing. For instance, lets assume replication factor is chosen as 3, if we select consistency level as ‘ONE’, a successful writing response will be returned to client, when the data is written at least one of the nodes. Next operations can continue, meanwhile data will be writing to other 2 nodes for keeping the replicas of data. From reading perspective, reading only from one of the 3 nodes which stores the data is enough to send a successful reading message to client. If consistency level is chosen as ‘TWO’, the data must be written to at least 2 nodes and the data must be read from at least 2 nodes in order to send successful writing and reading messages to client.</a:t>
            </a:r>
          </a:p>
          <a:p>
            <a:pPr algn="l"/>
            <a:r>
              <a:rPr lang="en-GB" b="0" i="0" dirty="0">
                <a:solidFill>
                  <a:srgbClr val="EFEFF0"/>
                </a:solidFill>
                <a:effectLst/>
                <a:latin typeface="fell"/>
              </a:rPr>
              <a:t>It is obvious that keeping consistency level is low </a:t>
            </a:r>
            <a:r>
              <a:rPr lang="en-GB" b="0" i="0" dirty="0" err="1">
                <a:solidFill>
                  <a:srgbClr val="EFEFF0"/>
                </a:solidFill>
                <a:effectLst/>
                <a:latin typeface="fell"/>
              </a:rPr>
              <a:t>incease</a:t>
            </a:r>
            <a:r>
              <a:rPr lang="en-GB" b="0" i="0" dirty="0">
                <a:solidFill>
                  <a:srgbClr val="EFEFF0"/>
                </a:solidFill>
                <a:effectLst/>
                <a:latin typeface="fell"/>
              </a:rPr>
              <a:t> the reading and writing performance of Cassandra, but not without compromising. Write operations are always sent to all replicas, regardless of consistency level. The consistency level simply controls how many responses the coordinator waits for before responding to the client. Cassandra makes a commitment about eventual consistency. However, keep in mind that all nodes might not have up to date data at a certain time. Have a look at the following figure. After writing the data, what happens if a reading operation is performed for the same data while writing for the other two nodes is not completed yet? Cassandra can not guarantee the consistency of the data in such a situation. In other words, it might return a wrong result (older data in this situation) to the client.</a:t>
            </a:r>
          </a:p>
          <a:p>
            <a:endParaRPr lang="en-IN" dirty="0"/>
          </a:p>
          <a:p>
            <a:r>
              <a:rPr lang="en-GB" b="0" i="0" dirty="0">
                <a:solidFill>
                  <a:srgbClr val="EFEFF0"/>
                </a:solidFill>
                <a:effectLst/>
                <a:latin typeface="fell"/>
              </a:rPr>
              <a:t>What is the solution to tackle these kinds of scenarios? ‘QUORUM’ consistency level states that write or read operations have to be performed on the majority of replicated nodes before returning to client. It is calculated as (RF+1)/2. For the scenario above, it is calculated as 2. Write operation will be performed at least on two different nodes. And, we will perform reading operation from at least two different nodes which one of them absolutely store up to date data, so </a:t>
            </a:r>
            <a:r>
              <a:rPr lang="en-GB" b="0" i="0" dirty="0" err="1">
                <a:solidFill>
                  <a:srgbClr val="EFEFF0"/>
                </a:solidFill>
                <a:effectLst/>
                <a:latin typeface="fell"/>
              </a:rPr>
              <a:t>guarentees</a:t>
            </a:r>
            <a:r>
              <a:rPr lang="en-GB" b="0" i="0" dirty="0">
                <a:solidFill>
                  <a:srgbClr val="EFEFF0"/>
                </a:solidFill>
                <a:effectLst/>
                <a:latin typeface="fell"/>
              </a:rPr>
              <a:t> to return new data. While reading from two different nodes, Cassandra takes into consideration the timestamp information of the data as well. If one of them has older data, Cassandra returns the data with recent timestamp to the client and issues read repair command on the node which has old data.</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18</a:t>
            </a:fld>
            <a:endParaRPr lang="en-US"/>
          </a:p>
        </p:txBody>
      </p:sp>
    </p:spTree>
    <p:extLst>
      <p:ext uri="{BB962C8B-B14F-4D97-AF65-F5344CB8AC3E}">
        <p14:creationId xmlns:p14="http://schemas.microsoft.com/office/powerpoint/2010/main" val="226453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Cassandra partitions the data according to the partition key of Cassandra table and stores the data with same partition key on the same node</a:t>
            </a:r>
          </a:p>
          <a:p>
            <a:r>
              <a:rPr lang="en-GB" dirty="0"/>
              <a:t>In order to decide on where to store each partition, a hashing strategy is used. </a:t>
            </a:r>
          </a:p>
          <a:p>
            <a:r>
              <a:rPr lang="en-GB" dirty="0"/>
              <a:t>For the same partition key, hash function generates the same token values. </a:t>
            </a:r>
          </a:p>
          <a:p>
            <a:r>
              <a:rPr lang="en-GB" dirty="0"/>
              <a:t>Each nodes has a token range, and data is stored according to the result of hash function(token)</a:t>
            </a:r>
          </a:p>
          <a:p>
            <a:r>
              <a:rPr lang="en-GB" dirty="0"/>
              <a:t>However, two main problems come up while distributing data among the nodes. </a:t>
            </a:r>
          </a:p>
          <a:p>
            <a:pPr lvl="1"/>
            <a:r>
              <a:rPr lang="en-GB" dirty="0"/>
              <a:t>One, distribute data among the nodes in a balanced way. </a:t>
            </a:r>
          </a:p>
          <a:p>
            <a:pPr lvl="1"/>
            <a:r>
              <a:rPr lang="en-GB" dirty="0"/>
              <a:t>Two, minimizing data moving in a situation of node adding or node removing from cluster. </a:t>
            </a:r>
          </a:p>
          <a:p>
            <a:r>
              <a:rPr lang="en-GB" dirty="0"/>
              <a:t>To address these issues, consistent hashing strategy and virtual nodes are introduced in Cassandra, and architecture is visualized as a ring.</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19</a:t>
            </a:fld>
            <a:endParaRPr lang="en-US"/>
          </a:p>
        </p:txBody>
      </p:sp>
    </p:spTree>
    <p:extLst>
      <p:ext uri="{BB962C8B-B14F-4D97-AF65-F5344CB8AC3E}">
        <p14:creationId xmlns:p14="http://schemas.microsoft.com/office/powerpoint/2010/main" val="281844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3D7E-7A72-4139-B315-7D83C7275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ECC36-EB68-489E-8B1A-9E31E5EB4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8DF80-F740-4E9C-8B4D-6D1E8136F411}"/>
              </a:ext>
            </a:extLst>
          </p:cNvPr>
          <p:cNvSpPr>
            <a:spLocks noGrp="1"/>
          </p:cNvSpPr>
          <p:nvPr>
            <p:ph type="dt" sz="half" idx="10"/>
          </p:nvPr>
        </p:nvSpPr>
        <p:spPr/>
        <p:txBody>
          <a:bodyPr/>
          <a:lstStyle/>
          <a:p>
            <a:fld id="{A418A1C1-A94C-4A46-92BD-08F6C7BEB62A}" type="datetime3">
              <a:rPr lang="en-US" smtClean="0"/>
              <a:t>2 October 2023</a:t>
            </a:fld>
            <a:endParaRPr lang="en-US"/>
          </a:p>
        </p:txBody>
      </p:sp>
      <p:sp>
        <p:nvSpPr>
          <p:cNvPr id="5" name="Footer Placeholder 4">
            <a:extLst>
              <a:ext uri="{FF2B5EF4-FFF2-40B4-BE49-F238E27FC236}">
                <a16:creationId xmlns:a16="http://schemas.microsoft.com/office/drawing/2014/main" id="{46010482-6D3A-4FF6-879C-CDC6B4521DC5}"/>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F69207C1-B2B4-4C29-926C-50DA4CBC9F2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45046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A39D-9D1B-43D5-BC2D-949CCDB8B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C7AF2-1E40-4B81-AA70-E16CA39BD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12E28-EA53-4DAF-853F-59CA1ABF77A1}"/>
              </a:ext>
            </a:extLst>
          </p:cNvPr>
          <p:cNvSpPr>
            <a:spLocks noGrp="1"/>
          </p:cNvSpPr>
          <p:nvPr>
            <p:ph type="dt" sz="half" idx="10"/>
          </p:nvPr>
        </p:nvSpPr>
        <p:spPr/>
        <p:txBody>
          <a:bodyPr/>
          <a:lstStyle/>
          <a:p>
            <a:fld id="{3F167F83-1209-4213-9C79-D08538A49A53}" type="datetime3">
              <a:rPr lang="en-US" smtClean="0"/>
              <a:t>2 October 2023</a:t>
            </a:fld>
            <a:endParaRPr lang="en-US"/>
          </a:p>
        </p:txBody>
      </p:sp>
      <p:sp>
        <p:nvSpPr>
          <p:cNvPr id="5" name="Footer Placeholder 4">
            <a:extLst>
              <a:ext uri="{FF2B5EF4-FFF2-40B4-BE49-F238E27FC236}">
                <a16:creationId xmlns:a16="http://schemas.microsoft.com/office/drawing/2014/main" id="{8AA87F12-01A9-451C-8AFD-E48232C1FE27}"/>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461F84F5-DF9D-4B09-90F3-2DA31976916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380244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0CC1F-0A2A-4553-AE92-0FDCE4AD14C9}"/>
              </a:ext>
            </a:extLst>
          </p:cNvPr>
          <p:cNvSpPr>
            <a:spLocks noGrp="1"/>
          </p:cNvSpPr>
          <p:nvPr>
            <p:ph type="title" orient="vert"/>
          </p:nvPr>
        </p:nvSpPr>
        <p:spPr>
          <a:xfrm>
            <a:off x="8610600" y="1738648"/>
            <a:ext cx="2897746" cy="443831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20D8752-770F-4368-9A1A-88A06FE9A14B}"/>
              </a:ext>
            </a:extLst>
          </p:cNvPr>
          <p:cNvSpPr>
            <a:spLocks noGrp="1"/>
          </p:cNvSpPr>
          <p:nvPr>
            <p:ph type="body" orient="vert" idx="1"/>
          </p:nvPr>
        </p:nvSpPr>
        <p:spPr>
          <a:xfrm>
            <a:off x="838200" y="365125"/>
            <a:ext cx="73152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0E030E-17B3-4AF6-92B9-122243318A9A}"/>
              </a:ext>
            </a:extLst>
          </p:cNvPr>
          <p:cNvSpPr>
            <a:spLocks noGrp="1"/>
          </p:cNvSpPr>
          <p:nvPr>
            <p:ph type="dt" sz="half" idx="10"/>
          </p:nvPr>
        </p:nvSpPr>
        <p:spPr/>
        <p:txBody>
          <a:bodyPr/>
          <a:lstStyle/>
          <a:p>
            <a:fld id="{D28661C5-1C97-430D-AC74-842D2AD3B1FE}" type="datetime3">
              <a:rPr lang="en-US" smtClean="0"/>
              <a:t>2 October 2023</a:t>
            </a:fld>
            <a:endParaRPr lang="en-US"/>
          </a:p>
        </p:txBody>
      </p:sp>
      <p:sp>
        <p:nvSpPr>
          <p:cNvPr id="5" name="Footer Placeholder 4">
            <a:extLst>
              <a:ext uri="{FF2B5EF4-FFF2-40B4-BE49-F238E27FC236}">
                <a16:creationId xmlns:a16="http://schemas.microsoft.com/office/drawing/2014/main" id="{1BA20F64-98A4-4B11-AB8C-64A9B1FAEDD5}"/>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F2A3A806-2416-46AF-AD24-78933A9C2581}"/>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289052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BE1A-E941-41F3-81FD-75189D5D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14BBE-94E8-4B9F-BCF3-FB731D2B0C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97763-F096-4331-8AF8-9A526F415FE2}"/>
              </a:ext>
            </a:extLst>
          </p:cNvPr>
          <p:cNvSpPr>
            <a:spLocks noGrp="1"/>
          </p:cNvSpPr>
          <p:nvPr>
            <p:ph type="dt" sz="half" idx="10"/>
          </p:nvPr>
        </p:nvSpPr>
        <p:spPr/>
        <p:txBody>
          <a:bodyPr/>
          <a:lstStyle/>
          <a:p>
            <a:fld id="{CACE26F6-9A0C-4CE0-A4D1-F90CF1F55B11}" type="datetime3">
              <a:rPr lang="en-US" smtClean="0"/>
              <a:t>2 October 2023</a:t>
            </a:fld>
            <a:endParaRPr lang="en-US"/>
          </a:p>
        </p:txBody>
      </p:sp>
      <p:sp>
        <p:nvSpPr>
          <p:cNvPr id="5" name="Footer Placeholder 4">
            <a:extLst>
              <a:ext uri="{FF2B5EF4-FFF2-40B4-BE49-F238E27FC236}">
                <a16:creationId xmlns:a16="http://schemas.microsoft.com/office/drawing/2014/main" id="{0957F52A-BC01-47D6-920D-906CC07AA11C}"/>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EA15DA96-7638-44BE-8663-99D03A761EC7}"/>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40016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4FC3-C570-4204-AC46-4B48D10EA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CF7CC-882A-4C6F-88B3-9C9921371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1BCF41-F377-4F81-9B63-D7E533D5D191}"/>
              </a:ext>
            </a:extLst>
          </p:cNvPr>
          <p:cNvSpPr>
            <a:spLocks noGrp="1"/>
          </p:cNvSpPr>
          <p:nvPr>
            <p:ph type="dt" sz="half" idx="10"/>
          </p:nvPr>
        </p:nvSpPr>
        <p:spPr/>
        <p:txBody>
          <a:bodyPr/>
          <a:lstStyle/>
          <a:p>
            <a:fld id="{5D22897E-ED70-467F-85AC-C195D7EE2B5C}" type="datetime3">
              <a:rPr lang="en-US" smtClean="0"/>
              <a:t>2 October 2023</a:t>
            </a:fld>
            <a:endParaRPr lang="en-US"/>
          </a:p>
        </p:txBody>
      </p:sp>
      <p:sp>
        <p:nvSpPr>
          <p:cNvPr id="5" name="Footer Placeholder 4">
            <a:extLst>
              <a:ext uri="{FF2B5EF4-FFF2-40B4-BE49-F238E27FC236}">
                <a16:creationId xmlns:a16="http://schemas.microsoft.com/office/drawing/2014/main" id="{5FFA7119-1CCF-4219-BCAB-7DC17D2E00EA}"/>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4585AD15-AAB4-4996-A6C6-4F7F2A3486C1}"/>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322245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273F-DAE6-466A-9E10-4F13E04222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98A98-50C9-4685-A4B5-F08A208764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4EFF7-569C-4316-B138-6797D89657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B45600-5C75-4BCA-8E01-05AC72B2C7FB}"/>
              </a:ext>
            </a:extLst>
          </p:cNvPr>
          <p:cNvSpPr>
            <a:spLocks noGrp="1"/>
          </p:cNvSpPr>
          <p:nvPr>
            <p:ph type="dt" sz="half" idx="10"/>
          </p:nvPr>
        </p:nvSpPr>
        <p:spPr/>
        <p:txBody>
          <a:bodyPr/>
          <a:lstStyle/>
          <a:p>
            <a:fld id="{BF69AF40-DB46-49D2-9909-A111690DBD1E}" type="datetime3">
              <a:rPr lang="en-US" smtClean="0"/>
              <a:t>2 October 2023</a:t>
            </a:fld>
            <a:endParaRPr lang="en-US"/>
          </a:p>
        </p:txBody>
      </p:sp>
      <p:sp>
        <p:nvSpPr>
          <p:cNvPr id="6" name="Footer Placeholder 5">
            <a:extLst>
              <a:ext uri="{FF2B5EF4-FFF2-40B4-BE49-F238E27FC236}">
                <a16:creationId xmlns:a16="http://schemas.microsoft.com/office/drawing/2014/main" id="{6D774898-983C-42E3-ACE2-77FC7451B84F}"/>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B041BDE7-71F7-4A76-9AEE-A1002B85F814}"/>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98964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5B9-3387-4663-B2F5-4DE2B8362952}"/>
              </a:ext>
            </a:extLst>
          </p:cNvPr>
          <p:cNvSpPr>
            <a:spLocks noGrp="1"/>
          </p:cNvSpPr>
          <p:nvPr>
            <p:ph type="title"/>
          </p:nvPr>
        </p:nvSpPr>
        <p:spPr>
          <a:xfrm>
            <a:off x="839789" y="365125"/>
            <a:ext cx="7943604" cy="1149351"/>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4CA0ED9-F9E2-4EC8-87F5-D8576C891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7D2657-CDEA-4E67-A1D6-B99D779A8E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50232-662B-4D33-8572-AF00D7AF1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3E2E6D-0432-4917-8114-DD7AD5EDD1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36DB0-F687-4081-9C40-6D2B24597745}"/>
              </a:ext>
            </a:extLst>
          </p:cNvPr>
          <p:cNvSpPr>
            <a:spLocks noGrp="1"/>
          </p:cNvSpPr>
          <p:nvPr>
            <p:ph type="dt" sz="half" idx="10"/>
          </p:nvPr>
        </p:nvSpPr>
        <p:spPr/>
        <p:txBody>
          <a:bodyPr/>
          <a:lstStyle/>
          <a:p>
            <a:fld id="{3C7A766E-04DC-4A72-BB92-13A03669E576}" type="datetime3">
              <a:rPr lang="en-US" smtClean="0"/>
              <a:t>2 October 2023</a:t>
            </a:fld>
            <a:endParaRPr lang="en-US"/>
          </a:p>
        </p:txBody>
      </p:sp>
      <p:sp>
        <p:nvSpPr>
          <p:cNvPr id="8" name="Footer Placeholder 7">
            <a:extLst>
              <a:ext uri="{FF2B5EF4-FFF2-40B4-BE49-F238E27FC236}">
                <a16:creationId xmlns:a16="http://schemas.microsoft.com/office/drawing/2014/main" id="{DD70BD9F-D0E8-4394-9CA5-5342F23D7662}"/>
              </a:ext>
            </a:extLst>
          </p:cNvPr>
          <p:cNvSpPr>
            <a:spLocks noGrp="1"/>
          </p:cNvSpPr>
          <p:nvPr>
            <p:ph type="ftr" sz="quarter" idx="11"/>
          </p:nvPr>
        </p:nvSpPr>
        <p:spPr/>
        <p:txBody>
          <a:bodyPr/>
          <a:lstStyle/>
          <a:p>
            <a:r>
              <a:rPr lang="en-US"/>
              <a:t>Bigdata Introduction</a:t>
            </a:r>
          </a:p>
        </p:txBody>
      </p:sp>
      <p:sp>
        <p:nvSpPr>
          <p:cNvPr id="9" name="Slide Number Placeholder 8">
            <a:extLst>
              <a:ext uri="{FF2B5EF4-FFF2-40B4-BE49-F238E27FC236}">
                <a16:creationId xmlns:a16="http://schemas.microsoft.com/office/drawing/2014/main" id="{88DB0C69-EA34-4195-977E-56DE342721B8}"/>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04199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2134-0B93-47D8-A955-3BF49BC8F2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DAEA28-F640-4684-A489-511660010853}"/>
              </a:ext>
            </a:extLst>
          </p:cNvPr>
          <p:cNvSpPr>
            <a:spLocks noGrp="1"/>
          </p:cNvSpPr>
          <p:nvPr>
            <p:ph type="dt" sz="half" idx="10"/>
          </p:nvPr>
        </p:nvSpPr>
        <p:spPr/>
        <p:txBody>
          <a:bodyPr/>
          <a:lstStyle/>
          <a:p>
            <a:fld id="{EC41B37E-D08E-433E-B140-4623AA7C886B}" type="datetime3">
              <a:rPr lang="en-US" smtClean="0"/>
              <a:t>2 October 2023</a:t>
            </a:fld>
            <a:endParaRPr lang="en-US"/>
          </a:p>
        </p:txBody>
      </p:sp>
      <p:sp>
        <p:nvSpPr>
          <p:cNvPr id="4" name="Footer Placeholder 3">
            <a:extLst>
              <a:ext uri="{FF2B5EF4-FFF2-40B4-BE49-F238E27FC236}">
                <a16:creationId xmlns:a16="http://schemas.microsoft.com/office/drawing/2014/main" id="{B776278D-1856-4EBB-B8CF-41071ED0E1C1}"/>
              </a:ext>
            </a:extLst>
          </p:cNvPr>
          <p:cNvSpPr>
            <a:spLocks noGrp="1"/>
          </p:cNvSpPr>
          <p:nvPr>
            <p:ph type="ftr" sz="quarter" idx="11"/>
          </p:nvPr>
        </p:nvSpPr>
        <p:spPr/>
        <p:txBody>
          <a:bodyPr/>
          <a:lstStyle/>
          <a:p>
            <a:r>
              <a:rPr lang="en-US"/>
              <a:t>Bigdata Introduction</a:t>
            </a:r>
          </a:p>
        </p:txBody>
      </p:sp>
      <p:sp>
        <p:nvSpPr>
          <p:cNvPr id="5" name="Slide Number Placeholder 4">
            <a:extLst>
              <a:ext uri="{FF2B5EF4-FFF2-40B4-BE49-F238E27FC236}">
                <a16:creationId xmlns:a16="http://schemas.microsoft.com/office/drawing/2014/main" id="{8ACB7135-5777-402C-9170-382FD26CEEA2}"/>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225258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42179-733F-4C25-B139-B86CEC3CFAAB}"/>
              </a:ext>
            </a:extLst>
          </p:cNvPr>
          <p:cNvSpPr>
            <a:spLocks noGrp="1"/>
          </p:cNvSpPr>
          <p:nvPr>
            <p:ph type="dt" sz="half" idx="10"/>
          </p:nvPr>
        </p:nvSpPr>
        <p:spPr/>
        <p:txBody>
          <a:bodyPr/>
          <a:lstStyle/>
          <a:p>
            <a:fld id="{75B41B9E-971A-421A-BC52-426B291C3EED}" type="datetime3">
              <a:rPr lang="en-US" smtClean="0"/>
              <a:t>2 October 2023</a:t>
            </a:fld>
            <a:endParaRPr lang="en-US"/>
          </a:p>
        </p:txBody>
      </p:sp>
      <p:sp>
        <p:nvSpPr>
          <p:cNvPr id="3" name="Footer Placeholder 2">
            <a:extLst>
              <a:ext uri="{FF2B5EF4-FFF2-40B4-BE49-F238E27FC236}">
                <a16:creationId xmlns:a16="http://schemas.microsoft.com/office/drawing/2014/main" id="{1CA3DBEC-89AC-408D-A353-3CFE351A31AC}"/>
              </a:ext>
            </a:extLst>
          </p:cNvPr>
          <p:cNvSpPr>
            <a:spLocks noGrp="1"/>
          </p:cNvSpPr>
          <p:nvPr>
            <p:ph type="ftr" sz="quarter" idx="11"/>
          </p:nvPr>
        </p:nvSpPr>
        <p:spPr/>
        <p:txBody>
          <a:bodyPr/>
          <a:lstStyle/>
          <a:p>
            <a:r>
              <a:rPr lang="en-US"/>
              <a:t>Bigdata Introduction</a:t>
            </a:r>
          </a:p>
        </p:txBody>
      </p:sp>
      <p:sp>
        <p:nvSpPr>
          <p:cNvPr id="4" name="Slide Number Placeholder 3">
            <a:extLst>
              <a:ext uri="{FF2B5EF4-FFF2-40B4-BE49-F238E27FC236}">
                <a16:creationId xmlns:a16="http://schemas.microsoft.com/office/drawing/2014/main" id="{AE481AB4-23B2-4231-A1FB-9620301DE720}"/>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14222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DE2A-94B2-432A-B372-D07F14927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477D8-9AE0-45B8-A976-9D8675934935}"/>
              </a:ext>
            </a:extLst>
          </p:cNvPr>
          <p:cNvSpPr>
            <a:spLocks noGrp="1"/>
          </p:cNvSpPr>
          <p:nvPr>
            <p:ph idx="1"/>
          </p:nvPr>
        </p:nvSpPr>
        <p:spPr>
          <a:xfrm>
            <a:off x="5183188" y="1519707"/>
            <a:ext cx="6172200" cy="43413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6F26C0-3D72-481C-A6D2-686198942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FE857-F7ED-4855-A7C1-8D61CE5BC8A1}"/>
              </a:ext>
            </a:extLst>
          </p:cNvPr>
          <p:cNvSpPr>
            <a:spLocks noGrp="1"/>
          </p:cNvSpPr>
          <p:nvPr>
            <p:ph type="dt" sz="half" idx="10"/>
          </p:nvPr>
        </p:nvSpPr>
        <p:spPr/>
        <p:txBody>
          <a:bodyPr/>
          <a:lstStyle/>
          <a:p>
            <a:fld id="{E8787F87-EFE8-4D93-A3DB-78117BA10A15}" type="datetime3">
              <a:rPr lang="en-US" smtClean="0"/>
              <a:t>2 October 2023</a:t>
            </a:fld>
            <a:endParaRPr lang="en-US"/>
          </a:p>
        </p:txBody>
      </p:sp>
      <p:sp>
        <p:nvSpPr>
          <p:cNvPr id="6" name="Footer Placeholder 5">
            <a:extLst>
              <a:ext uri="{FF2B5EF4-FFF2-40B4-BE49-F238E27FC236}">
                <a16:creationId xmlns:a16="http://schemas.microsoft.com/office/drawing/2014/main" id="{94EC69A9-006A-490E-B7D6-48D2DBB9668F}"/>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694F98A1-5435-45FF-A01C-B12952B93CCC}"/>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37247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72BD-48E0-4560-A511-5AFBEC505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78BCE4-AE7A-44A4-A758-69ED7354C544}"/>
              </a:ext>
            </a:extLst>
          </p:cNvPr>
          <p:cNvSpPr>
            <a:spLocks noGrp="1"/>
          </p:cNvSpPr>
          <p:nvPr>
            <p:ph type="pic" idx="1"/>
          </p:nvPr>
        </p:nvSpPr>
        <p:spPr>
          <a:xfrm>
            <a:off x="5183188" y="1545465"/>
            <a:ext cx="6172200" cy="43155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EF296-4524-4049-AA60-A124C4B46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3EB3-08F6-472E-9260-75D496FFF269}"/>
              </a:ext>
            </a:extLst>
          </p:cNvPr>
          <p:cNvSpPr>
            <a:spLocks noGrp="1"/>
          </p:cNvSpPr>
          <p:nvPr>
            <p:ph type="dt" sz="half" idx="10"/>
          </p:nvPr>
        </p:nvSpPr>
        <p:spPr/>
        <p:txBody>
          <a:bodyPr/>
          <a:lstStyle/>
          <a:p>
            <a:fld id="{8EDF5C7D-43F8-49DC-8C52-B954CA3D7F0F}" type="datetime3">
              <a:rPr lang="en-US" smtClean="0"/>
              <a:t>2 October 2023</a:t>
            </a:fld>
            <a:endParaRPr lang="en-US"/>
          </a:p>
        </p:txBody>
      </p:sp>
      <p:sp>
        <p:nvSpPr>
          <p:cNvPr id="6" name="Footer Placeholder 5">
            <a:extLst>
              <a:ext uri="{FF2B5EF4-FFF2-40B4-BE49-F238E27FC236}">
                <a16:creationId xmlns:a16="http://schemas.microsoft.com/office/drawing/2014/main" id="{CBB89AC4-E62E-43F2-BBAA-D9AF9F98E8B3}"/>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E829C623-A397-40C8-8AB5-8E50B7A5BD0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21272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3E67FE6-B3FC-4134-8A89-6C8C7832101A}"/>
              </a:ext>
            </a:extLst>
          </p:cNvPr>
          <p:cNvSpPr>
            <a:spLocks noGrp="1"/>
          </p:cNvSpPr>
          <p:nvPr>
            <p:ph type="body"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50B15-3A90-49D6-B431-B25233C76EC2}" type="datetime3">
              <a:rPr lang="en-US" smtClean="0"/>
              <a:t>2 October 2023</a:t>
            </a:fld>
            <a:endParaRPr lang="en-US"/>
          </a:p>
        </p:txBody>
      </p:sp>
      <p:sp>
        <p:nvSpPr>
          <p:cNvPr id="5"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Bigdata Introduction</a:t>
            </a:r>
            <a:endParaRPr lang="en-US" dirty="0"/>
          </a:p>
        </p:txBody>
      </p:sp>
      <p:sp>
        <p:nvSpPr>
          <p:cNvPr id="6"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a:p>
        </p:txBody>
      </p:sp>
    </p:spTree>
    <p:extLst>
      <p:ext uri="{BB962C8B-B14F-4D97-AF65-F5344CB8AC3E}">
        <p14:creationId xmlns:p14="http://schemas.microsoft.com/office/powerpoint/2010/main" val="127920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38293E-BFFC-4996-B6C0-F4B004A93342}"/>
              </a:ext>
            </a:extLst>
          </p:cNvPr>
          <p:cNvSpPr txBox="1"/>
          <p:nvPr/>
        </p:nvSpPr>
        <p:spPr>
          <a:xfrm>
            <a:off x="1786016" y="2399780"/>
            <a:ext cx="8742648" cy="707886"/>
          </a:xfrm>
          <a:prstGeom prst="rect">
            <a:avLst/>
          </a:prstGeom>
          <a:noFill/>
        </p:spPr>
        <p:txBody>
          <a:bodyPr wrap="square" rtlCol="0">
            <a:spAutoFit/>
          </a:bodyPr>
          <a:lstStyle/>
          <a:p>
            <a:pPr algn="ctr"/>
            <a:r>
              <a:rPr lang="en-US" sz="4000" dirty="0"/>
              <a:t>AWS </a:t>
            </a:r>
            <a:r>
              <a:rPr lang="en-US" sz="4000" dirty="0" err="1"/>
              <a:t>Keyspaces</a:t>
            </a:r>
            <a:endParaRPr lang="en-US" sz="4000" b="1" dirty="0"/>
          </a:p>
        </p:txBody>
      </p:sp>
      <p:sp>
        <p:nvSpPr>
          <p:cNvPr id="6" name="TextBox 5">
            <a:extLst>
              <a:ext uri="{FF2B5EF4-FFF2-40B4-BE49-F238E27FC236}">
                <a16:creationId xmlns:a16="http://schemas.microsoft.com/office/drawing/2014/main" id="{A08FB9D6-AAA7-40C7-A0CD-4EFA9508EA3D}"/>
              </a:ext>
            </a:extLst>
          </p:cNvPr>
          <p:cNvSpPr txBox="1"/>
          <p:nvPr/>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pic>
        <p:nvPicPr>
          <p:cNvPr id="1026" name="Picture 2" descr="Amazon Keyspaces - Dataedo Documentation">
            <a:extLst>
              <a:ext uri="{FF2B5EF4-FFF2-40B4-BE49-F238E27FC236}">
                <a16:creationId xmlns:a16="http://schemas.microsoft.com/office/drawing/2014/main" id="{765A481C-6F3E-012E-D9F4-A3680B78E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624" y="10822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7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2956-6369-466B-B56D-245C8E92A8FE}"/>
              </a:ext>
            </a:extLst>
          </p:cNvPr>
          <p:cNvSpPr>
            <a:spLocks noGrp="1"/>
          </p:cNvSpPr>
          <p:nvPr>
            <p:ph type="title"/>
          </p:nvPr>
        </p:nvSpPr>
        <p:spPr/>
        <p:txBody>
          <a:bodyPr>
            <a:normAutofit fontScale="90000"/>
          </a:bodyPr>
          <a:lstStyle/>
          <a:p>
            <a:r>
              <a:rPr lang="en-US" dirty="0"/>
              <a:t>Architecture</a:t>
            </a:r>
            <a:endParaRPr lang="en-IN" dirty="0"/>
          </a:p>
        </p:txBody>
      </p:sp>
      <p:sp>
        <p:nvSpPr>
          <p:cNvPr id="4" name="Date Placeholder 3">
            <a:extLst>
              <a:ext uri="{FF2B5EF4-FFF2-40B4-BE49-F238E27FC236}">
                <a16:creationId xmlns:a16="http://schemas.microsoft.com/office/drawing/2014/main" id="{499A6AD0-F3F5-48B9-AAF8-9FB4A89FA376}"/>
              </a:ext>
            </a:extLst>
          </p:cNvPr>
          <p:cNvSpPr>
            <a:spLocks noGrp="1"/>
          </p:cNvSpPr>
          <p:nvPr>
            <p:ph type="dt" sz="half" idx="10"/>
          </p:nvPr>
        </p:nvSpPr>
        <p:spPr/>
        <p:txBody>
          <a:bodyPr/>
          <a:lstStyle/>
          <a:p>
            <a:fld id="{B2DD644A-0123-4DBE-9731-00A738C3DA13}" type="datetime3">
              <a:rPr lang="en-US" smtClean="0"/>
              <a:t>2 October 2023</a:t>
            </a:fld>
            <a:endParaRPr lang="en-US"/>
          </a:p>
        </p:txBody>
      </p:sp>
      <p:sp>
        <p:nvSpPr>
          <p:cNvPr id="6" name="Slide Number Placeholder 5">
            <a:extLst>
              <a:ext uri="{FF2B5EF4-FFF2-40B4-BE49-F238E27FC236}">
                <a16:creationId xmlns:a16="http://schemas.microsoft.com/office/drawing/2014/main" id="{28B68D11-8F32-4387-923F-130F683210FD}"/>
              </a:ext>
            </a:extLst>
          </p:cNvPr>
          <p:cNvSpPr>
            <a:spLocks noGrp="1"/>
          </p:cNvSpPr>
          <p:nvPr>
            <p:ph type="sldNum" sz="quarter" idx="12"/>
          </p:nvPr>
        </p:nvSpPr>
        <p:spPr/>
        <p:txBody>
          <a:bodyPr/>
          <a:lstStyle/>
          <a:p>
            <a:fld id="{03A796BA-7FC7-40B4-B286-342C5E11254C}" type="slidenum">
              <a:rPr lang="en-US" smtClean="0"/>
              <a:t>10</a:t>
            </a:fld>
            <a:endParaRPr lang="en-US"/>
          </a:p>
        </p:txBody>
      </p:sp>
      <p:pic>
        <p:nvPicPr>
          <p:cNvPr id="4102" name="Picture 6" descr="Original Apache Cassandra architecture.">
            <a:extLst>
              <a:ext uri="{FF2B5EF4-FFF2-40B4-BE49-F238E27FC236}">
                <a16:creationId xmlns:a16="http://schemas.microsoft.com/office/drawing/2014/main" id="{A0396E89-7EDA-4782-86BF-45E122DB91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939" y="935660"/>
            <a:ext cx="11525010" cy="493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08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2956-6369-466B-B56D-245C8E92A8FE}"/>
              </a:ext>
            </a:extLst>
          </p:cNvPr>
          <p:cNvSpPr>
            <a:spLocks noGrp="1"/>
          </p:cNvSpPr>
          <p:nvPr>
            <p:ph type="title"/>
          </p:nvPr>
        </p:nvSpPr>
        <p:spPr/>
        <p:txBody>
          <a:bodyPr>
            <a:normAutofit fontScale="90000"/>
          </a:bodyPr>
          <a:lstStyle/>
          <a:p>
            <a:r>
              <a:rPr lang="en-US" dirty="0"/>
              <a:t>Architecture</a:t>
            </a:r>
            <a:endParaRPr lang="en-IN" dirty="0"/>
          </a:p>
        </p:txBody>
      </p:sp>
      <p:sp>
        <p:nvSpPr>
          <p:cNvPr id="4" name="Date Placeholder 3">
            <a:extLst>
              <a:ext uri="{FF2B5EF4-FFF2-40B4-BE49-F238E27FC236}">
                <a16:creationId xmlns:a16="http://schemas.microsoft.com/office/drawing/2014/main" id="{499A6AD0-F3F5-48B9-AAF8-9FB4A89FA376}"/>
              </a:ext>
            </a:extLst>
          </p:cNvPr>
          <p:cNvSpPr>
            <a:spLocks noGrp="1"/>
          </p:cNvSpPr>
          <p:nvPr>
            <p:ph type="dt" sz="half" idx="10"/>
          </p:nvPr>
        </p:nvSpPr>
        <p:spPr/>
        <p:txBody>
          <a:bodyPr/>
          <a:lstStyle/>
          <a:p>
            <a:fld id="{863C50E3-0C8E-4214-9B54-93BF828592E2}" type="datetime3">
              <a:rPr lang="en-US" smtClean="0"/>
              <a:t>2 October 2023</a:t>
            </a:fld>
            <a:endParaRPr lang="en-US"/>
          </a:p>
        </p:txBody>
      </p:sp>
      <p:sp>
        <p:nvSpPr>
          <p:cNvPr id="6" name="Slide Number Placeholder 5">
            <a:extLst>
              <a:ext uri="{FF2B5EF4-FFF2-40B4-BE49-F238E27FC236}">
                <a16:creationId xmlns:a16="http://schemas.microsoft.com/office/drawing/2014/main" id="{28B68D11-8F32-4387-923F-130F683210FD}"/>
              </a:ext>
            </a:extLst>
          </p:cNvPr>
          <p:cNvSpPr>
            <a:spLocks noGrp="1"/>
          </p:cNvSpPr>
          <p:nvPr>
            <p:ph type="sldNum" sz="quarter" idx="12"/>
          </p:nvPr>
        </p:nvSpPr>
        <p:spPr/>
        <p:txBody>
          <a:bodyPr/>
          <a:lstStyle/>
          <a:p>
            <a:fld id="{03A796BA-7FC7-40B4-B286-342C5E11254C}" type="slidenum">
              <a:rPr lang="en-US" smtClean="0"/>
              <a:t>11</a:t>
            </a:fld>
            <a:endParaRPr lang="en-US"/>
          </a:p>
        </p:txBody>
      </p:sp>
      <p:pic>
        <p:nvPicPr>
          <p:cNvPr id="5122" name="Picture 2">
            <a:extLst>
              <a:ext uri="{FF2B5EF4-FFF2-40B4-BE49-F238E27FC236}">
                <a16:creationId xmlns:a16="http://schemas.microsoft.com/office/drawing/2014/main" id="{685E455F-3B9B-43E2-940A-2E16212EE7F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478" t="14331" r="8686" b="7500"/>
          <a:stretch/>
        </p:blipFill>
        <p:spPr bwMode="auto">
          <a:xfrm>
            <a:off x="1493685" y="541102"/>
            <a:ext cx="9194800" cy="573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8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Data Replication</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69AEFB44-EA81-49F0-8E94-0CCE26952B6A}"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12</a:t>
            </a:fld>
            <a:endParaRPr lang="en-US"/>
          </a:p>
        </p:txBody>
      </p:sp>
      <p:pic>
        <p:nvPicPr>
          <p:cNvPr id="2050" name="Picture 2" descr="Cassandra Architecture 1">
            <a:extLst>
              <a:ext uri="{FF2B5EF4-FFF2-40B4-BE49-F238E27FC236}">
                <a16:creationId xmlns:a16="http://schemas.microsoft.com/office/drawing/2014/main" id="{E219E6C2-8098-493C-A2AA-7393C71EAB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4728" y="723051"/>
            <a:ext cx="5111432" cy="535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87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Data Replication</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61EF9C80-A23A-4510-BBF4-94122FB4B944}"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13</a:t>
            </a:fld>
            <a:endParaRPr lang="en-US"/>
          </a:p>
        </p:txBody>
      </p:sp>
      <p:pic>
        <p:nvPicPr>
          <p:cNvPr id="3074" name="Picture 2" descr="Architecture of Apache Cassandra - GeeksforGeeks">
            <a:extLst>
              <a:ext uri="{FF2B5EF4-FFF2-40B4-BE49-F238E27FC236}">
                <a16:creationId xmlns:a16="http://schemas.microsoft.com/office/drawing/2014/main" id="{6291131E-56F0-48FC-8831-FF5BB02670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0488" y="838514"/>
            <a:ext cx="9459912" cy="512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D21E-6491-46CC-A019-2B578557E5C0}"/>
              </a:ext>
            </a:extLst>
          </p:cNvPr>
          <p:cNvSpPr>
            <a:spLocks noGrp="1"/>
          </p:cNvSpPr>
          <p:nvPr>
            <p:ph type="title"/>
          </p:nvPr>
        </p:nvSpPr>
        <p:spPr/>
        <p:txBody>
          <a:bodyPr>
            <a:normAutofit fontScale="90000"/>
          </a:bodyPr>
          <a:lstStyle/>
          <a:p>
            <a:r>
              <a:rPr lang="en-IN" dirty="0"/>
              <a:t>Cassandra Architecture</a:t>
            </a:r>
          </a:p>
        </p:txBody>
      </p:sp>
      <p:sp>
        <p:nvSpPr>
          <p:cNvPr id="4" name="Date Placeholder 3">
            <a:extLst>
              <a:ext uri="{FF2B5EF4-FFF2-40B4-BE49-F238E27FC236}">
                <a16:creationId xmlns:a16="http://schemas.microsoft.com/office/drawing/2014/main" id="{E73BE160-6A32-4C3A-8E1D-9E8DA99B7983}"/>
              </a:ext>
            </a:extLst>
          </p:cNvPr>
          <p:cNvSpPr>
            <a:spLocks noGrp="1"/>
          </p:cNvSpPr>
          <p:nvPr>
            <p:ph type="dt" sz="half" idx="10"/>
          </p:nvPr>
        </p:nvSpPr>
        <p:spPr/>
        <p:txBody>
          <a:bodyPr/>
          <a:lstStyle/>
          <a:p>
            <a:fld id="{23AF09F5-A22E-437E-B8E0-0FD06A47242D}" type="datetime3">
              <a:rPr lang="en-US" smtClean="0"/>
              <a:t>2 October 2023</a:t>
            </a:fld>
            <a:endParaRPr lang="en-US"/>
          </a:p>
        </p:txBody>
      </p:sp>
      <p:sp>
        <p:nvSpPr>
          <p:cNvPr id="6" name="Slide Number Placeholder 5">
            <a:extLst>
              <a:ext uri="{FF2B5EF4-FFF2-40B4-BE49-F238E27FC236}">
                <a16:creationId xmlns:a16="http://schemas.microsoft.com/office/drawing/2014/main" id="{410AE700-7E4E-41C9-BFF0-CB4A0C5DA375}"/>
              </a:ext>
            </a:extLst>
          </p:cNvPr>
          <p:cNvSpPr>
            <a:spLocks noGrp="1"/>
          </p:cNvSpPr>
          <p:nvPr>
            <p:ph type="sldNum" sz="quarter" idx="12"/>
          </p:nvPr>
        </p:nvSpPr>
        <p:spPr/>
        <p:txBody>
          <a:bodyPr/>
          <a:lstStyle/>
          <a:p>
            <a:fld id="{03A796BA-7FC7-40B4-B286-342C5E11254C}" type="slidenum">
              <a:rPr lang="en-US" smtClean="0"/>
              <a:t>14</a:t>
            </a:fld>
            <a:endParaRPr lang="en-US"/>
          </a:p>
        </p:txBody>
      </p:sp>
      <p:pic>
        <p:nvPicPr>
          <p:cNvPr id="10242" name="Picture 2" descr="CassandraArchitecture_1">
            <a:extLst>
              <a:ext uri="{FF2B5EF4-FFF2-40B4-BE49-F238E27FC236}">
                <a16:creationId xmlns:a16="http://schemas.microsoft.com/office/drawing/2014/main" id="{8F15FB8C-7C75-490C-9FB5-0E6DE76012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20966" y="627063"/>
            <a:ext cx="6138955"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3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D21E-6491-46CC-A019-2B578557E5C0}"/>
              </a:ext>
            </a:extLst>
          </p:cNvPr>
          <p:cNvSpPr>
            <a:spLocks noGrp="1"/>
          </p:cNvSpPr>
          <p:nvPr>
            <p:ph type="title"/>
          </p:nvPr>
        </p:nvSpPr>
        <p:spPr/>
        <p:txBody>
          <a:bodyPr>
            <a:normAutofit fontScale="90000"/>
          </a:bodyPr>
          <a:lstStyle/>
          <a:p>
            <a:r>
              <a:rPr lang="en-IN" dirty="0"/>
              <a:t>Cassandra Architecture</a:t>
            </a:r>
          </a:p>
        </p:txBody>
      </p:sp>
      <p:sp>
        <p:nvSpPr>
          <p:cNvPr id="4" name="Date Placeholder 3">
            <a:extLst>
              <a:ext uri="{FF2B5EF4-FFF2-40B4-BE49-F238E27FC236}">
                <a16:creationId xmlns:a16="http://schemas.microsoft.com/office/drawing/2014/main" id="{E73BE160-6A32-4C3A-8E1D-9E8DA99B7983}"/>
              </a:ext>
            </a:extLst>
          </p:cNvPr>
          <p:cNvSpPr>
            <a:spLocks noGrp="1"/>
          </p:cNvSpPr>
          <p:nvPr>
            <p:ph type="dt" sz="half" idx="10"/>
          </p:nvPr>
        </p:nvSpPr>
        <p:spPr/>
        <p:txBody>
          <a:bodyPr/>
          <a:lstStyle/>
          <a:p>
            <a:fld id="{ADFD7AAA-6A83-4A09-B05A-908A61DEB4BE}" type="datetime3">
              <a:rPr lang="en-US" smtClean="0"/>
              <a:t>2 October 2023</a:t>
            </a:fld>
            <a:endParaRPr lang="en-US"/>
          </a:p>
        </p:txBody>
      </p:sp>
      <p:sp>
        <p:nvSpPr>
          <p:cNvPr id="6" name="Slide Number Placeholder 5">
            <a:extLst>
              <a:ext uri="{FF2B5EF4-FFF2-40B4-BE49-F238E27FC236}">
                <a16:creationId xmlns:a16="http://schemas.microsoft.com/office/drawing/2014/main" id="{410AE700-7E4E-41C9-BFF0-CB4A0C5DA375}"/>
              </a:ext>
            </a:extLst>
          </p:cNvPr>
          <p:cNvSpPr>
            <a:spLocks noGrp="1"/>
          </p:cNvSpPr>
          <p:nvPr>
            <p:ph type="sldNum" sz="quarter" idx="12"/>
          </p:nvPr>
        </p:nvSpPr>
        <p:spPr/>
        <p:txBody>
          <a:bodyPr/>
          <a:lstStyle/>
          <a:p>
            <a:fld id="{03A796BA-7FC7-40B4-B286-342C5E11254C}" type="slidenum">
              <a:rPr lang="en-US" smtClean="0"/>
              <a:t>15</a:t>
            </a:fld>
            <a:endParaRPr lang="en-US"/>
          </a:p>
        </p:txBody>
      </p:sp>
      <p:pic>
        <p:nvPicPr>
          <p:cNvPr id="11266" name="Picture 2" descr="CassandraArchitecture_2">
            <a:extLst>
              <a:ext uri="{FF2B5EF4-FFF2-40B4-BE49-F238E27FC236}">
                <a16:creationId xmlns:a16="http://schemas.microsoft.com/office/drawing/2014/main" id="{2B531BCE-68C4-4326-9571-19E4CEEF301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5849" y="605243"/>
            <a:ext cx="7590472" cy="52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96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Ring Architecture with 3 nodes</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57EDA33B-3DF9-4541-8716-79AFBE690C80}"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16</a:t>
            </a:fld>
            <a:endParaRPr lang="en-US"/>
          </a:p>
        </p:txBody>
      </p:sp>
      <p:pic>
        <p:nvPicPr>
          <p:cNvPr id="6150" name="Picture 6" descr="cassandra cluster ring architecture three node diagram">
            <a:extLst>
              <a:ext uri="{FF2B5EF4-FFF2-40B4-BE49-F238E27FC236}">
                <a16:creationId xmlns:a16="http://schemas.microsoft.com/office/drawing/2014/main" id="{FDE45AC5-F605-4F75-B67C-C91A1D776F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331" t="19588" r="12280" b="8725"/>
          <a:stretch/>
        </p:blipFill>
        <p:spPr bwMode="auto">
          <a:xfrm>
            <a:off x="2347125" y="1149894"/>
            <a:ext cx="7487920" cy="477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68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Ring Architecture with 3 nodes and RF=3</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8F9CDF33-E00B-42D1-9FB2-9A0B4DB5BEE0}"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17</a:t>
            </a:fld>
            <a:endParaRPr lang="en-US"/>
          </a:p>
        </p:txBody>
      </p:sp>
      <p:pic>
        <p:nvPicPr>
          <p:cNvPr id="7170" name="Picture 2" descr="cassandra cluster ring architecture three node rf3 diagram">
            <a:extLst>
              <a:ext uri="{FF2B5EF4-FFF2-40B4-BE49-F238E27FC236}">
                <a16:creationId xmlns:a16="http://schemas.microsoft.com/office/drawing/2014/main" id="{94AEF0D3-AE98-4B28-9D13-7C6A475E9CB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6554" b="3824"/>
          <a:stretch/>
        </p:blipFill>
        <p:spPr bwMode="auto">
          <a:xfrm>
            <a:off x="1472889" y="757826"/>
            <a:ext cx="9236392" cy="540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00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F53B-5B1C-4D26-84C1-10B02BD383B0}"/>
              </a:ext>
            </a:extLst>
          </p:cNvPr>
          <p:cNvSpPr>
            <a:spLocks noGrp="1"/>
          </p:cNvSpPr>
          <p:nvPr>
            <p:ph type="title"/>
          </p:nvPr>
        </p:nvSpPr>
        <p:spPr/>
        <p:txBody>
          <a:bodyPr>
            <a:normAutofit fontScale="90000"/>
          </a:bodyPr>
          <a:lstStyle/>
          <a:p>
            <a:r>
              <a:rPr lang="en-US" dirty="0"/>
              <a:t>Replication Factor &amp; Consistency Level</a:t>
            </a:r>
            <a:endParaRPr lang="en-IN" dirty="0"/>
          </a:p>
        </p:txBody>
      </p:sp>
      <p:sp>
        <p:nvSpPr>
          <p:cNvPr id="4" name="Date Placeholder 3">
            <a:extLst>
              <a:ext uri="{FF2B5EF4-FFF2-40B4-BE49-F238E27FC236}">
                <a16:creationId xmlns:a16="http://schemas.microsoft.com/office/drawing/2014/main" id="{41DB0905-90E8-4D6E-B167-A035743A7A4F}"/>
              </a:ext>
            </a:extLst>
          </p:cNvPr>
          <p:cNvSpPr>
            <a:spLocks noGrp="1"/>
          </p:cNvSpPr>
          <p:nvPr>
            <p:ph type="dt" sz="half" idx="10"/>
          </p:nvPr>
        </p:nvSpPr>
        <p:spPr/>
        <p:txBody>
          <a:bodyPr/>
          <a:lstStyle/>
          <a:p>
            <a:fld id="{A8BB50D3-7CD1-4C3F-844F-39B522821BF0}" type="datetime3">
              <a:rPr lang="en-US" smtClean="0"/>
              <a:t>2 October 2023</a:t>
            </a:fld>
            <a:endParaRPr lang="en-US"/>
          </a:p>
        </p:txBody>
      </p:sp>
      <p:sp>
        <p:nvSpPr>
          <p:cNvPr id="6" name="Slide Number Placeholder 5">
            <a:extLst>
              <a:ext uri="{FF2B5EF4-FFF2-40B4-BE49-F238E27FC236}">
                <a16:creationId xmlns:a16="http://schemas.microsoft.com/office/drawing/2014/main" id="{E7083FC2-4D8B-4E9C-9637-81865629684C}"/>
              </a:ext>
            </a:extLst>
          </p:cNvPr>
          <p:cNvSpPr>
            <a:spLocks noGrp="1"/>
          </p:cNvSpPr>
          <p:nvPr>
            <p:ph type="sldNum" sz="quarter" idx="12"/>
          </p:nvPr>
        </p:nvSpPr>
        <p:spPr/>
        <p:txBody>
          <a:bodyPr/>
          <a:lstStyle/>
          <a:p>
            <a:fld id="{03A796BA-7FC7-40B4-B286-342C5E11254C}" type="slidenum">
              <a:rPr lang="en-US" smtClean="0"/>
              <a:t>18</a:t>
            </a:fld>
            <a:endParaRPr lang="en-US"/>
          </a:p>
        </p:txBody>
      </p:sp>
      <p:pic>
        <p:nvPicPr>
          <p:cNvPr id="33794" name="Picture 2">
            <a:extLst>
              <a:ext uri="{FF2B5EF4-FFF2-40B4-BE49-F238E27FC236}">
                <a16:creationId xmlns:a16="http://schemas.microsoft.com/office/drawing/2014/main" id="{185DAF6C-D0CB-4A14-9302-AB87F520ED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1769" y="887413"/>
            <a:ext cx="92773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6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A5B3-4775-47F5-BD47-FF4B784AEEBC}"/>
              </a:ext>
            </a:extLst>
          </p:cNvPr>
          <p:cNvSpPr>
            <a:spLocks noGrp="1"/>
          </p:cNvSpPr>
          <p:nvPr>
            <p:ph type="title"/>
          </p:nvPr>
        </p:nvSpPr>
        <p:spPr/>
        <p:txBody>
          <a:bodyPr>
            <a:normAutofit fontScale="90000"/>
          </a:bodyPr>
          <a:lstStyle/>
          <a:p>
            <a:r>
              <a:rPr lang="en-IN" dirty="0"/>
              <a:t>Consistent Hashing &amp; Token Ring</a:t>
            </a:r>
          </a:p>
        </p:txBody>
      </p:sp>
      <p:sp>
        <p:nvSpPr>
          <p:cNvPr id="4" name="Date Placeholder 3">
            <a:extLst>
              <a:ext uri="{FF2B5EF4-FFF2-40B4-BE49-F238E27FC236}">
                <a16:creationId xmlns:a16="http://schemas.microsoft.com/office/drawing/2014/main" id="{397AC514-2E2D-4A56-9FD4-DAA5213D9357}"/>
              </a:ext>
            </a:extLst>
          </p:cNvPr>
          <p:cNvSpPr>
            <a:spLocks noGrp="1"/>
          </p:cNvSpPr>
          <p:nvPr>
            <p:ph type="dt" sz="half" idx="10"/>
          </p:nvPr>
        </p:nvSpPr>
        <p:spPr/>
        <p:txBody>
          <a:bodyPr/>
          <a:lstStyle/>
          <a:p>
            <a:fld id="{04344CC9-1955-4828-9128-832BF5D46383}" type="datetime3">
              <a:rPr lang="en-US" smtClean="0"/>
              <a:t>2 October 2023</a:t>
            </a:fld>
            <a:endParaRPr lang="en-US"/>
          </a:p>
        </p:txBody>
      </p:sp>
      <p:sp>
        <p:nvSpPr>
          <p:cNvPr id="6" name="Slide Number Placeholder 5">
            <a:extLst>
              <a:ext uri="{FF2B5EF4-FFF2-40B4-BE49-F238E27FC236}">
                <a16:creationId xmlns:a16="http://schemas.microsoft.com/office/drawing/2014/main" id="{3D37063B-6FCB-4809-8962-9DB1E9EC4FE9}"/>
              </a:ext>
            </a:extLst>
          </p:cNvPr>
          <p:cNvSpPr>
            <a:spLocks noGrp="1"/>
          </p:cNvSpPr>
          <p:nvPr>
            <p:ph type="sldNum" sz="quarter" idx="12"/>
          </p:nvPr>
        </p:nvSpPr>
        <p:spPr/>
        <p:txBody>
          <a:bodyPr/>
          <a:lstStyle/>
          <a:p>
            <a:fld id="{03A796BA-7FC7-40B4-B286-342C5E11254C}" type="slidenum">
              <a:rPr lang="en-US" smtClean="0"/>
              <a:t>19</a:t>
            </a:fld>
            <a:endParaRPr lang="en-US"/>
          </a:p>
        </p:txBody>
      </p:sp>
      <p:pic>
        <p:nvPicPr>
          <p:cNvPr id="29698" name="Picture 2" descr="A Glance at Apache Cassandra. Apache Cassandra is a kind of… | by Halil  Ertan | Medium">
            <a:extLst>
              <a:ext uri="{FF2B5EF4-FFF2-40B4-BE49-F238E27FC236}">
                <a16:creationId xmlns:a16="http://schemas.microsoft.com/office/drawing/2014/main" id="{36363E57-E030-4F60-9AF6-42B1FB36469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262" b="2366"/>
          <a:stretch/>
        </p:blipFill>
        <p:spPr bwMode="auto">
          <a:xfrm>
            <a:off x="1497454" y="586811"/>
            <a:ext cx="9185980" cy="567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0E7A-F5C6-4E98-9172-4EFC0F84C774}"/>
              </a:ext>
            </a:extLst>
          </p:cNvPr>
          <p:cNvSpPr>
            <a:spLocks noGrp="1"/>
          </p:cNvSpPr>
          <p:nvPr>
            <p:ph type="title"/>
          </p:nvPr>
        </p:nvSpPr>
        <p:spPr/>
        <p:txBody>
          <a:bodyPr>
            <a:normAutofit fontScale="90000"/>
          </a:bodyPr>
          <a:lstStyle/>
          <a:p>
            <a:r>
              <a:rPr lang="en-IN" dirty="0"/>
              <a:t>AWS </a:t>
            </a:r>
            <a:r>
              <a:rPr lang="en-IN" dirty="0" err="1"/>
              <a:t>Keyspaces</a:t>
            </a:r>
            <a:endParaRPr lang="en-IN" dirty="0"/>
          </a:p>
        </p:txBody>
      </p:sp>
      <p:sp>
        <p:nvSpPr>
          <p:cNvPr id="3" name="Content Placeholder 2">
            <a:extLst>
              <a:ext uri="{FF2B5EF4-FFF2-40B4-BE49-F238E27FC236}">
                <a16:creationId xmlns:a16="http://schemas.microsoft.com/office/drawing/2014/main" id="{C5D4E876-B6B0-2E0E-9537-5702FBD654F1}"/>
              </a:ext>
            </a:extLst>
          </p:cNvPr>
          <p:cNvSpPr>
            <a:spLocks noGrp="1"/>
          </p:cNvSpPr>
          <p:nvPr>
            <p:ph idx="1"/>
          </p:nvPr>
        </p:nvSpPr>
        <p:spPr/>
        <p:txBody>
          <a:bodyPr/>
          <a:lstStyle/>
          <a:p>
            <a:r>
              <a:rPr lang="en-GB" dirty="0"/>
              <a:t>Removes the administrative overhead of managing Cassandra</a:t>
            </a:r>
          </a:p>
          <a:p>
            <a:r>
              <a:rPr lang="en-GB" dirty="0"/>
              <a:t>To understand why, it's helpful to begin with Cassandra architecture and then compare it to Amazon </a:t>
            </a:r>
            <a:r>
              <a:rPr lang="en-GB" dirty="0" err="1"/>
              <a:t>Keyspaces</a:t>
            </a:r>
            <a:r>
              <a:rPr lang="en-GB" dirty="0"/>
              <a:t>.</a:t>
            </a:r>
            <a:endParaRPr lang="en-IN" dirty="0"/>
          </a:p>
        </p:txBody>
      </p:sp>
    </p:spTree>
    <p:extLst>
      <p:ext uri="{BB962C8B-B14F-4D97-AF65-F5344CB8AC3E}">
        <p14:creationId xmlns:p14="http://schemas.microsoft.com/office/powerpoint/2010/main" val="188135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8EB1-304D-4D2E-A1BC-739E4C784A2E}"/>
              </a:ext>
            </a:extLst>
          </p:cNvPr>
          <p:cNvSpPr>
            <a:spLocks noGrp="1"/>
          </p:cNvSpPr>
          <p:nvPr>
            <p:ph type="title"/>
          </p:nvPr>
        </p:nvSpPr>
        <p:spPr/>
        <p:txBody>
          <a:bodyPr>
            <a:normAutofit fontScale="90000"/>
          </a:bodyPr>
          <a:lstStyle/>
          <a:p>
            <a:r>
              <a:rPr lang="en-IN" dirty="0"/>
              <a:t>Consistent Hashing &amp; Token Ring</a:t>
            </a:r>
          </a:p>
        </p:txBody>
      </p:sp>
      <p:sp>
        <p:nvSpPr>
          <p:cNvPr id="4" name="Date Placeholder 3">
            <a:extLst>
              <a:ext uri="{FF2B5EF4-FFF2-40B4-BE49-F238E27FC236}">
                <a16:creationId xmlns:a16="http://schemas.microsoft.com/office/drawing/2014/main" id="{D3FE45B7-FA0D-4528-99E1-E8BA158D5C25}"/>
              </a:ext>
            </a:extLst>
          </p:cNvPr>
          <p:cNvSpPr>
            <a:spLocks noGrp="1"/>
          </p:cNvSpPr>
          <p:nvPr>
            <p:ph type="dt" sz="half" idx="10"/>
          </p:nvPr>
        </p:nvSpPr>
        <p:spPr/>
        <p:txBody>
          <a:bodyPr/>
          <a:lstStyle/>
          <a:p>
            <a:fld id="{D728AEBC-45C4-41EF-ACFB-1F023D32D62B}" type="datetime3">
              <a:rPr lang="en-US" smtClean="0"/>
              <a:t>2 October 2023</a:t>
            </a:fld>
            <a:endParaRPr lang="en-US"/>
          </a:p>
        </p:txBody>
      </p:sp>
      <p:sp>
        <p:nvSpPr>
          <p:cNvPr id="6" name="Slide Number Placeholder 5">
            <a:extLst>
              <a:ext uri="{FF2B5EF4-FFF2-40B4-BE49-F238E27FC236}">
                <a16:creationId xmlns:a16="http://schemas.microsoft.com/office/drawing/2014/main" id="{BD9AE02A-820E-476C-A06B-52AF36AB44FC}"/>
              </a:ext>
            </a:extLst>
          </p:cNvPr>
          <p:cNvSpPr>
            <a:spLocks noGrp="1"/>
          </p:cNvSpPr>
          <p:nvPr>
            <p:ph type="sldNum" sz="quarter" idx="12"/>
          </p:nvPr>
        </p:nvSpPr>
        <p:spPr/>
        <p:txBody>
          <a:bodyPr/>
          <a:lstStyle/>
          <a:p>
            <a:fld id="{03A796BA-7FC7-40B4-B286-342C5E11254C}" type="slidenum">
              <a:rPr lang="en-US" smtClean="0"/>
              <a:t>20</a:t>
            </a:fld>
            <a:endParaRPr lang="en-US"/>
          </a:p>
        </p:txBody>
      </p:sp>
      <p:pic>
        <p:nvPicPr>
          <p:cNvPr id="30722" name="Picture 2">
            <a:extLst>
              <a:ext uri="{FF2B5EF4-FFF2-40B4-BE49-F238E27FC236}">
                <a16:creationId xmlns:a16="http://schemas.microsoft.com/office/drawing/2014/main" id="{CC6027A8-DBB1-4956-A6A6-A6FD9A38950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725" b="1518"/>
          <a:stretch/>
        </p:blipFill>
        <p:spPr bwMode="auto">
          <a:xfrm>
            <a:off x="1516179" y="553940"/>
            <a:ext cx="9148530" cy="580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75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9CDF-4BDC-491F-B19C-E97666A87B1D}"/>
              </a:ext>
            </a:extLst>
          </p:cNvPr>
          <p:cNvSpPr>
            <a:spLocks noGrp="1"/>
          </p:cNvSpPr>
          <p:nvPr>
            <p:ph type="title"/>
          </p:nvPr>
        </p:nvSpPr>
        <p:spPr/>
        <p:txBody>
          <a:bodyPr>
            <a:normAutofit fontScale="90000"/>
          </a:bodyPr>
          <a:lstStyle/>
          <a:p>
            <a:r>
              <a:rPr lang="en-IN" dirty="0"/>
              <a:t>Consistent Hashing &amp; Token Ring</a:t>
            </a:r>
          </a:p>
        </p:txBody>
      </p:sp>
      <p:sp>
        <p:nvSpPr>
          <p:cNvPr id="4" name="Date Placeholder 3">
            <a:extLst>
              <a:ext uri="{FF2B5EF4-FFF2-40B4-BE49-F238E27FC236}">
                <a16:creationId xmlns:a16="http://schemas.microsoft.com/office/drawing/2014/main" id="{21D2822A-4A2A-4719-B8B6-4637B31E4CDD}"/>
              </a:ext>
            </a:extLst>
          </p:cNvPr>
          <p:cNvSpPr>
            <a:spLocks noGrp="1"/>
          </p:cNvSpPr>
          <p:nvPr>
            <p:ph type="dt" sz="half" idx="10"/>
          </p:nvPr>
        </p:nvSpPr>
        <p:spPr/>
        <p:txBody>
          <a:bodyPr/>
          <a:lstStyle/>
          <a:p>
            <a:fld id="{FC9CB4D7-068B-435A-B2CB-FD9D0DAC460D}" type="datetime3">
              <a:rPr lang="en-US" smtClean="0"/>
              <a:t>2 October 2023</a:t>
            </a:fld>
            <a:endParaRPr lang="en-US"/>
          </a:p>
        </p:txBody>
      </p:sp>
      <p:sp>
        <p:nvSpPr>
          <p:cNvPr id="6" name="Slide Number Placeholder 5">
            <a:extLst>
              <a:ext uri="{FF2B5EF4-FFF2-40B4-BE49-F238E27FC236}">
                <a16:creationId xmlns:a16="http://schemas.microsoft.com/office/drawing/2014/main" id="{CF49F276-F5FF-4DA8-8202-0C626B918613}"/>
              </a:ext>
            </a:extLst>
          </p:cNvPr>
          <p:cNvSpPr>
            <a:spLocks noGrp="1"/>
          </p:cNvSpPr>
          <p:nvPr>
            <p:ph type="sldNum" sz="quarter" idx="12"/>
          </p:nvPr>
        </p:nvSpPr>
        <p:spPr/>
        <p:txBody>
          <a:bodyPr/>
          <a:lstStyle/>
          <a:p>
            <a:fld id="{03A796BA-7FC7-40B4-B286-342C5E11254C}" type="slidenum">
              <a:rPr lang="en-US" smtClean="0"/>
              <a:t>21</a:t>
            </a:fld>
            <a:endParaRPr lang="en-US"/>
          </a:p>
        </p:txBody>
      </p:sp>
      <p:pic>
        <p:nvPicPr>
          <p:cNvPr id="31746" name="Picture 2">
            <a:extLst>
              <a:ext uri="{FF2B5EF4-FFF2-40B4-BE49-F238E27FC236}">
                <a16:creationId xmlns:a16="http://schemas.microsoft.com/office/drawing/2014/main" id="{6ABCB017-ED3F-494F-BD15-F42E521BD9E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534" t="7727" r="2730" b="4398"/>
          <a:stretch/>
        </p:blipFill>
        <p:spPr bwMode="auto">
          <a:xfrm>
            <a:off x="397395" y="1011762"/>
            <a:ext cx="11489806" cy="497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40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D21E-6491-46CC-A019-2B578557E5C0}"/>
              </a:ext>
            </a:extLst>
          </p:cNvPr>
          <p:cNvSpPr>
            <a:spLocks noGrp="1"/>
          </p:cNvSpPr>
          <p:nvPr>
            <p:ph type="title"/>
          </p:nvPr>
        </p:nvSpPr>
        <p:spPr/>
        <p:txBody>
          <a:bodyPr>
            <a:normAutofit fontScale="90000"/>
          </a:bodyPr>
          <a:lstStyle/>
          <a:p>
            <a:r>
              <a:rPr lang="en-IN" dirty="0"/>
              <a:t>Effects of the Architecture</a:t>
            </a:r>
          </a:p>
        </p:txBody>
      </p:sp>
      <p:sp>
        <p:nvSpPr>
          <p:cNvPr id="3" name="Content Placeholder 2">
            <a:extLst>
              <a:ext uri="{FF2B5EF4-FFF2-40B4-BE49-F238E27FC236}">
                <a16:creationId xmlns:a16="http://schemas.microsoft.com/office/drawing/2014/main" id="{9F695A04-3695-4BCC-B3E0-CF1601EC0E59}"/>
              </a:ext>
            </a:extLst>
          </p:cNvPr>
          <p:cNvSpPr>
            <a:spLocks noGrp="1"/>
          </p:cNvSpPr>
          <p:nvPr>
            <p:ph idx="1"/>
          </p:nvPr>
        </p:nvSpPr>
        <p:spPr/>
        <p:txBody>
          <a:bodyPr>
            <a:normAutofit/>
          </a:bodyPr>
          <a:lstStyle/>
          <a:p>
            <a:r>
              <a:rPr lang="en-GB" dirty="0"/>
              <a:t>Enables transparent distribution of data to nodes</a:t>
            </a:r>
          </a:p>
          <a:p>
            <a:pPr lvl="1"/>
            <a:r>
              <a:rPr lang="en-GB" dirty="0"/>
              <a:t>Can determine the location of your data in the cluster based on the data</a:t>
            </a:r>
          </a:p>
          <a:p>
            <a:pPr lvl="1"/>
            <a:r>
              <a:rPr lang="en-GB" dirty="0"/>
              <a:t>Any node can accept any request as there are no masters or slaves</a:t>
            </a:r>
          </a:p>
          <a:p>
            <a:r>
              <a:rPr lang="en-GB" dirty="0"/>
              <a:t>Can specify the number of replicas to achieve the required level of redundancy</a:t>
            </a:r>
          </a:p>
          <a:p>
            <a:pPr lvl="1"/>
            <a:r>
              <a:rPr lang="en-GB" dirty="0"/>
              <a:t>For example, if the data is very critical, you may want to specify a replication factor of 4 or 5.</a:t>
            </a:r>
          </a:p>
        </p:txBody>
      </p:sp>
      <p:sp>
        <p:nvSpPr>
          <p:cNvPr id="4" name="Date Placeholder 3">
            <a:extLst>
              <a:ext uri="{FF2B5EF4-FFF2-40B4-BE49-F238E27FC236}">
                <a16:creationId xmlns:a16="http://schemas.microsoft.com/office/drawing/2014/main" id="{E73BE160-6A32-4C3A-8E1D-9E8DA99B7983}"/>
              </a:ext>
            </a:extLst>
          </p:cNvPr>
          <p:cNvSpPr>
            <a:spLocks noGrp="1"/>
          </p:cNvSpPr>
          <p:nvPr>
            <p:ph type="dt" sz="half" idx="10"/>
          </p:nvPr>
        </p:nvSpPr>
        <p:spPr/>
        <p:txBody>
          <a:bodyPr/>
          <a:lstStyle/>
          <a:p>
            <a:fld id="{5C8E4EDF-8D42-40E2-9162-0970A46E1038}" type="datetime3">
              <a:rPr lang="en-US" smtClean="0"/>
              <a:t>2 October 2023</a:t>
            </a:fld>
            <a:endParaRPr lang="en-US"/>
          </a:p>
        </p:txBody>
      </p:sp>
      <p:sp>
        <p:nvSpPr>
          <p:cNvPr id="6" name="Slide Number Placeholder 5">
            <a:extLst>
              <a:ext uri="{FF2B5EF4-FFF2-40B4-BE49-F238E27FC236}">
                <a16:creationId xmlns:a16="http://schemas.microsoft.com/office/drawing/2014/main" id="{410AE700-7E4E-41C9-BFF0-CB4A0C5DA375}"/>
              </a:ext>
            </a:extLst>
          </p:cNvPr>
          <p:cNvSpPr>
            <a:spLocks noGrp="1"/>
          </p:cNvSpPr>
          <p:nvPr>
            <p:ph type="sldNum" sz="quarter" idx="12"/>
          </p:nvPr>
        </p:nvSpPr>
        <p:spPr/>
        <p:txBody>
          <a:bodyPr/>
          <a:lstStyle/>
          <a:p>
            <a:fld id="{03A796BA-7FC7-40B4-B286-342C5E11254C}" type="slidenum">
              <a:rPr lang="en-US" smtClean="0"/>
              <a:t>22</a:t>
            </a:fld>
            <a:endParaRPr lang="en-US"/>
          </a:p>
        </p:txBody>
      </p:sp>
    </p:spTree>
    <p:extLst>
      <p:ext uri="{BB962C8B-B14F-4D97-AF65-F5344CB8AC3E}">
        <p14:creationId xmlns:p14="http://schemas.microsoft.com/office/powerpoint/2010/main" val="385592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Cassandra Write Process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D5B83770-BFE1-47AA-B62F-730C69AEF8C6}"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23</a:t>
            </a:fld>
            <a:endParaRPr lang="en-US"/>
          </a:p>
        </p:txBody>
      </p:sp>
      <p:pic>
        <p:nvPicPr>
          <p:cNvPr id="12290" name="Picture 2" descr="CassandraArchitecture_3">
            <a:extLst>
              <a:ext uri="{FF2B5EF4-FFF2-40B4-BE49-F238E27FC236}">
                <a16:creationId xmlns:a16="http://schemas.microsoft.com/office/drawing/2014/main" id="{2E8AC603-9326-478E-ACF4-96F037C047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0919" y="1205866"/>
            <a:ext cx="10839050" cy="4392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991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Rack</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a:xfrm>
            <a:off x="176982" y="627643"/>
            <a:ext cx="6390707" cy="5549320"/>
          </a:xfrm>
        </p:spPr>
        <p:txBody>
          <a:bodyPr/>
          <a:lstStyle/>
          <a:p>
            <a:r>
              <a:rPr lang="en-GB" dirty="0"/>
              <a:t>A rack is a group of machines housed in the same physical box</a:t>
            </a:r>
          </a:p>
          <a:p>
            <a:r>
              <a:rPr lang="en-GB" dirty="0"/>
              <a:t>Each machine in the rack has its own CPU, memory, and hard disk</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C9FAAFB3-57D1-453E-9D42-6237A58740AE}"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24</a:t>
            </a:fld>
            <a:endParaRPr lang="en-US"/>
          </a:p>
        </p:txBody>
      </p:sp>
      <p:pic>
        <p:nvPicPr>
          <p:cNvPr id="13314" name="Picture 2" descr="CassandraArchitecture_4">
            <a:extLst>
              <a:ext uri="{FF2B5EF4-FFF2-40B4-BE49-F238E27FC236}">
                <a16:creationId xmlns:a16="http://schemas.microsoft.com/office/drawing/2014/main" id="{CA6CE782-CB8D-401B-BCEE-5A679F95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689" y="162153"/>
            <a:ext cx="5319512" cy="606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45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Cassandra Read Process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5BC27F63-079F-4BED-AFAE-282148CAB67E}"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25</a:t>
            </a:fld>
            <a:endParaRPr lang="en-US"/>
          </a:p>
        </p:txBody>
      </p:sp>
      <p:pic>
        <p:nvPicPr>
          <p:cNvPr id="14338" name="Picture 2" descr="CassandraArchitecture_5">
            <a:extLst>
              <a:ext uri="{FF2B5EF4-FFF2-40B4-BE49-F238E27FC236}">
                <a16:creationId xmlns:a16="http://schemas.microsoft.com/office/drawing/2014/main" id="{A0965E20-2243-475A-B321-B162C3C9FB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8588" y="627063"/>
            <a:ext cx="6343712"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665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GB" dirty="0"/>
              <a:t>Example of Cassandra Read Process</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030BE3FD-2AA2-46C0-8883-F99C26B466C9}"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26</a:t>
            </a:fld>
            <a:endParaRPr lang="en-US"/>
          </a:p>
        </p:txBody>
      </p:sp>
      <p:pic>
        <p:nvPicPr>
          <p:cNvPr id="15362" name="Picture 2" descr="CassandraArchitecture_6">
            <a:extLst>
              <a:ext uri="{FF2B5EF4-FFF2-40B4-BE49-F238E27FC236}">
                <a16:creationId xmlns:a16="http://schemas.microsoft.com/office/drawing/2014/main" id="{423D20D0-BBDA-48AA-8B32-00D27138D15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213" y="1226234"/>
            <a:ext cx="11828462" cy="435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88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C2DD-2B4B-474E-9DB7-3DA0F991515F}"/>
              </a:ext>
            </a:extLst>
          </p:cNvPr>
          <p:cNvSpPr>
            <a:spLocks noGrp="1"/>
          </p:cNvSpPr>
          <p:nvPr>
            <p:ph type="title"/>
          </p:nvPr>
        </p:nvSpPr>
        <p:spPr/>
        <p:txBody>
          <a:bodyPr>
            <a:normAutofit fontScale="90000"/>
          </a:bodyPr>
          <a:lstStyle/>
          <a:p>
            <a:r>
              <a:rPr lang="en-US" dirty="0"/>
              <a:t>Coordinator node</a:t>
            </a:r>
            <a:endParaRPr lang="en-IN" dirty="0"/>
          </a:p>
        </p:txBody>
      </p:sp>
      <p:sp>
        <p:nvSpPr>
          <p:cNvPr id="4" name="Date Placeholder 3">
            <a:extLst>
              <a:ext uri="{FF2B5EF4-FFF2-40B4-BE49-F238E27FC236}">
                <a16:creationId xmlns:a16="http://schemas.microsoft.com/office/drawing/2014/main" id="{8B583A5C-0B1C-404F-AA94-692178F1488A}"/>
              </a:ext>
            </a:extLst>
          </p:cNvPr>
          <p:cNvSpPr>
            <a:spLocks noGrp="1"/>
          </p:cNvSpPr>
          <p:nvPr>
            <p:ph type="dt" sz="half" idx="10"/>
          </p:nvPr>
        </p:nvSpPr>
        <p:spPr/>
        <p:txBody>
          <a:bodyPr/>
          <a:lstStyle/>
          <a:p>
            <a:fld id="{B594DB4C-3FD9-4FFB-9CC3-3E834C71215C}" type="datetime3">
              <a:rPr lang="en-US" smtClean="0"/>
              <a:t>2 October 2023</a:t>
            </a:fld>
            <a:endParaRPr lang="en-US"/>
          </a:p>
        </p:txBody>
      </p:sp>
      <p:sp>
        <p:nvSpPr>
          <p:cNvPr id="6" name="Slide Number Placeholder 5">
            <a:extLst>
              <a:ext uri="{FF2B5EF4-FFF2-40B4-BE49-F238E27FC236}">
                <a16:creationId xmlns:a16="http://schemas.microsoft.com/office/drawing/2014/main" id="{4CC4BD03-2959-47A3-BF6B-89AAF0D5D08D}"/>
              </a:ext>
            </a:extLst>
          </p:cNvPr>
          <p:cNvSpPr>
            <a:spLocks noGrp="1"/>
          </p:cNvSpPr>
          <p:nvPr>
            <p:ph type="sldNum" sz="quarter" idx="12"/>
          </p:nvPr>
        </p:nvSpPr>
        <p:spPr/>
        <p:txBody>
          <a:bodyPr/>
          <a:lstStyle/>
          <a:p>
            <a:fld id="{03A796BA-7FC7-40B4-B286-342C5E11254C}" type="slidenum">
              <a:rPr lang="en-US" smtClean="0"/>
              <a:t>27</a:t>
            </a:fld>
            <a:endParaRPr lang="en-US"/>
          </a:p>
        </p:txBody>
      </p:sp>
      <p:pic>
        <p:nvPicPr>
          <p:cNvPr id="25602" name="Picture 2" descr="arc_write-singleDCConOne">
            <a:extLst>
              <a:ext uri="{FF2B5EF4-FFF2-40B4-BE49-F238E27FC236}">
                <a16:creationId xmlns:a16="http://schemas.microsoft.com/office/drawing/2014/main" id="{5E938495-9C87-48A2-A415-A3BF5D383C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946"/>
          <a:stretch/>
        </p:blipFill>
        <p:spPr bwMode="auto">
          <a:xfrm>
            <a:off x="2458153" y="1053295"/>
            <a:ext cx="7264582" cy="495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8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Data Partitions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759D74CD-92C9-4A04-B272-4558940FCE65}"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28</a:t>
            </a:fld>
            <a:endParaRPr lang="en-US"/>
          </a:p>
        </p:txBody>
      </p:sp>
      <p:pic>
        <p:nvPicPr>
          <p:cNvPr id="16386" name="Picture 2" descr="CassandraArchitecture_7">
            <a:extLst>
              <a:ext uri="{FF2B5EF4-FFF2-40B4-BE49-F238E27FC236}">
                <a16:creationId xmlns:a16="http://schemas.microsoft.com/office/drawing/2014/main" id="{687D483E-58A9-4EF4-9F5C-AEDEA432D8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2944" y="1020763"/>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23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Replication in Cassandra</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normAutofit/>
          </a:bodyPr>
          <a:lstStyle/>
          <a:p>
            <a:endParaRPr lang="en-GB"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10FC84CF-DD98-4FF1-ABC5-14E1FA6E51AA}"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29</a:t>
            </a:fld>
            <a:endParaRPr lang="en-US"/>
          </a:p>
        </p:txBody>
      </p:sp>
      <p:pic>
        <p:nvPicPr>
          <p:cNvPr id="17410" name="Picture 2" descr="Cassandra Architecture | Data Replication Strategy &amp; Factor">
            <a:extLst>
              <a:ext uri="{FF2B5EF4-FFF2-40B4-BE49-F238E27FC236}">
                <a16:creationId xmlns:a16="http://schemas.microsoft.com/office/drawing/2014/main" id="{27BA9D14-A6BB-47A4-9B06-E0F82E7C2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466" b="13357"/>
          <a:stretch/>
        </p:blipFill>
        <p:spPr bwMode="auto">
          <a:xfrm>
            <a:off x="1828803" y="697605"/>
            <a:ext cx="8524564" cy="5052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5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CA8E-E1C2-4E3C-BA0A-8CE95324BD12}"/>
              </a:ext>
            </a:extLst>
          </p:cNvPr>
          <p:cNvSpPr>
            <a:spLocks noGrp="1"/>
          </p:cNvSpPr>
          <p:nvPr>
            <p:ph type="title"/>
          </p:nvPr>
        </p:nvSpPr>
        <p:spPr/>
        <p:txBody>
          <a:bodyPr>
            <a:normAutofit fontScale="90000"/>
          </a:bodyPr>
          <a:lstStyle/>
          <a:p>
            <a:r>
              <a:rPr lang="en-US" dirty="0"/>
              <a:t>What is Cassandra?</a:t>
            </a:r>
            <a:endParaRPr lang="en-IN" dirty="0"/>
          </a:p>
        </p:txBody>
      </p:sp>
      <p:sp>
        <p:nvSpPr>
          <p:cNvPr id="3" name="Content Placeholder 2">
            <a:extLst>
              <a:ext uri="{FF2B5EF4-FFF2-40B4-BE49-F238E27FC236}">
                <a16:creationId xmlns:a16="http://schemas.microsoft.com/office/drawing/2014/main" id="{F163F6A8-7D62-4C46-964F-F1BCF45AC6C6}"/>
              </a:ext>
            </a:extLst>
          </p:cNvPr>
          <p:cNvSpPr>
            <a:spLocks noGrp="1"/>
          </p:cNvSpPr>
          <p:nvPr>
            <p:ph idx="1"/>
          </p:nvPr>
        </p:nvSpPr>
        <p:spPr/>
        <p:txBody>
          <a:bodyPr>
            <a:normAutofit/>
          </a:bodyPr>
          <a:lstStyle/>
          <a:p>
            <a:r>
              <a:rPr lang="en-GB" dirty="0"/>
              <a:t>Open source NoSQL distributed database</a:t>
            </a:r>
          </a:p>
          <a:p>
            <a:r>
              <a:rPr lang="en-GB" dirty="0"/>
              <a:t>Trusted for scalability and high availability</a:t>
            </a:r>
          </a:p>
          <a:p>
            <a:r>
              <a:rPr lang="en-GB" dirty="0"/>
              <a:t>Column-oriented database</a:t>
            </a:r>
          </a:p>
          <a:p>
            <a:r>
              <a:rPr lang="en-GB" dirty="0"/>
              <a:t>Distribution</a:t>
            </a:r>
          </a:p>
          <a:p>
            <a:r>
              <a:rPr lang="en-GB" dirty="0"/>
              <a:t>Created at Facebook</a:t>
            </a:r>
          </a:p>
          <a:p>
            <a:r>
              <a:rPr lang="en-GB" dirty="0"/>
              <a:t>Implements a Dynamo-style replication model with no single point of failure</a:t>
            </a:r>
          </a:p>
          <a:p>
            <a:r>
              <a:rPr lang="en-GB" dirty="0"/>
              <a:t>Being used by some of the biggest companies such as </a:t>
            </a:r>
          </a:p>
          <a:p>
            <a:pPr lvl="1"/>
            <a:r>
              <a:rPr lang="en-GB" dirty="0"/>
              <a:t>Facebook, </a:t>
            </a:r>
          </a:p>
          <a:p>
            <a:pPr lvl="1"/>
            <a:r>
              <a:rPr lang="en-GB" dirty="0"/>
              <a:t>Twitter, </a:t>
            </a:r>
          </a:p>
          <a:p>
            <a:pPr lvl="1"/>
            <a:r>
              <a:rPr lang="en-GB" dirty="0"/>
              <a:t>Cisco, </a:t>
            </a:r>
          </a:p>
          <a:p>
            <a:pPr lvl="1"/>
            <a:r>
              <a:rPr lang="en-GB" dirty="0" err="1"/>
              <a:t>Rackspace</a:t>
            </a:r>
            <a:r>
              <a:rPr lang="en-GB" dirty="0"/>
              <a:t>, </a:t>
            </a:r>
          </a:p>
          <a:p>
            <a:pPr lvl="1"/>
            <a:r>
              <a:rPr lang="en-GB" dirty="0" err="1"/>
              <a:t>ebay</a:t>
            </a:r>
            <a:r>
              <a:rPr lang="en-GB" dirty="0"/>
              <a:t>, Twitter, Netflix, and more.</a:t>
            </a:r>
          </a:p>
        </p:txBody>
      </p:sp>
    </p:spTree>
    <p:extLst>
      <p:ext uri="{BB962C8B-B14F-4D97-AF65-F5344CB8AC3E}">
        <p14:creationId xmlns:p14="http://schemas.microsoft.com/office/powerpoint/2010/main" val="524314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Network Topology</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58CB4D7E-CADC-4425-B1C1-7610C3E9A73E}"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30</a:t>
            </a:fld>
            <a:endParaRPr lang="en-US"/>
          </a:p>
        </p:txBody>
      </p:sp>
      <p:pic>
        <p:nvPicPr>
          <p:cNvPr id="18434" name="Picture 2" descr="appletek">
            <a:extLst>
              <a:ext uri="{FF2B5EF4-FFF2-40B4-BE49-F238E27FC236}">
                <a16:creationId xmlns:a16="http://schemas.microsoft.com/office/drawing/2014/main" id="{2207A4C1-B21F-444C-8677-115076BF793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7982"/>
          <a:stretch/>
        </p:blipFill>
        <p:spPr bwMode="auto">
          <a:xfrm>
            <a:off x="1022893" y="549768"/>
            <a:ext cx="10135102" cy="524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874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Snitches</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Define the topology in Cassandra</a:t>
            </a:r>
          </a:p>
          <a:p>
            <a:r>
              <a:rPr lang="en-GB" dirty="0"/>
              <a:t>A snitch defines a group of nodes into racks and data </a:t>
            </a:r>
            <a:r>
              <a:rPr lang="en-GB" dirty="0" err="1"/>
              <a:t>centers</a:t>
            </a:r>
            <a:endParaRPr lang="en-GB" dirty="0"/>
          </a:p>
          <a:p>
            <a:r>
              <a:rPr lang="en-GB" dirty="0"/>
              <a:t>Two types of snitches are most popular:</a:t>
            </a:r>
          </a:p>
          <a:p>
            <a:pPr lvl="1"/>
            <a:r>
              <a:rPr lang="en-GB" dirty="0"/>
              <a:t>Simple Snitch - A simple snitch is used for single data </a:t>
            </a:r>
            <a:r>
              <a:rPr lang="en-GB" dirty="0" err="1"/>
              <a:t>centers</a:t>
            </a:r>
            <a:r>
              <a:rPr lang="en-GB" dirty="0"/>
              <a:t> with no racks.</a:t>
            </a:r>
          </a:p>
          <a:p>
            <a:pPr lvl="1"/>
            <a:r>
              <a:rPr lang="en-GB" dirty="0"/>
              <a:t>Property File Snitch - A property file snitch is used for multiple data </a:t>
            </a:r>
            <a:r>
              <a:rPr lang="en-GB" dirty="0" err="1"/>
              <a:t>centers</a:t>
            </a:r>
            <a:r>
              <a:rPr lang="en-GB" dirty="0"/>
              <a:t> with multiple racks.</a:t>
            </a:r>
          </a:p>
          <a:p>
            <a:r>
              <a:rPr lang="en-GB" dirty="0"/>
              <a:t>Replication in Cassandra is based on the snitches</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79CF60C3-6E7A-45A9-8692-46C08E8604F6}"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31</a:t>
            </a:fld>
            <a:endParaRPr lang="en-US"/>
          </a:p>
        </p:txBody>
      </p:sp>
    </p:spTree>
    <p:extLst>
      <p:ext uri="{BB962C8B-B14F-4D97-AF65-F5344CB8AC3E}">
        <p14:creationId xmlns:p14="http://schemas.microsoft.com/office/powerpoint/2010/main" val="3440563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Gossip Protocol</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4309354F-5D26-4877-9643-5D529F6CB9DC}"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32</a:t>
            </a:fld>
            <a:endParaRPr lang="en-US"/>
          </a:p>
        </p:txBody>
      </p:sp>
      <p:pic>
        <p:nvPicPr>
          <p:cNvPr id="19458" name="Picture 2" descr="CassandraArchitecture_9.">
            <a:extLst>
              <a:ext uri="{FF2B5EF4-FFF2-40B4-BE49-F238E27FC236}">
                <a16:creationId xmlns:a16="http://schemas.microsoft.com/office/drawing/2014/main" id="{73887CF4-605B-4B25-B2FE-74F921A29E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7520" y="496864"/>
            <a:ext cx="8525848" cy="581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96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Seed Nodes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7F8EF33D-889A-4D9F-A302-907611A2DA3C}"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33</a:t>
            </a:fld>
            <a:endParaRPr lang="en-US"/>
          </a:p>
        </p:txBody>
      </p:sp>
      <p:pic>
        <p:nvPicPr>
          <p:cNvPr id="20482" name="Picture 2" descr="CassandraArchitecture_10">
            <a:extLst>
              <a:ext uri="{FF2B5EF4-FFF2-40B4-BE49-F238E27FC236}">
                <a16:creationId xmlns:a16="http://schemas.microsoft.com/office/drawing/2014/main" id="{BF4992B8-1EE5-4344-889D-3C2BD85DA7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65786" y="627063"/>
            <a:ext cx="4049315"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404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Configuration</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The main configuration file in Cassandra is the </a:t>
            </a:r>
            <a:r>
              <a:rPr lang="en-GB" dirty="0" err="1"/>
              <a:t>Cassandra.yaml</a:t>
            </a:r>
            <a:r>
              <a:rPr lang="en-GB" dirty="0"/>
              <a:t> file</a:t>
            </a:r>
          </a:p>
          <a:p>
            <a:r>
              <a:rPr lang="en-GB" dirty="0"/>
              <a:t>This file contains the </a:t>
            </a:r>
          </a:p>
          <a:p>
            <a:pPr lvl="1"/>
            <a:r>
              <a:rPr lang="en-GB" dirty="0"/>
              <a:t>name of the cluster, </a:t>
            </a:r>
          </a:p>
          <a:p>
            <a:pPr lvl="1"/>
            <a:r>
              <a:rPr lang="en-GB" dirty="0"/>
              <a:t>seed nodes for this node, </a:t>
            </a:r>
          </a:p>
          <a:p>
            <a:pPr lvl="1"/>
            <a:r>
              <a:rPr lang="en-GB" dirty="0"/>
              <a:t>topology file information, </a:t>
            </a:r>
          </a:p>
          <a:p>
            <a:pPr lvl="1"/>
            <a:r>
              <a:rPr lang="en-GB" dirty="0"/>
              <a:t>and data file location</a:t>
            </a:r>
          </a:p>
          <a:p>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4235AAD2-41F9-4476-8101-C74B9B6286D2}"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34</a:t>
            </a:fld>
            <a:endParaRPr lang="en-US"/>
          </a:p>
        </p:txBody>
      </p:sp>
    </p:spTree>
    <p:extLst>
      <p:ext uri="{BB962C8B-B14F-4D97-AF65-F5344CB8AC3E}">
        <p14:creationId xmlns:p14="http://schemas.microsoft.com/office/powerpoint/2010/main" val="2822160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Virtual Nodes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F1CCE388-20B0-4412-A414-5902C14EA5B5}"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35</a:t>
            </a:fld>
            <a:endParaRPr lang="en-US"/>
          </a:p>
        </p:txBody>
      </p:sp>
      <p:pic>
        <p:nvPicPr>
          <p:cNvPr id="21506" name="Picture 2" descr="CassandraArchitecture_11.">
            <a:extLst>
              <a:ext uri="{FF2B5EF4-FFF2-40B4-BE49-F238E27FC236}">
                <a16:creationId xmlns:a16="http://schemas.microsoft.com/office/drawing/2014/main" id="{BDABBDD9-C44F-4C2E-90F6-3A0D367C0E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80544" y="787400"/>
            <a:ext cx="6019800"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285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Node Failure</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D234C20B-C62F-412C-946A-A69A9D6F2829}"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36</a:t>
            </a:fld>
            <a:endParaRPr lang="en-US"/>
          </a:p>
        </p:txBody>
      </p:sp>
      <p:pic>
        <p:nvPicPr>
          <p:cNvPr id="22530" name="Picture 2" descr="CassandraArchitecture_13">
            <a:extLst>
              <a:ext uri="{FF2B5EF4-FFF2-40B4-BE49-F238E27FC236}">
                <a16:creationId xmlns:a16="http://schemas.microsoft.com/office/drawing/2014/main" id="{39E1833C-A6FB-40BA-9013-3D2EBA95783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1780" y="627063"/>
            <a:ext cx="6997327"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387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Disk Failure</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When a disk becomes corrupt, Cassandra detects the problem and takes corrective action. The effects of Disk Failure are as follows:</a:t>
            </a:r>
          </a:p>
          <a:p>
            <a:pPr lvl="1"/>
            <a:r>
              <a:rPr lang="en-GB" dirty="0"/>
              <a:t>The data on the disk becomes inaccessible</a:t>
            </a:r>
          </a:p>
          <a:p>
            <a:pPr lvl="1"/>
            <a:r>
              <a:rPr lang="en-GB" dirty="0"/>
              <a:t>Reading data from the node is not possible</a:t>
            </a:r>
          </a:p>
          <a:p>
            <a:pPr lvl="1"/>
            <a:r>
              <a:rPr lang="en-GB" dirty="0"/>
              <a:t>This issue will be treated as node failure for that portion of data</a:t>
            </a:r>
          </a:p>
          <a:p>
            <a:pPr lvl="1"/>
            <a:r>
              <a:rPr lang="en-GB" dirty="0" err="1"/>
              <a:t>Memtable</a:t>
            </a:r>
            <a:r>
              <a:rPr lang="en-GB" dirty="0"/>
              <a:t> and </a:t>
            </a:r>
            <a:r>
              <a:rPr lang="en-GB" dirty="0" err="1"/>
              <a:t>sstable</a:t>
            </a:r>
            <a:r>
              <a:rPr lang="en-GB" dirty="0"/>
              <a:t> will not be affected as they are in-memory tables</a:t>
            </a:r>
          </a:p>
          <a:p>
            <a:pPr lvl="1"/>
            <a:r>
              <a:rPr lang="en-GB" dirty="0" err="1"/>
              <a:t>Commitlog</a:t>
            </a:r>
            <a:r>
              <a:rPr lang="en-GB" dirty="0"/>
              <a:t> has replicas and they will be used for recovery</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F4EE7F3C-6C2F-4C6F-9FAB-2AF8764E73CA}"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37</a:t>
            </a:fld>
            <a:endParaRPr lang="en-US"/>
          </a:p>
        </p:txBody>
      </p:sp>
    </p:spTree>
    <p:extLst>
      <p:ext uri="{BB962C8B-B14F-4D97-AF65-F5344CB8AC3E}">
        <p14:creationId xmlns:p14="http://schemas.microsoft.com/office/powerpoint/2010/main" val="1241424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Rack Failure</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67527F8F-19C0-4411-A0D7-E3A7AEC8D750}"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38</a:t>
            </a:fld>
            <a:endParaRPr lang="en-US"/>
          </a:p>
        </p:txBody>
      </p:sp>
      <p:pic>
        <p:nvPicPr>
          <p:cNvPr id="23554" name="Picture 2" descr="CassandraArchitecture_14">
            <a:extLst>
              <a:ext uri="{FF2B5EF4-FFF2-40B4-BE49-F238E27FC236}">
                <a16:creationId xmlns:a16="http://schemas.microsoft.com/office/drawing/2014/main" id="{E98209B6-AEE6-43F9-8559-444946A6AD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14350" y="627063"/>
            <a:ext cx="5152187"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077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Data Centre Failure</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Data centre failure occurs when a data </a:t>
            </a:r>
            <a:r>
              <a:rPr lang="en-GB" dirty="0" err="1"/>
              <a:t>center</a:t>
            </a:r>
            <a:r>
              <a:rPr lang="en-GB" dirty="0"/>
              <a:t> is shut down for maintenance or when it fails due to natural calamities. When that happens:</a:t>
            </a:r>
          </a:p>
          <a:p>
            <a:endParaRPr lang="en-GB" dirty="0"/>
          </a:p>
          <a:p>
            <a:r>
              <a:rPr lang="en-GB" dirty="0"/>
              <a:t>All data in the data centre will become inaccessible.</a:t>
            </a:r>
          </a:p>
          <a:p>
            <a:r>
              <a:rPr lang="en-GB" dirty="0"/>
              <a:t>All reads have to be routed to other data centres.</a:t>
            </a:r>
          </a:p>
          <a:p>
            <a:r>
              <a:rPr lang="en-GB" dirty="0"/>
              <a:t>The replica copies in other data centres will be used.</a:t>
            </a:r>
          </a:p>
          <a:p>
            <a:r>
              <a:rPr lang="en-GB" dirty="0"/>
              <a:t>Though the system will be operational, clients may notice slowdown due to network latency. This is because multiple data centres are normally located at physically different locations and connected by a wide area network.</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E426A634-907B-4D47-90FE-95A6E3656B60}"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39</a:t>
            </a:fld>
            <a:endParaRPr lang="en-US"/>
          </a:p>
        </p:txBody>
      </p:sp>
    </p:spTree>
    <p:extLst>
      <p:ext uri="{BB962C8B-B14F-4D97-AF65-F5344CB8AC3E}">
        <p14:creationId xmlns:p14="http://schemas.microsoft.com/office/powerpoint/2010/main" val="129127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56C4-5433-4FDA-A511-042DE119E90B}"/>
              </a:ext>
            </a:extLst>
          </p:cNvPr>
          <p:cNvSpPr>
            <a:spLocks noGrp="1"/>
          </p:cNvSpPr>
          <p:nvPr>
            <p:ph type="title"/>
          </p:nvPr>
        </p:nvSpPr>
        <p:spPr/>
        <p:txBody>
          <a:bodyPr>
            <a:normAutofit fontScale="90000"/>
          </a:bodyPr>
          <a:lstStyle/>
          <a:p>
            <a:r>
              <a:rPr lang="en-US" dirty="0"/>
              <a:t>Features</a:t>
            </a:r>
            <a:endParaRPr lang="en-IN" dirty="0"/>
          </a:p>
        </p:txBody>
      </p:sp>
      <p:pic>
        <p:nvPicPr>
          <p:cNvPr id="1026" name="Picture 2" descr="Top Apache Cassandra Interview Questions and Answers in 2022">
            <a:extLst>
              <a:ext uri="{FF2B5EF4-FFF2-40B4-BE49-F238E27FC236}">
                <a16:creationId xmlns:a16="http://schemas.microsoft.com/office/drawing/2014/main" id="{03D2028A-FD75-4FD5-8FF8-1024ED7015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19304" y="627063"/>
            <a:ext cx="5742280"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53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Read and write paths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AB04D1F2-01FB-4556-B8D1-A487C976311C}"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40</a:t>
            </a:fld>
            <a:endParaRPr lang="en-US"/>
          </a:p>
        </p:txBody>
      </p:sp>
      <p:pic>
        <p:nvPicPr>
          <p:cNvPr id="24580" name="Picture 4" descr="Paths in the Apache Cassandra">
            <a:extLst>
              <a:ext uri="{FF2B5EF4-FFF2-40B4-BE49-F238E27FC236}">
                <a16:creationId xmlns:a16="http://schemas.microsoft.com/office/drawing/2014/main" id="{D29DE916-2964-42FD-B28A-8273F9706B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796" y="947236"/>
            <a:ext cx="11435296" cy="490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382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Read Path</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C0B15489-C31E-4046-A8C6-86F714E39B65}"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41</a:t>
            </a:fld>
            <a:endParaRPr lang="en-US"/>
          </a:p>
        </p:txBody>
      </p:sp>
      <p:pic>
        <p:nvPicPr>
          <p:cNvPr id="26626" name="Picture 2" descr="Read operation on a cassandra node">
            <a:extLst>
              <a:ext uri="{FF2B5EF4-FFF2-40B4-BE49-F238E27FC236}">
                <a16:creationId xmlns:a16="http://schemas.microsoft.com/office/drawing/2014/main" id="{A391C091-364B-4E0C-BF42-632D5E401B3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872" b="5965"/>
          <a:stretch/>
        </p:blipFill>
        <p:spPr bwMode="auto">
          <a:xfrm>
            <a:off x="1208729" y="703414"/>
            <a:ext cx="9764712" cy="55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94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Write Path</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2E008876-3030-4D86-B4DD-92101816912B}" type="datetime3">
              <a:rPr lang="en-US" smtClean="0"/>
              <a:t>2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42</a:t>
            </a:fld>
            <a:endParaRPr lang="en-US"/>
          </a:p>
        </p:txBody>
      </p:sp>
      <p:pic>
        <p:nvPicPr>
          <p:cNvPr id="27650" name="Picture 2" descr="Cassandra Architecture 2">
            <a:extLst>
              <a:ext uri="{FF2B5EF4-FFF2-40B4-BE49-F238E27FC236}">
                <a16:creationId xmlns:a16="http://schemas.microsoft.com/office/drawing/2014/main" id="{6077E1FB-7551-4EE7-89AA-DD8E12C2D59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2036" y="1201878"/>
            <a:ext cx="10436816" cy="440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631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6AAE9-110C-28B2-6D24-9CD52F54E930}"/>
              </a:ext>
            </a:extLst>
          </p:cNvPr>
          <p:cNvSpPr>
            <a:spLocks noGrp="1"/>
          </p:cNvSpPr>
          <p:nvPr>
            <p:ph type="title"/>
          </p:nvPr>
        </p:nvSpPr>
        <p:spPr/>
        <p:txBody>
          <a:bodyPr/>
          <a:lstStyle/>
          <a:p>
            <a:r>
              <a:rPr lang="en-GB" dirty="0"/>
              <a:t>Apache Cassandra vs. Amazon </a:t>
            </a:r>
            <a:r>
              <a:rPr lang="en-GB" dirty="0" err="1"/>
              <a:t>Keyspaces</a:t>
            </a:r>
            <a:endParaRPr lang="en-IN" dirty="0"/>
          </a:p>
        </p:txBody>
      </p:sp>
      <p:sp>
        <p:nvSpPr>
          <p:cNvPr id="5" name="Text Placeholder 4">
            <a:extLst>
              <a:ext uri="{FF2B5EF4-FFF2-40B4-BE49-F238E27FC236}">
                <a16:creationId xmlns:a16="http://schemas.microsoft.com/office/drawing/2014/main" id="{2B4F5407-9175-4CC9-FD10-281760173099}"/>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16303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Traditional Apache Cassandra</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Traditional Apache Cassandra is deployed in a cluster made up of one or more nodes</a:t>
            </a:r>
          </a:p>
          <a:p>
            <a:r>
              <a:rPr lang="en-GB" dirty="0"/>
              <a:t>You are responsible for managing each node and adding and removing nodes as your cluster scales</a:t>
            </a:r>
          </a:p>
          <a:p>
            <a:r>
              <a:rPr lang="en-GB" dirty="0"/>
              <a:t>A client program accesses Cassandra by connecting to one of the nodes and issuing Cassandra Query Language (CQL) statements</a:t>
            </a:r>
          </a:p>
          <a:p>
            <a:r>
              <a:rPr lang="en-GB" dirty="0"/>
              <a:t>CQL is similar to SQL, the popular language used in relational databases</a:t>
            </a:r>
          </a:p>
          <a:p>
            <a:r>
              <a:rPr lang="en-GB" dirty="0"/>
              <a:t>Even though Cassandra is not a relational database, CQL provides a familiar interface for querying and manipulating data in Cassandra.</a:t>
            </a:r>
          </a:p>
        </p:txBody>
      </p:sp>
    </p:spTree>
    <p:extLst>
      <p:ext uri="{BB962C8B-B14F-4D97-AF65-F5344CB8AC3E}">
        <p14:creationId xmlns:p14="http://schemas.microsoft.com/office/powerpoint/2010/main" val="1344728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err="1"/>
              <a:t>Keyspaces</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fontScale="92500" lnSpcReduction="20000"/>
          </a:bodyPr>
          <a:lstStyle/>
          <a:p>
            <a:r>
              <a:rPr lang="en-GB" dirty="0"/>
              <a:t>Don’t need to provision, patch, or manage servers, so you can focus on building better applications</a:t>
            </a:r>
          </a:p>
          <a:p>
            <a:r>
              <a:rPr lang="en-GB" dirty="0"/>
              <a:t>Amazon </a:t>
            </a:r>
            <a:r>
              <a:rPr lang="en-GB" dirty="0" err="1"/>
              <a:t>Keyspaces</a:t>
            </a:r>
            <a:r>
              <a:rPr lang="en-GB" dirty="0"/>
              <a:t> offers two throughput capacity modes for reads and writes</a:t>
            </a:r>
          </a:p>
          <a:p>
            <a:pPr lvl="1"/>
            <a:r>
              <a:rPr lang="en-GB" dirty="0"/>
              <a:t>On-demand</a:t>
            </a:r>
          </a:p>
          <a:p>
            <a:pPr lvl="1"/>
            <a:r>
              <a:rPr lang="en-GB" dirty="0"/>
              <a:t>Provisioned</a:t>
            </a:r>
          </a:p>
          <a:p>
            <a:r>
              <a:rPr lang="en-GB" dirty="0"/>
              <a:t>On-demand mode</a:t>
            </a:r>
          </a:p>
          <a:p>
            <a:pPr lvl="1"/>
            <a:r>
              <a:rPr lang="en-GB" dirty="0"/>
              <a:t>Pay for only the reads and writes that your application actually performs</a:t>
            </a:r>
          </a:p>
          <a:p>
            <a:r>
              <a:rPr lang="en-GB" dirty="0"/>
              <a:t>Provisioned capacity mode</a:t>
            </a:r>
          </a:p>
          <a:p>
            <a:pPr lvl="1"/>
            <a:r>
              <a:rPr lang="en-GB" dirty="0"/>
              <a:t>Helps optimize the price of throughput if you have predictable application traffic and can forecast your table’s capacity requirements in advance</a:t>
            </a:r>
          </a:p>
          <a:p>
            <a:pPr lvl="1"/>
            <a:r>
              <a:rPr lang="en-GB" dirty="0"/>
              <a:t>Specify the number of reads and writes per second that you expect your application to perform</a:t>
            </a:r>
          </a:p>
          <a:p>
            <a:pPr lvl="1"/>
            <a:r>
              <a:rPr lang="en-GB" dirty="0"/>
              <a:t>You can increase and decrease the provisioned capacity for your table automatically by enabling automatic scaling</a:t>
            </a:r>
          </a:p>
          <a:p>
            <a:r>
              <a:rPr lang="en-GB" dirty="0"/>
              <a:t>You can change the capacity mode of your table once per day</a:t>
            </a:r>
          </a:p>
          <a:p>
            <a:r>
              <a:rPr lang="en-GB" dirty="0"/>
              <a:t>Stores three copies of your data in multiple Availability Zones for durability and high availability</a:t>
            </a:r>
          </a:p>
        </p:txBody>
      </p:sp>
    </p:spTree>
    <p:extLst>
      <p:ext uri="{BB962C8B-B14F-4D97-AF65-F5344CB8AC3E}">
        <p14:creationId xmlns:p14="http://schemas.microsoft.com/office/powerpoint/2010/main" val="1438964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err="1"/>
              <a:t>Keyspaces</a:t>
            </a:r>
            <a:endParaRPr lang="en-IN" dirty="0"/>
          </a:p>
        </p:txBody>
      </p:sp>
      <p:pic>
        <p:nvPicPr>
          <p:cNvPr id="1026" name="Picture 2" descr="&#10;               Diagram of Amazon Keyspaces interacting with client application.&#10;            ">
            <a:extLst>
              <a:ext uri="{FF2B5EF4-FFF2-40B4-BE49-F238E27FC236}">
                <a16:creationId xmlns:a16="http://schemas.microsoft.com/office/drawing/2014/main" id="{4451891C-2D8E-418D-6C2D-33C88CCCBF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2994" y="1125345"/>
            <a:ext cx="10014900" cy="455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45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a:bodyPr>
          <a:lstStyle/>
          <a:p>
            <a:r>
              <a:rPr lang="en-IN" dirty="0"/>
              <a:t>Cassandra data model</a:t>
            </a:r>
          </a:p>
        </p:txBody>
      </p:sp>
      <p:sp>
        <p:nvSpPr>
          <p:cNvPr id="4" name="Text Placeholder 3">
            <a:extLst>
              <a:ext uri="{FF2B5EF4-FFF2-40B4-BE49-F238E27FC236}">
                <a16:creationId xmlns:a16="http://schemas.microsoft.com/office/drawing/2014/main" id="{B00CE692-7892-0BC0-C9B9-A15FEA729D5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23338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Cassandra data model</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The backends of Cassandra and relational databases are very different and must be approached differently</a:t>
            </a:r>
          </a:p>
          <a:p>
            <a:r>
              <a:rPr lang="en-GB" dirty="0"/>
              <a:t>Some of the features of Cassandra data model are as follows:</a:t>
            </a:r>
          </a:p>
          <a:p>
            <a:pPr lvl="1"/>
            <a:r>
              <a:rPr lang="en-GB" dirty="0"/>
              <a:t>Data is stored as a set of rows that are organized into tables.</a:t>
            </a:r>
          </a:p>
          <a:p>
            <a:pPr lvl="1"/>
            <a:r>
              <a:rPr lang="en-GB" dirty="0"/>
              <a:t>Tables are also called column families.</a:t>
            </a:r>
          </a:p>
          <a:p>
            <a:pPr lvl="1"/>
            <a:r>
              <a:rPr lang="en-GB" dirty="0"/>
              <a:t>Each Row is identified by a primary key value.</a:t>
            </a:r>
          </a:p>
          <a:p>
            <a:pPr lvl="1"/>
            <a:r>
              <a:rPr lang="en-GB" dirty="0"/>
              <a:t>Data is partitioned by the primary key.</a:t>
            </a:r>
          </a:p>
          <a:p>
            <a:pPr lvl="1"/>
            <a:r>
              <a:rPr lang="en-GB" dirty="0"/>
              <a:t>You can get the entire data or some data based on the primary key.</a:t>
            </a:r>
          </a:p>
          <a:p>
            <a:endParaRPr lang="en-GB" dirty="0"/>
          </a:p>
        </p:txBody>
      </p:sp>
    </p:spTree>
    <p:extLst>
      <p:ext uri="{BB962C8B-B14F-4D97-AF65-F5344CB8AC3E}">
        <p14:creationId xmlns:p14="http://schemas.microsoft.com/office/powerpoint/2010/main" val="3897800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Cassandra Data Model Components</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22058E38-4681-450C-A991-B2FE1435CCCA}"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49</a:t>
            </a:fld>
            <a:endParaRPr lang="en-US"/>
          </a:p>
        </p:txBody>
      </p:sp>
      <p:pic>
        <p:nvPicPr>
          <p:cNvPr id="1026" name="Picture 2">
            <a:extLst>
              <a:ext uri="{FF2B5EF4-FFF2-40B4-BE49-F238E27FC236}">
                <a16:creationId xmlns:a16="http://schemas.microsoft.com/office/drawing/2014/main" id="{D4901932-280D-4811-A01F-C2BE1A5ABE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6428" y="751096"/>
            <a:ext cx="10368032" cy="530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49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D08C-4235-4F2C-AD28-D8B2C56111FB}"/>
              </a:ext>
            </a:extLst>
          </p:cNvPr>
          <p:cNvSpPr>
            <a:spLocks noGrp="1"/>
          </p:cNvSpPr>
          <p:nvPr>
            <p:ph type="title"/>
          </p:nvPr>
        </p:nvSpPr>
        <p:spPr/>
        <p:txBody>
          <a:bodyPr>
            <a:normAutofit fontScale="90000"/>
          </a:bodyPr>
          <a:lstStyle/>
          <a:p>
            <a:r>
              <a:rPr lang="en-US" dirty="0"/>
              <a:t>Use Cases</a:t>
            </a:r>
            <a:endParaRPr lang="en-IN" dirty="0"/>
          </a:p>
        </p:txBody>
      </p:sp>
      <p:sp>
        <p:nvSpPr>
          <p:cNvPr id="3" name="Content Placeholder 2">
            <a:extLst>
              <a:ext uri="{FF2B5EF4-FFF2-40B4-BE49-F238E27FC236}">
                <a16:creationId xmlns:a16="http://schemas.microsoft.com/office/drawing/2014/main" id="{D2684506-9262-4C4E-AFBF-DB4BCEEEF597}"/>
              </a:ext>
            </a:extLst>
          </p:cNvPr>
          <p:cNvSpPr>
            <a:spLocks noGrp="1"/>
          </p:cNvSpPr>
          <p:nvPr>
            <p:ph idx="1"/>
          </p:nvPr>
        </p:nvSpPr>
        <p:spPr/>
        <p:txBody>
          <a:bodyPr>
            <a:normAutofit lnSpcReduction="10000"/>
          </a:bodyPr>
          <a:lstStyle/>
          <a:p>
            <a:r>
              <a:rPr lang="en-GB" dirty="0"/>
              <a:t>Messaging</a:t>
            </a:r>
          </a:p>
          <a:p>
            <a:pPr lvl="1"/>
            <a:r>
              <a:rPr lang="en-GB" dirty="0"/>
              <a:t>Can handle a big amount of data</a:t>
            </a:r>
          </a:p>
          <a:p>
            <a:pPr lvl="1"/>
            <a:r>
              <a:rPr lang="en-GB" dirty="0"/>
              <a:t>So it is preferred for the companies that provide Mobile phones and messaging services. </a:t>
            </a:r>
          </a:p>
          <a:p>
            <a:pPr lvl="1"/>
            <a:r>
              <a:rPr lang="en-GB" dirty="0"/>
              <a:t>These companies have a huge amount of data, so Cassandra is best for them.</a:t>
            </a:r>
          </a:p>
          <a:p>
            <a:r>
              <a:rPr lang="en-GB" dirty="0"/>
              <a:t>Handle high speed Applications</a:t>
            </a:r>
          </a:p>
          <a:p>
            <a:pPr lvl="1"/>
            <a:r>
              <a:rPr lang="en-GB" dirty="0"/>
              <a:t>Can handle the high speed data</a:t>
            </a:r>
          </a:p>
          <a:p>
            <a:pPr lvl="1"/>
            <a:r>
              <a:rPr lang="en-GB" dirty="0"/>
              <a:t>So it is a great database for the applications where data is coming at very high speed from different devices or sensors.</a:t>
            </a:r>
          </a:p>
          <a:p>
            <a:r>
              <a:rPr lang="en-GB" dirty="0"/>
              <a:t>Product </a:t>
            </a:r>
            <a:r>
              <a:rPr lang="en-GB" dirty="0" err="1"/>
              <a:t>Catalogs</a:t>
            </a:r>
            <a:r>
              <a:rPr lang="en-GB" dirty="0"/>
              <a:t> and retail apps</a:t>
            </a:r>
          </a:p>
          <a:p>
            <a:pPr lvl="1"/>
            <a:r>
              <a:rPr lang="en-GB" dirty="0"/>
              <a:t>Cassandra is used by many retailers for durable shopping cart protection and fast product </a:t>
            </a:r>
            <a:r>
              <a:rPr lang="en-GB" dirty="0" err="1"/>
              <a:t>catalog</a:t>
            </a:r>
            <a:r>
              <a:rPr lang="en-GB" dirty="0"/>
              <a:t> input and output.</a:t>
            </a:r>
          </a:p>
          <a:p>
            <a:r>
              <a:rPr lang="en-GB" dirty="0"/>
              <a:t>Social Media Analytics and recommendation engine</a:t>
            </a:r>
          </a:p>
          <a:p>
            <a:pPr lvl="1"/>
            <a:r>
              <a:rPr lang="en-GB" dirty="0"/>
              <a:t>Cassandra is a great database for many online companies and social media providers for analysis and recommendation to their customers.</a:t>
            </a:r>
            <a:endParaRPr lang="en-IN" dirty="0"/>
          </a:p>
        </p:txBody>
      </p:sp>
    </p:spTree>
    <p:extLst>
      <p:ext uri="{BB962C8B-B14F-4D97-AF65-F5344CB8AC3E}">
        <p14:creationId xmlns:p14="http://schemas.microsoft.com/office/powerpoint/2010/main" val="1563703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err="1"/>
              <a:t>Keyspaces</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36899D7F-19A2-477A-BDC0-C1D4AD7FC560}"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50</a:t>
            </a:fld>
            <a:endParaRPr lang="en-US"/>
          </a:p>
        </p:txBody>
      </p:sp>
      <p:pic>
        <p:nvPicPr>
          <p:cNvPr id="2052" name="Picture 4" descr="CassandraDataModel_1">
            <a:extLst>
              <a:ext uri="{FF2B5EF4-FFF2-40B4-BE49-F238E27FC236}">
                <a16:creationId xmlns:a16="http://schemas.microsoft.com/office/drawing/2014/main" id="{0CB41D63-AB18-4D0D-B2F4-CEFCB2836A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406" y="1858963"/>
            <a:ext cx="112680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03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Tables</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97795D1E-37BA-4469-9CD8-896CF9BF9143}"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51</a:t>
            </a:fld>
            <a:endParaRPr lang="en-US"/>
          </a:p>
        </p:txBody>
      </p:sp>
      <p:pic>
        <p:nvPicPr>
          <p:cNvPr id="3074" name="Picture 2" descr="CassandraDataModel_2">
            <a:extLst>
              <a:ext uri="{FF2B5EF4-FFF2-40B4-BE49-F238E27FC236}">
                <a16:creationId xmlns:a16="http://schemas.microsoft.com/office/drawing/2014/main" id="{4E5D72E9-368D-44EE-A27B-B0943C1E08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820" y="1730580"/>
            <a:ext cx="11623248" cy="334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705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Columns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Column represents a single piece of data in Cassandra and has a type defined.</a:t>
            </a:r>
          </a:p>
          <a:p>
            <a:r>
              <a:rPr lang="en-GB" dirty="0"/>
              <a:t>Some of its features are:</a:t>
            </a:r>
          </a:p>
          <a:p>
            <a:pPr lvl="1"/>
            <a:r>
              <a:rPr lang="en-GB" dirty="0"/>
              <a:t>Columns consist of various types, such as integer, big integer, text, float, double, and Boolean.</a:t>
            </a:r>
          </a:p>
          <a:p>
            <a:pPr lvl="1"/>
            <a:r>
              <a:rPr lang="en-GB" dirty="0"/>
              <a:t>Cassandra also provides collection types such as set, list, and map.</a:t>
            </a:r>
          </a:p>
          <a:p>
            <a:pPr lvl="1"/>
            <a:r>
              <a:rPr lang="en-GB" dirty="0"/>
              <a:t>Further, column values have an associated time stamp representing the time of update.</a:t>
            </a:r>
          </a:p>
          <a:p>
            <a:pPr lvl="1"/>
            <a:r>
              <a:rPr lang="en-GB" dirty="0"/>
              <a:t>This timestamp can be retrieved using the function </a:t>
            </a:r>
            <a:r>
              <a:rPr lang="en-GB" dirty="0" err="1"/>
              <a:t>writetime</a:t>
            </a:r>
            <a:r>
              <a:rPr lang="en-GB" dirty="0"/>
              <a:t>.</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5BCC79E2-A738-413E-823E-A8D87B01A035}"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52</a:t>
            </a:fld>
            <a:endParaRPr lang="en-US"/>
          </a:p>
        </p:txBody>
      </p:sp>
    </p:spTree>
    <p:extLst>
      <p:ext uri="{BB962C8B-B14F-4D97-AF65-F5344CB8AC3E}">
        <p14:creationId xmlns:p14="http://schemas.microsoft.com/office/powerpoint/2010/main" val="401533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UUID and </a:t>
            </a:r>
            <a:r>
              <a:rPr lang="en-IN" dirty="0" err="1"/>
              <a:t>TimeUUID</a:t>
            </a:r>
            <a:endParaRPr lang="en-IN" dirty="0"/>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IN" dirty="0"/>
              <a:t>Universal Unique Identity or UUID</a:t>
            </a:r>
          </a:p>
          <a:p>
            <a:pPr lvl="1"/>
            <a:r>
              <a:rPr lang="en-GB" dirty="0"/>
              <a:t>This is similar to the sequence numbers in relational databases. It is a 128-bit integer.</a:t>
            </a:r>
          </a:p>
          <a:p>
            <a:pPr lvl="1"/>
            <a:r>
              <a:rPr lang="en-GB" dirty="0"/>
              <a:t>The given example for this column is represented as hexadecimal digits with hyphens in between:</a:t>
            </a:r>
          </a:p>
          <a:p>
            <a:pPr lvl="1"/>
            <a:r>
              <a:rPr lang="en-GB" dirty="0"/>
              <a:t>Sample UUID is – 01234567-0123-0123-0123-0123456789ab.</a:t>
            </a:r>
            <a:endParaRPr lang="en-IN" dirty="0"/>
          </a:p>
          <a:p>
            <a:r>
              <a:rPr lang="en-GB" dirty="0" err="1"/>
              <a:t>TimeUUID</a:t>
            </a:r>
            <a:endParaRPr lang="en-GB" dirty="0"/>
          </a:p>
          <a:p>
            <a:pPr lvl="1"/>
            <a:r>
              <a:rPr lang="en-GB" dirty="0"/>
              <a:t>It contains a timestamp and guarantees no duplication. </a:t>
            </a:r>
            <a:r>
              <a:rPr lang="en-GB" dirty="0" err="1"/>
              <a:t>TimeUUID</a:t>
            </a:r>
            <a:r>
              <a:rPr lang="en-GB" dirty="0"/>
              <a:t> uses time in 100 nanosecond intervals. You can use the function now() to get the </a:t>
            </a:r>
            <a:r>
              <a:rPr lang="en-GB" dirty="0" err="1"/>
              <a:t>TimeUUID</a:t>
            </a:r>
            <a:r>
              <a:rPr lang="en-GB" dirty="0"/>
              <a:t>.</a:t>
            </a:r>
          </a:p>
          <a:p>
            <a:pPr lvl="1"/>
            <a:r>
              <a:rPr lang="en-GB" dirty="0"/>
              <a:t>Sample </a:t>
            </a:r>
            <a:r>
              <a:rPr lang="en-GB" dirty="0" err="1"/>
              <a:t>TimeUUID</a:t>
            </a:r>
            <a:r>
              <a:rPr lang="en-GB" dirty="0"/>
              <a:t> is – D2177dd0-eaa2-11de-a572-001b779c76e3.</a:t>
            </a:r>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9C339EF0-AE7E-406D-8D65-BD53DE2C5CC8}"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53</a:t>
            </a:fld>
            <a:endParaRPr lang="en-US"/>
          </a:p>
        </p:txBody>
      </p:sp>
    </p:spTree>
    <p:extLst>
      <p:ext uri="{BB962C8B-B14F-4D97-AF65-F5344CB8AC3E}">
        <p14:creationId xmlns:p14="http://schemas.microsoft.com/office/powerpoint/2010/main" val="3677020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Counter</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356A074A-ECF8-49D5-813A-29302AE70244}"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54</a:t>
            </a:fld>
            <a:endParaRPr lang="en-US"/>
          </a:p>
        </p:txBody>
      </p:sp>
      <p:pic>
        <p:nvPicPr>
          <p:cNvPr id="4098" name="Picture 2" descr="CassandraDataModel_3">
            <a:extLst>
              <a:ext uri="{FF2B5EF4-FFF2-40B4-BE49-F238E27FC236}">
                <a16:creationId xmlns:a16="http://schemas.microsoft.com/office/drawing/2014/main" id="{9F1C60F2-17EB-4C12-AEBC-0FC9763110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7469" y="2054225"/>
            <a:ext cx="950595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591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Compound Keys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Primary key ((key1), key2, key3, key4)</a:t>
            </a:r>
          </a:p>
          <a:p>
            <a:pPr lvl="1"/>
            <a:r>
              <a:rPr lang="en-GB" dirty="0"/>
              <a:t>Here the data is partitioned by key1 and clustered by key2, key3, key4</a:t>
            </a:r>
          </a:p>
          <a:p>
            <a:endParaRPr lang="en-GB" dirty="0"/>
          </a:p>
          <a:p>
            <a:r>
              <a:rPr lang="en-GB" dirty="0"/>
              <a:t>Primary key ((key1, key2), key3, key4)</a:t>
            </a:r>
          </a:p>
          <a:p>
            <a:pPr lvl="1"/>
            <a:r>
              <a:rPr lang="en-GB" dirty="0"/>
              <a:t>Here the data is partitioned by key1, key2 and clustered by key3, key4</a:t>
            </a:r>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400F5BEE-412A-46F7-8B33-B48634256707}"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55</a:t>
            </a:fld>
            <a:endParaRPr lang="en-US"/>
          </a:p>
        </p:txBody>
      </p:sp>
    </p:spTree>
    <p:extLst>
      <p:ext uri="{BB962C8B-B14F-4D97-AF65-F5344CB8AC3E}">
        <p14:creationId xmlns:p14="http://schemas.microsoft.com/office/powerpoint/2010/main" val="3895948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Indexes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Indexes can be used to speed up queries</a:t>
            </a:r>
          </a:p>
          <a:p>
            <a:r>
              <a:rPr lang="en-GB" dirty="0"/>
              <a:t>The given query shows an index named </a:t>
            </a:r>
            <a:r>
              <a:rPr lang="en-GB" dirty="0" err="1"/>
              <a:t>first_index</a:t>
            </a:r>
            <a:r>
              <a:rPr lang="en-GB" dirty="0"/>
              <a:t> being created on an employee table in the </a:t>
            </a:r>
            <a:r>
              <a:rPr lang="en-GB" dirty="0" err="1"/>
              <a:t>keyspace</a:t>
            </a:r>
            <a:r>
              <a:rPr lang="en-GB" dirty="0"/>
              <a:t> called </a:t>
            </a:r>
            <a:r>
              <a:rPr lang="en-GB" dirty="0" err="1"/>
              <a:t>testDB</a:t>
            </a:r>
            <a:r>
              <a:rPr lang="en-GB" dirty="0"/>
              <a:t>.</a:t>
            </a:r>
          </a:p>
          <a:p>
            <a:endParaRPr lang="en-GB" dirty="0"/>
          </a:p>
          <a:p>
            <a:endParaRPr lang="en-GB" dirty="0"/>
          </a:p>
          <a:p>
            <a:endParaRPr lang="en-GB" dirty="0"/>
          </a:p>
          <a:p>
            <a:r>
              <a:rPr lang="en-GB" dirty="0"/>
              <a:t>The index is created on the column </a:t>
            </a:r>
            <a:r>
              <a:rPr lang="en-GB" dirty="0" err="1"/>
              <a:t>empFirstName</a:t>
            </a:r>
            <a:endParaRPr lang="en-GB" dirty="0"/>
          </a:p>
          <a:p>
            <a:r>
              <a:rPr lang="en-GB" dirty="0"/>
              <a:t>After creating the index, the given query that gets a row from the table with </a:t>
            </a:r>
            <a:r>
              <a:rPr lang="en-GB" dirty="0" err="1"/>
              <a:t>empFirstName</a:t>
            </a:r>
            <a:r>
              <a:rPr lang="en-GB" dirty="0"/>
              <a:t> = ‘Jack’ will use the index to search for data faster.</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7D7F8F8D-F3D1-49FB-8A13-8864B59B05B6}"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56</a:t>
            </a:fld>
            <a:endParaRPr lang="en-US"/>
          </a:p>
        </p:txBody>
      </p:sp>
      <p:pic>
        <p:nvPicPr>
          <p:cNvPr id="5122" name="Picture 2" descr="CassandraDataModel_4">
            <a:extLst>
              <a:ext uri="{FF2B5EF4-FFF2-40B4-BE49-F238E27FC236}">
                <a16:creationId xmlns:a16="http://schemas.microsoft.com/office/drawing/2014/main" id="{E1A5ED91-8B23-4B5A-84DC-573525C15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139" y="2399532"/>
            <a:ext cx="92202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825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Collection Columns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Collection columns are used to represent a group of data in a single column. </a:t>
            </a:r>
          </a:p>
          <a:p>
            <a:r>
              <a:rPr lang="en-GB" dirty="0"/>
              <a:t>Cassandra provides three types of collection columns:</a:t>
            </a:r>
          </a:p>
          <a:p>
            <a:r>
              <a:rPr lang="en-IN" dirty="0"/>
              <a:t>Set</a:t>
            </a:r>
          </a:p>
          <a:p>
            <a:pPr lvl="1"/>
            <a:r>
              <a:rPr lang="en-GB" dirty="0"/>
              <a:t>{ ‘XYZ’, ‘ABC’,’PQR’ }</a:t>
            </a:r>
            <a:endParaRPr lang="en-IN" dirty="0"/>
          </a:p>
          <a:p>
            <a:r>
              <a:rPr lang="en-GB" dirty="0"/>
              <a:t>List</a:t>
            </a:r>
            <a:endParaRPr lang="en-US" dirty="0"/>
          </a:p>
          <a:p>
            <a:pPr lvl="1"/>
            <a:r>
              <a:rPr lang="en-GB" dirty="0"/>
              <a:t>[ ‘2011’, ‘2012’, ‘2013’ ]</a:t>
            </a:r>
            <a:endParaRPr lang="en-US" dirty="0"/>
          </a:p>
          <a:p>
            <a:r>
              <a:rPr lang="en-GB" dirty="0"/>
              <a:t>Map</a:t>
            </a:r>
            <a:endParaRPr lang="en-US" dirty="0"/>
          </a:p>
          <a:p>
            <a:pPr lvl="1"/>
            <a:r>
              <a:rPr lang="en-GB" dirty="0"/>
              <a:t>{ ‘key1’: ‘value1’, ‘key2’: ‘value2’}</a:t>
            </a:r>
          </a:p>
          <a:p>
            <a:endParaRPr lang="en-GB" dirty="0"/>
          </a:p>
          <a:p>
            <a:pPr lvl="1"/>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44ED0FBD-08B0-455E-9D49-3477D5855A7F}"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57</a:t>
            </a:fld>
            <a:endParaRPr lang="en-US"/>
          </a:p>
        </p:txBody>
      </p:sp>
    </p:spTree>
    <p:extLst>
      <p:ext uri="{BB962C8B-B14F-4D97-AF65-F5344CB8AC3E}">
        <p14:creationId xmlns:p14="http://schemas.microsoft.com/office/powerpoint/2010/main" val="1604730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US" dirty="0"/>
              <a:t>DDL Statements</a:t>
            </a:r>
            <a:endParaRPr lang="en-IN" dirty="0"/>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CREATE TABLE</a:t>
            </a:r>
          </a:p>
          <a:p>
            <a:pPr lvl="1"/>
            <a:r>
              <a:rPr lang="en-GB" dirty="0"/>
              <a:t>create table stocks(ticker text, </a:t>
            </a:r>
            <a:r>
              <a:rPr lang="en-GB" dirty="0" err="1"/>
              <a:t>tradeDate</a:t>
            </a:r>
            <a:r>
              <a:rPr lang="en-GB" dirty="0"/>
              <a:t> timestamp, value double,</a:t>
            </a:r>
          </a:p>
          <a:p>
            <a:pPr lvl="1"/>
            <a:r>
              <a:rPr lang="en-GB" dirty="0"/>
              <a:t>primary key (ticker, </a:t>
            </a:r>
            <a:r>
              <a:rPr lang="en-GB" dirty="0" err="1"/>
              <a:t>tradeDate</a:t>
            </a:r>
            <a:r>
              <a:rPr lang="en-GB" dirty="0"/>
              <a:t>)) clustered by </a:t>
            </a:r>
            <a:r>
              <a:rPr lang="en-GB" dirty="0" err="1"/>
              <a:t>tradeDate</a:t>
            </a:r>
            <a:r>
              <a:rPr lang="en-GB" dirty="0"/>
              <a:t> </a:t>
            </a:r>
            <a:r>
              <a:rPr lang="en-GB" dirty="0" err="1"/>
              <a:t>desc</a:t>
            </a:r>
            <a:r>
              <a:rPr lang="en-GB" dirty="0"/>
              <a:t>;</a:t>
            </a:r>
          </a:p>
          <a:p>
            <a:r>
              <a:rPr lang="en-GB" dirty="0"/>
              <a:t>ALTER TABLE</a:t>
            </a:r>
          </a:p>
          <a:p>
            <a:pPr lvl="1"/>
            <a:r>
              <a:rPr lang="en-GB" dirty="0"/>
              <a:t>alter table stocks add status text;</a:t>
            </a:r>
          </a:p>
          <a:p>
            <a:r>
              <a:rPr lang="en-GB" dirty="0"/>
              <a:t>DROP TABLE</a:t>
            </a:r>
          </a:p>
          <a:p>
            <a:pPr lvl="1"/>
            <a:r>
              <a:rPr lang="en-GB" dirty="0"/>
              <a:t>drop table stocks;</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0835729A-3C55-41A0-84FD-71D1CF536C4C}"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58</a:t>
            </a:fld>
            <a:endParaRPr lang="en-US"/>
          </a:p>
        </p:txBody>
      </p:sp>
    </p:spTree>
    <p:extLst>
      <p:ext uri="{BB962C8B-B14F-4D97-AF65-F5344CB8AC3E}">
        <p14:creationId xmlns:p14="http://schemas.microsoft.com/office/powerpoint/2010/main" val="966548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Insert into employee (empid, </a:t>
            </a:r>
            <a:r>
              <a:rPr lang="en-GB" dirty="0" err="1"/>
              <a:t>empFirstName</a:t>
            </a:r>
            <a:r>
              <a:rPr lang="en-GB" dirty="0"/>
              <a:t>, </a:t>
            </a:r>
            <a:r>
              <a:rPr lang="en-GB" dirty="0" err="1"/>
              <a:t>empLastName</a:t>
            </a:r>
            <a:r>
              <a:rPr lang="en-GB" dirty="0"/>
              <a:t>)</a:t>
            </a:r>
          </a:p>
          <a:p>
            <a:r>
              <a:rPr lang="en-GB" dirty="0"/>
              <a:t>values ( 100 , ‘Jack’, ‘Frank’) if not exists;</a:t>
            </a:r>
          </a:p>
          <a:p>
            <a:endParaRPr lang="en-GB" dirty="0"/>
          </a:p>
          <a:p>
            <a:r>
              <a:rPr lang="en-GB" dirty="0"/>
              <a:t>Update employee set </a:t>
            </a:r>
            <a:r>
              <a:rPr lang="en-GB" dirty="0" err="1"/>
              <a:t>empFirstName</a:t>
            </a:r>
            <a:r>
              <a:rPr lang="en-GB" dirty="0"/>
              <a:t> = ‘John’</a:t>
            </a:r>
          </a:p>
          <a:p>
            <a:r>
              <a:rPr lang="en-GB" dirty="0"/>
              <a:t>where empid = 100;</a:t>
            </a:r>
          </a:p>
          <a:p>
            <a:endParaRPr lang="en-IN" dirty="0"/>
          </a:p>
          <a:p>
            <a:r>
              <a:rPr lang="en-GB" dirty="0"/>
              <a:t>Update department set </a:t>
            </a:r>
            <a:r>
              <a:rPr lang="en-GB" dirty="0" err="1"/>
              <a:t>numEmployees</a:t>
            </a:r>
            <a:r>
              <a:rPr lang="en-GB" dirty="0"/>
              <a:t> = </a:t>
            </a:r>
            <a:r>
              <a:rPr lang="en-GB" dirty="0" err="1"/>
              <a:t>numEmployees</a:t>
            </a:r>
            <a:r>
              <a:rPr lang="en-GB" dirty="0"/>
              <a:t> + 1</a:t>
            </a:r>
          </a:p>
          <a:p>
            <a:r>
              <a:rPr lang="en-GB" dirty="0"/>
              <a:t>Where </a:t>
            </a:r>
            <a:r>
              <a:rPr lang="en-GB" dirty="0" err="1"/>
              <a:t>departmentId</a:t>
            </a:r>
            <a:r>
              <a:rPr lang="en-GB" dirty="0"/>
              <a:t> = 1000;</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BB54E384-AA55-409E-B346-CE38046DE877}"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59</a:t>
            </a:fld>
            <a:endParaRPr lang="en-US"/>
          </a:p>
        </p:txBody>
      </p:sp>
    </p:spTree>
    <p:extLst>
      <p:ext uri="{BB962C8B-B14F-4D97-AF65-F5344CB8AC3E}">
        <p14:creationId xmlns:p14="http://schemas.microsoft.com/office/powerpoint/2010/main" val="178501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B325-8E9D-4295-829F-886C949C64E3}"/>
              </a:ext>
            </a:extLst>
          </p:cNvPr>
          <p:cNvSpPr>
            <a:spLocks noGrp="1"/>
          </p:cNvSpPr>
          <p:nvPr>
            <p:ph type="title"/>
          </p:nvPr>
        </p:nvSpPr>
        <p:spPr/>
        <p:txBody>
          <a:bodyPr>
            <a:normAutofit fontScale="90000"/>
          </a:bodyPr>
          <a:lstStyle/>
          <a:p>
            <a:r>
              <a:rPr lang="en-US" dirty="0"/>
              <a:t>When not to use Cassandra</a:t>
            </a:r>
            <a:endParaRPr lang="en-IN" dirty="0"/>
          </a:p>
        </p:txBody>
      </p:sp>
      <p:sp>
        <p:nvSpPr>
          <p:cNvPr id="3" name="Content Placeholder 2">
            <a:extLst>
              <a:ext uri="{FF2B5EF4-FFF2-40B4-BE49-F238E27FC236}">
                <a16:creationId xmlns:a16="http://schemas.microsoft.com/office/drawing/2014/main" id="{DA903B79-9489-48E8-B944-23E7F45DC272}"/>
              </a:ext>
            </a:extLst>
          </p:cNvPr>
          <p:cNvSpPr>
            <a:spLocks noGrp="1"/>
          </p:cNvSpPr>
          <p:nvPr>
            <p:ph idx="1"/>
          </p:nvPr>
        </p:nvSpPr>
        <p:spPr/>
        <p:txBody>
          <a:bodyPr>
            <a:normAutofit fontScale="92500"/>
          </a:bodyPr>
          <a:lstStyle/>
          <a:p>
            <a:r>
              <a:rPr lang="en-GB" dirty="0"/>
              <a:t>ACID transactions</a:t>
            </a:r>
          </a:p>
          <a:p>
            <a:pPr lvl="1"/>
            <a:r>
              <a:rPr lang="en-GB" dirty="0"/>
              <a:t>If you expect Cassandra to build a system supporting ACID properties unfortunately, it won’t work.</a:t>
            </a:r>
          </a:p>
          <a:p>
            <a:r>
              <a:rPr lang="en-GB" dirty="0"/>
              <a:t>Strong consistency</a:t>
            </a:r>
          </a:p>
          <a:p>
            <a:pPr lvl="1"/>
            <a:r>
              <a:rPr lang="en-GB" dirty="0"/>
              <a:t>To achieve high availability, Cassandra sacrifices strong consistency and only grants eventual one. </a:t>
            </a:r>
          </a:p>
          <a:p>
            <a:pPr lvl="1"/>
            <a:r>
              <a:rPr lang="en-GB" dirty="0"/>
              <a:t>Cassandra has measures to remedy it, but it’s not enough for high demanding solutions</a:t>
            </a:r>
          </a:p>
          <a:p>
            <a:r>
              <a:rPr lang="en-GB" dirty="0"/>
              <a:t>Lots of updates and deletes</a:t>
            </a:r>
          </a:p>
          <a:p>
            <a:pPr lvl="1"/>
            <a:r>
              <a:rPr lang="en-GB" dirty="0"/>
              <a:t>Cassandra is incredible at writes</a:t>
            </a:r>
          </a:p>
          <a:p>
            <a:pPr lvl="1"/>
            <a:r>
              <a:rPr lang="en-GB" dirty="0"/>
              <a:t>But it’s only append-oriented. If you need to update a lot, Cassandra’s no good</a:t>
            </a:r>
          </a:p>
          <a:p>
            <a:r>
              <a:rPr lang="en-GB" dirty="0"/>
              <a:t>Lots of scans</a:t>
            </a:r>
          </a:p>
          <a:p>
            <a:pPr lvl="1"/>
            <a:r>
              <a:rPr lang="en-GB" dirty="0"/>
              <a:t>Cassandra reads data pretty well</a:t>
            </a:r>
          </a:p>
          <a:p>
            <a:pPr lvl="1"/>
            <a:r>
              <a:rPr lang="en-GB" dirty="0"/>
              <a:t>But it’s good at reading as long as you know the primary key of data you want</a:t>
            </a:r>
          </a:p>
          <a:p>
            <a:pPr lvl="1"/>
            <a:r>
              <a:rPr lang="en-GB" dirty="0"/>
              <a:t>If you don’t, Cassandra will have to scan all nodes to find what you need, which will take a while</a:t>
            </a:r>
            <a:endParaRPr lang="en-IN" dirty="0"/>
          </a:p>
        </p:txBody>
      </p:sp>
    </p:spTree>
    <p:extLst>
      <p:ext uri="{BB962C8B-B14F-4D97-AF65-F5344CB8AC3E}">
        <p14:creationId xmlns:p14="http://schemas.microsoft.com/office/powerpoint/2010/main" val="3956626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Copy employee (empid, </a:t>
            </a:r>
            <a:r>
              <a:rPr lang="en-GB" dirty="0" err="1"/>
              <a:t>empFirstName</a:t>
            </a:r>
            <a:r>
              <a:rPr lang="en-GB" dirty="0"/>
              <a:t>, </a:t>
            </a:r>
            <a:r>
              <a:rPr lang="en-GB" dirty="0" err="1"/>
              <a:t>empLastName</a:t>
            </a:r>
            <a:r>
              <a:rPr lang="en-GB" dirty="0"/>
              <a:t>) FROM</a:t>
            </a:r>
          </a:p>
          <a:p>
            <a:r>
              <a:rPr lang="en-GB" dirty="0"/>
              <a:t>employeeData.csv ;</a:t>
            </a:r>
          </a:p>
          <a:p>
            <a:endParaRPr lang="en-GB" dirty="0"/>
          </a:p>
          <a:p>
            <a:r>
              <a:rPr lang="en-GB" dirty="0"/>
              <a:t>Copy employee FROM </a:t>
            </a:r>
            <a:r>
              <a:rPr lang="en-GB" dirty="0" err="1"/>
              <a:t>employeeData.bar</a:t>
            </a:r>
            <a:r>
              <a:rPr lang="en-GB" dirty="0"/>
              <a:t> WITH HEADER = TRUE AND</a:t>
            </a:r>
          </a:p>
          <a:p>
            <a:r>
              <a:rPr lang="en-GB" dirty="0"/>
              <a:t>DELIMITER = ‘|’ ;</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0FA707A6-9EB0-4928-8AEE-6A0797E61F40}"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60</a:t>
            </a:fld>
            <a:endParaRPr lang="en-US"/>
          </a:p>
        </p:txBody>
      </p:sp>
    </p:spTree>
    <p:extLst>
      <p:ext uri="{BB962C8B-B14F-4D97-AF65-F5344CB8AC3E}">
        <p14:creationId xmlns:p14="http://schemas.microsoft.com/office/powerpoint/2010/main" val="12675287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Select * from employee where empid = 1000; // Allowed as empid is the primary key</a:t>
            </a:r>
          </a:p>
          <a:p>
            <a:endParaRPr lang="en-GB" dirty="0"/>
          </a:p>
          <a:p>
            <a:r>
              <a:rPr lang="en-GB" dirty="0"/>
              <a:t>Select empid, </a:t>
            </a:r>
            <a:r>
              <a:rPr lang="en-GB" dirty="0" err="1"/>
              <a:t>empFirstName</a:t>
            </a:r>
            <a:r>
              <a:rPr lang="en-GB" dirty="0"/>
              <a:t> from employee where </a:t>
            </a:r>
            <a:r>
              <a:rPr lang="en-GB" dirty="0" err="1"/>
              <a:t>empFirstName</a:t>
            </a:r>
            <a:r>
              <a:rPr lang="en-GB" dirty="0"/>
              <a:t> = ‘Jack’; // allowed only if there is index on </a:t>
            </a:r>
            <a:r>
              <a:rPr lang="en-GB" dirty="0" err="1"/>
              <a:t>empFirstName</a:t>
            </a:r>
            <a:endParaRPr lang="en-GB" dirty="0"/>
          </a:p>
          <a:p>
            <a:endParaRPr lang="en-GB" dirty="0"/>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71268D38-5D72-464F-BBC1-46DFAA484D19}"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61</a:t>
            </a:fld>
            <a:endParaRPr lang="en-US"/>
          </a:p>
        </p:txBody>
      </p:sp>
    </p:spTree>
    <p:extLst>
      <p:ext uri="{BB962C8B-B14F-4D97-AF65-F5344CB8AC3E}">
        <p14:creationId xmlns:p14="http://schemas.microsoft.com/office/powerpoint/2010/main" val="196557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GB" dirty="0"/>
              <a:t>Valid and Invalid SELECT Statements</a:t>
            </a:r>
            <a:endParaRPr lang="en-IN" dirty="0"/>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Select * from </a:t>
            </a:r>
            <a:r>
              <a:rPr lang="en-GB" dirty="0" err="1"/>
              <a:t>testTab</a:t>
            </a:r>
            <a:r>
              <a:rPr lang="en-GB" dirty="0"/>
              <a:t> where key1 = 100; //allowed</a:t>
            </a:r>
          </a:p>
          <a:p>
            <a:endParaRPr lang="en-GB" dirty="0"/>
          </a:p>
          <a:p>
            <a:r>
              <a:rPr lang="en-GB" dirty="0"/>
              <a:t>Select * from </a:t>
            </a:r>
            <a:r>
              <a:rPr lang="en-GB" dirty="0" err="1"/>
              <a:t>testTab</a:t>
            </a:r>
            <a:r>
              <a:rPr lang="en-GB" dirty="0"/>
              <a:t> where key1 = 100 and key2 = 200; // allowed</a:t>
            </a:r>
          </a:p>
          <a:p>
            <a:endParaRPr lang="en-GB" dirty="0"/>
          </a:p>
          <a:p>
            <a:r>
              <a:rPr lang="en-GB" dirty="0"/>
              <a:t>Select * from </a:t>
            </a:r>
            <a:r>
              <a:rPr lang="en-GB" dirty="0" err="1"/>
              <a:t>testTab</a:t>
            </a:r>
            <a:r>
              <a:rPr lang="en-GB" dirty="0"/>
              <a:t> where key1 = 100 and key3 = 50; // not allowed</a:t>
            </a:r>
          </a:p>
          <a:p>
            <a:pPr lvl="1"/>
            <a:r>
              <a:rPr lang="en-GB" dirty="0"/>
              <a:t>Cannot specify the value for key3 without specifying the value for the previous key, key2.</a:t>
            </a:r>
          </a:p>
          <a:p>
            <a:pPr lvl="1"/>
            <a:endParaRPr lang="en-GB" dirty="0"/>
          </a:p>
          <a:p>
            <a:r>
              <a:rPr lang="en-GB" dirty="0"/>
              <a:t>Select * from </a:t>
            </a:r>
            <a:r>
              <a:rPr lang="en-GB" dirty="0" err="1"/>
              <a:t>testTab</a:t>
            </a:r>
            <a:r>
              <a:rPr lang="en-GB" dirty="0"/>
              <a:t> where key1 = 100 and key2 = 20 and key4 = 3; // not allowed</a:t>
            </a:r>
          </a:p>
          <a:p>
            <a:pPr lvl="1"/>
            <a:r>
              <a:rPr lang="en-GB" dirty="0"/>
              <a:t>This is also not allowed as the value for key4 is specified without specifying a value for key3.</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E271C93B-7B29-4997-9C82-14EFB17F8008}"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62</a:t>
            </a:fld>
            <a:endParaRPr lang="en-US"/>
          </a:p>
        </p:txBody>
      </p:sp>
    </p:spTree>
    <p:extLst>
      <p:ext uri="{BB962C8B-B14F-4D97-AF65-F5344CB8AC3E}">
        <p14:creationId xmlns:p14="http://schemas.microsoft.com/office/powerpoint/2010/main" val="676985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 - DELETE</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If the columns are specified in the DELETE statement, only the data from the columns will be removed</a:t>
            </a:r>
          </a:p>
          <a:p>
            <a:endParaRPr lang="en-GB" dirty="0"/>
          </a:p>
          <a:p>
            <a:r>
              <a:rPr lang="en-GB" dirty="0"/>
              <a:t>Delete </a:t>
            </a:r>
            <a:r>
              <a:rPr lang="en-GB" dirty="0" err="1"/>
              <a:t>employeeFirstName</a:t>
            </a:r>
            <a:r>
              <a:rPr lang="en-GB" dirty="0"/>
              <a:t> from employee where </a:t>
            </a:r>
            <a:r>
              <a:rPr lang="en-GB" dirty="0" err="1"/>
              <a:t>employeeId</a:t>
            </a:r>
            <a:r>
              <a:rPr lang="en-GB" dirty="0"/>
              <a:t> = 2000;</a:t>
            </a:r>
          </a:p>
          <a:p>
            <a:pPr lvl="1"/>
            <a:r>
              <a:rPr lang="en-GB" dirty="0"/>
              <a:t>The second statement removes the value in the </a:t>
            </a:r>
            <a:r>
              <a:rPr lang="en-GB" dirty="0" err="1"/>
              <a:t>employeeFirstname</a:t>
            </a:r>
            <a:r>
              <a:rPr lang="en-GB" dirty="0"/>
              <a:t> column, where the employee ID equals 2000.</a:t>
            </a:r>
          </a:p>
          <a:p>
            <a:endParaRPr lang="en-GB" dirty="0"/>
          </a:p>
          <a:p>
            <a:r>
              <a:rPr lang="en-GB" dirty="0"/>
              <a:t>Delete from employee where </a:t>
            </a:r>
            <a:r>
              <a:rPr lang="en-GB" dirty="0" err="1"/>
              <a:t>employeeId</a:t>
            </a:r>
            <a:r>
              <a:rPr lang="en-GB" dirty="0"/>
              <a:t> = 2000</a:t>
            </a:r>
          </a:p>
          <a:p>
            <a:r>
              <a:rPr lang="en-GB" dirty="0"/>
              <a:t>(IF salary &gt; 100000);</a:t>
            </a:r>
          </a:p>
          <a:p>
            <a:pPr lvl="1"/>
            <a:r>
              <a:rPr lang="en-GB" dirty="0"/>
              <a:t>Deletes the row with employee ID whose value is 2000 along with the IF condition, where the salary is more than 100,000.</a:t>
            </a:r>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6ED5CA7A-093B-4374-87E8-CD797E8F2DC6}" type="datetime3">
              <a:rPr lang="en-US" smtClean="0"/>
              <a:t>2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63</a:t>
            </a:fld>
            <a:endParaRPr lang="en-US"/>
          </a:p>
        </p:txBody>
      </p:sp>
    </p:spTree>
    <p:extLst>
      <p:ext uri="{BB962C8B-B14F-4D97-AF65-F5344CB8AC3E}">
        <p14:creationId xmlns:p14="http://schemas.microsoft.com/office/powerpoint/2010/main" val="1107416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Accessing Amazon </a:t>
            </a:r>
            <a:r>
              <a:rPr lang="en-GB" dirty="0" err="1"/>
              <a:t>Keyspaces</a:t>
            </a:r>
            <a:r>
              <a:rPr lang="en-GB" dirty="0"/>
              <a:t> from an application</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Implements the Apache Cassandra Query Language (CQL) API</a:t>
            </a:r>
          </a:p>
          <a:p>
            <a:r>
              <a:rPr lang="en-GB" dirty="0"/>
              <a:t>Can use CQL and Cassandra drivers that you already use</a:t>
            </a:r>
          </a:p>
          <a:p>
            <a:endParaRPr lang="en-GB" dirty="0"/>
          </a:p>
        </p:txBody>
      </p:sp>
    </p:spTree>
    <p:extLst>
      <p:ext uri="{BB962C8B-B14F-4D97-AF65-F5344CB8AC3E}">
        <p14:creationId xmlns:p14="http://schemas.microsoft.com/office/powerpoint/2010/main" val="39638879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Python Program</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fontScale="92500" lnSpcReduction="10000"/>
          </a:bodyPr>
          <a:lstStyle/>
          <a:p>
            <a:r>
              <a:rPr lang="en-GB" dirty="0"/>
              <a:t>Consider the following Python program, which connects to a Cassandra cluster and queries a table.</a:t>
            </a:r>
            <a:endParaRPr lang="en-IN" dirty="0"/>
          </a:p>
          <a:p>
            <a:pPr lvl="1"/>
            <a:r>
              <a:rPr lang="en-IN" dirty="0"/>
              <a:t>from </a:t>
            </a:r>
            <a:r>
              <a:rPr lang="en-IN" dirty="0" err="1"/>
              <a:t>cassandra.cluster</a:t>
            </a:r>
            <a:r>
              <a:rPr lang="en-IN" dirty="0"/>
              <a:t> import Cluster</a:t>
            </a:r>
          </a:p>
          <a:p>
            <a:pPr lvl="1"/>
            <a:r>
              <a:rPr lang="en-IN" dirty="0"/>
              <a:t>#TLS/SSL configuration goes here</a:t>
            </a:r>
          </a:p>
          <a:p>
            <a:pPr lvl="1"/>
            <a:endParaRPr lang="en-IN" dirty="0"/>
          </a:p>
          <a:p>
            <a:pPr lvl="1"/>
            <a:r>
              <a:rPr lang="en-IN" dirty="0" err="1"/>
              <a:t>ksp</a:t>
            </a:r>
            <a:r>
              <a:rPr lang="en-IN" dirty="0"/>
              <a:t> = '</a:t>
            </a:r>
            <a:r>
              <a:rPr lang="en-IN" dirty="0" err="1"/>
              <a:t>MyKeyspace</a:t>
            </a:r>
            <a:r>
              <a:rPr lang="en-IN" dirty="0"/>
              <a:t>'</a:t>
            </a:r>
          </a:p>
          <a:p>
            <a:pPr lvl="1"/>
            <a:r>
              <a:rPr lang="en-IN" dirty="0" err="1"/>
              <a:t>tbl</a:t>
            </a:r>
            <a:r>
              <a:rPr lang="en-IN" dirty="0"/>
              <a:t> = '</a:t>
            </a:r>
            <a:r>
              <a:rPr lang="en-IN" dirty="0" err="1"/>
              <a:t>WeatherData</a:t>
            </a:r>
            <a:r>
              <a:rPr lang="en-IN" dirty="0"/>
              <a:t>'</a:t>
            </a:r>
          </a:p>
          <a:p>
            <a:pPr lvl="1"/>
            <a:endParaRPr lang="en-IN" dirty="0"/>
          </a:p>
          <a:p>
            <a:pPr lvl="1"/>
            <a:r>
              <a:rPr lang="en-IN" dirty="0"/>
              <a:t>cluster = Cluster(['NNN.NNN.NNN.NNN'], port=NNNN)</a:t>
            </a:r>
          </a:p>
          <a:p>
            <a:pPr lvl="1"/>
            <a:r>
              <a:rPr lang="en-IN" dirty="0"/>
              <a:t>session = </a:t>
            </a:r>
            <a:r>
              <a:rPr lang="en-IN" dirty="0" err="1"/>
              <a:t>cluster.connect</a:t>
            </a:r>
            <a:r>
              <a:rPr lang="en-IN" dirty="0"/>
              <a:t>(</a:t>
            </a:r>
            <a:r>
              <a:rPr lang="en-IN" dirty="0" err="1"/>
              <a:t>ksp</a:t>
            </a:r>
            <a:r>
              <a:rPr lang="en-IN" dirty="0"/>
              <a:t>)</a:t>
            </a:r>
          </a:p>
          <a:p>
            <a:pPr lvl="1"/>
            <a:endParaRPr lang="en-IN" dirty="0"/>
          </a:p>
          <a:p>
            <a:pPr lvl="1"/>
            <a:r>
              <a:rPr lang="en-IN" dirty="0" err="1"/>
              <a:t>session.execute</a:t>
            </a:r>
            <a:r>
              <a:rPr lang="en-IN" dirty="0"/>
              <a:t>('USE ' + </a:t>
            </a:r>
            <a:r>
              <a:rPr lang="en-IN" dirty="0" err="1"/>
              <a:t>ksp</a:t>
            </a:r>
            <a:r>
              <a:rPr lang="en-IN" dirty="0"/>
              <a:t>)</a:t>
            </a:r>
          </a:p>
          <a:p>
            <a:pPr lvl="1"/>
            <a:endParaRPr lang="en-IN" dirty="0"/>
          </a:p>
          <a:p>
            <a:pPr lvl="1"/>
            <a:r>
              <a:rPr lang="en-IN" dirty="0"/>
              <a:t>rows = </a:t>
            </a:r>
            <a:r>
              <a:rPr lang="en-IN" dirty="0" err="1"/>
              <a:t>session.execute</a:t>
            </a:r>
            <a:r>
              <a:rPr lang="en-IN" dirty="0"/>
              <a:t>('SELECT * FROM ' +  </a:t>
            </a:r>
            <a:r>
              <a:rPr lang="en-IN" dirty="0" err="1"/>
              <a:t>tbl</a:t>
            </a:r>
            <a:r>
              <a:rPr lang="en-IN" dirty="0"/>
              <a:t>)</a:t>
            </a:r>
          </a:p>
          <a:p>
            <a:pPr lvl="1"/>
            <a:r>
              <a:rPr lang="en-IN" dirty="0"/>
              <a:t>for row in rows:</a:t>
            </a:r>
          </a:p>
          <a:p>
            <a:pPr lvl="1"/>
            <a:r>
              <a:rPr lang="en-IN" dirty="0"/>
              <a:t>    print(row)</a:t>
            </a:r>
          </a:p>
        </p:txBody>
      </p:sp>
    </p:spTree>
    <p:extLst>
      <p:ext uri="{BB962C8B-B14F-4D97-AF65-F5344CB8AC3E}">
        <p14:creationId xmlns:p14="http://schemas.microsoft.com/office/powerpoint/2010/main" val="420698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Amazon </a:t>
            </a:r>
            <a:r>
              <a:rPr lang="en-IN" dirty="0" err="1"/>
              <a:t>Keyspaces</a:t>
            </a:r>
            <a:r>
              <a:rPr lang="en-IN" dirty="0"/>
              <a:t> and Cassandra</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fontScale="92500" lnSpcReduction="20000"/>
          </a:bodyPr>
          <a:lstStyle/>
          <a:p>
            <a:r>
              <a:rPr lang="en-GB" dirty="0"/>
              <a:t>Nine-node, Apache Cassandra 3.11.2 cluster</a:t>
            </a:r>
          </a:p>
          <a:p>
            <a:r>
              <a:rPr lang="en-GB" dirty="0"/>
              <a:t>Supports drivers and clients that are compatible with Apache Cassandra 3.11.2. </a:t>
            </a:r>
          </a:p>
          <a:p>
            <a:r>
              <a:rPr lang="en-GB" dirty="0"/>
              <a:t>Supports the 3.x Cassandra Query Language (CQL) API</a:t>
            </a:r>
          </a:p>
          <a:p>
            <a:r>
              <a:rPr lang="en-GB" dirty="0"/>
              <a:t>Backward-compatible with version 2.x</a:t>
            </a:r>
          </a:p>
          <a:p>
            <a:r>
              <a:rPr lang="en-GB" dirty="0"/>
              <a:t>Can run Cassandra workloads on AWS using the same Cassandra application code</a:t>
            </a:r>
          </a:p>
          <a:p>
            <a:r>
              <a:rPr lang="en-GB" dirty="0"/>
              <a:t>Supports all commonly used Cassandra data-plane operations, such as </a:t>
            </a:r>
          </a:p>
          <a:p>
            <a:pPr lvl="1"/>
            <a:r>
              <a:rPr lang="en-GB" dirty="0"/>
              <a:t>Creating </a:t>
            </a:r>
            <a:r>
              <a:rPr lang="en-GB" dirty="0" err="1"/>
              <a:t>keyspaces</a:t>
            </a:r>
            <a:r>
              <a:rPr lang="en-GB" dirty="0"/>
              <a:t> and tables, </a:t>
            </a:r>
          </a:p>
          <a:p>
            <a:pPr lvl="1"/>
            <a:r>
              <a:rPr lang="en-GB" dirty="0"/>
              <a:t>Reading data, and </a:t>
            </a:r>
          </a:p>
          <a:p>
            <a:pPr lvl="1"/>
            <a:r>
              <a:rPr lang="en-GB" dirty="0"/>
              <a:t>Writing data</a:t>
            </a:r>
          </a:p>
          <a:p>
            <a:r>
              <a:rPr lang="en-GB" dirty="0"/>
              <a:t>Is serverless, so you don’t have to provision, patch, or manage servers.</a:t>
            </a:r>
          </a:p>
          <a:p>
            <a:r>
              <a:rPr lang="en-GB" dirty="0"/>
              <a:t>You also don’t have to install, maintain, or operate software</a:t>
            </a:r>
          </a:p>
          <a:p>
            <a:r>
              <a:rPr lang="en-GB" dirty="0"/>
              <a:t>Cassandra control plane API operations to manage cluster and node settings are not required to use Amazon </a:t>
            </a:r>
            <a:r>
              <a:rPr lang="en-GB" dirty="0" err="1"/>
              <a:t>Keyspaces</a:t>
            </a:r>
            <a:endParaRPr lang="en-GB" dirty="0"/>
          </a:p>
          <a:p>
            <a:r>
              <a:rPr lang="en-GB" dirty="0"/>
              <a:t>Settings such as replication factor and consistency level are configured automatically</a:t>
            </a:r>
            <a:endParaRPr lang="en-IN" dirty="0"/>
          </a:p>
        </p:txBody>
      </p:sp>
    </p:spTree>
    <p:extLst>
      <p:ext uri="{BB962C8B-B14F-4D97-AF65-F5344CB8AC3E}">
        <p14:creationId xmlns:p14="http://schemas.microsoft.com/office/powerpoint/2010/main" val="35242046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147455-7CBF-EBFF-252D-5B69FEA3F074}"/>
              </a:ext>
            </a:extLst>
          </p:cNvPr>
          <p:cNvSpPr>
            <a:spLocks noGrp="1"/>
          </p:cNvSpPr>
          <p:nvPr>
            <p:ph type="title"/>
          </p:nvPr>
        </p:nvSpPr>
        <p:spPr/>
        <p:txBody>
          <a:bodyPr/>
          <a:lstStyle/>
          <a:p>
            <a:r>
              <a:rPr lang="en-IN" dirty="0"/>
              <a:t>Accessing Amazon </a:t>
            </a:r>
            <a:r>
              <a:rPr lang="en-IN" dirty="0" err="1"/>
              <a:t>Keyspaces</a:t>
            </a:r>
            <a:endParaRPr lang="en-IN" dirty="0"/>
          </a:p>
        </p:txBody>
      </p:sp>
      <p:sp>
        <p:nvSpPr>
          <p:cNvPr id="5" name="Text Placeholder 4">
            <a:extLst>
              <a:ext uri="{FF2B5EF4-FFF2-40B4-BE49-F238E27FC236}">
                <a16:creationId xmlns:a16="http://schemas.microsoft.com/office/drawing/2014/main" id="{B2E7046D-2AAA-BF3E-0FCE-35F5E6D754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20589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Accessing Amazon </a:t>
            </a:r>
            <a:r>
              <a:rPr lang="en-GB" dirty="0" err="1"/>
              <a:t>Keyspaces</a:t>
            </a:r>
            <a:r>
              <a:rPr lang="en-GB" dirty="0"/>
              <a:t> using the console</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Can use the console to do the following in Amazon </a:t>
            </a:r>
            <a:r>
              <a:rPr lang="en-GB" dirty="0" err="1"/>
              <a:t>Keyspaces</a:t>
            </a:r>
            <a:r>
              <a:rPr lang="en-GB" dirty="0"/>
              <a:t>:</a:t>
            </a:r>
          </a:p>
          <a:p>
            <a:pPr lvl="1"/>
            <a:r>
              <a:rPr lang="en-GB" dirty="0"/>
              <a:t>Create, delete, describe, and list </a:t>
            </a:r>
            <a:r>
              <a:rPr lang="en-GB" dirty="0" err="1"/>
              <a:t>keyspaces</a:t>
            </a:r>
            <a:r>
              <a:rPr lang="en-GB" dirty="0"/>
              <a:t> and tables.</a:t>
            </a:r>
          </a:p>
          <a:p>
            <a:pPr lvl="1"/>
            <a:r>
              <a:rPr lang="en-GB" dirty="0"/>
              <a:t>Insert, update, and delete data.</a:t>
            </a:r>
          </a:p>
          <a:p>
            <a:pPr lvl="1"/>
            <a:r>
              <a:rPr lang="en-GB" dirty="0"/>
              <a:t>Run queries using the CQL editor.</a:t>
            </a:r>
            <a:endParaRPr lang="en-IN" dirty="0"/>
          </a:p>
        </p:txBody>
      </p:sp>
    </p:spTree>
    <p:extLst>
      <p:ext uri="{BB962C8B-B14F-4D97-AF65-F5344CB8AC3E}">
        <p14:creationId xmlns:p14="http://schemas.microsoft.com/office/powerpoint/2010/main" val="3968596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Connecting programmatically to Amazon </a:t>
            </a:r>
            <a:r>
              <a:rPr lang="en-GB" dirty="0" err="1"/>
              <a:t>Keyspaces</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Amazon </a:t>
            </a:r>
            <a:r>
              <a:rPr lang="en-GB" dirty="0" err="1"/>
              <a:t>Keyspaces</a:t>
            </a:r>
            <a:r>
              <a:rPr lang="en-GB" dirty="0"/>
              <a:t> supports drivers and clients that are compatible with Apache Cassandra 3.11.2</a:t>
            </a:r>
          </a:p>
          <a:p>
            <a:endParaRPr lang="en-GB" dirty="0"/>
          </a:p>
          <a:p>
            <a:r>
              <a:rPr lang="en-GB" dirty="0"/>
              <a:t>Steps:</a:t>
            </a:r>
          </a:p>
          <a:p>
            <a:pPr lvl="1"/>
            <a:r>
              <a:rPr lang="en-GB" dirty="0"/>
              <a:t>Create Credentials</a:t>
            </a:r>
          </a:p>
          <a:p>
            <a:pPr lvl="1"/>
            <a:r>
              <a:rPr lang="en-GB" dirty="0"/>
              <a:t>Service endpoints</a:t>
            </a:r>
          </a:p>
          <a:p>
            <a:pPr lvl="1"/>
            <a:r>
              <a:rPr lang="en-GB" dirty="0"/>
              <a:t>Using </a:t>
            </a:r>
            <a:r>
              <a:rPr lang="en-GB" dirty="0" err="1"/>
              <a:t>cqlsh</a:t>
            </a:r>
            <a:endParaRPr lang="en-GB" dirty="0"/>
          </a:p>
          <a:p>
            <a:pPr lvl="1"/>
            <a:r>
              <a:rPr lang="en-GB" dirty="0"/>
              <a:t>Using the AWS CLI</a:t>
            </a:r>
          </a:p>
          <a:p>
            <a:pPr lvl="1"/>
            <a:r>
              <a:rPr lang="en-GB" dirty="0"/>
              <a:t>Using the API</a:t>
            </a:r>
          </a:p>
          <a:p>
            <a:pPr lvl="1"/>
            <a:r>
              <a:rPr lang="en-GB" dirty="0"/>
              <a:t>Working with AWS SDKs</a:t>
            </a:r>
          </a:p>
          <a:p>
            <a:pPr lvl="1"/>
            <a:r>
              <a:rPr lang="en-GB" dirty="0"/>
              <a:t>Using a Cassandra client driver</a:t>
            </a:r>
            <a:endParaRPr lang="en-IN" dirty="0"/>
          </a:p>
        </p:txBody>
      </p:sp>
    </p:spTree>
    <p:extLst>
      <p:ext uri="{BB962C8B-B14F-4D97-AF65-F5344CB8AC3E}">
        <p14:creationId xmlns:p14="http://schemas.microsoft.com/office/powerpoint/2010/main" val="400439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1D1D-58A5-45EC-B2C0-909D9B51CB40}"/>
              </a:ext>
            </a:extLst>
          </p:cNvPr>
          <p:cNvSpPr>
            <a:spLocks noGrp="1"/>
          </p:cNvSpPr>
          <p:nvPr>
            <p:ph type="title"/>
          </p:nvPr>
        </p:nvSpPr>
        <p:spPr/>
        <p:txBody>
          <a:bodyPr>
            <a:normAutofit fontScale="90000"/>
          </a:bodyPr>
          <a:lstStyle/>
          <a:p>
            <a:r>
              <a:rPr lang="en-GB" dirty="0"/>
              <a:t>Real use cases when it’s a ‘sure’</a:t>
            </a:r>
            <a:endParaRPr lang="en-IN" dirty="0"/>
          </a:p>
        </p:txBody>
      </p:sp>
      <p:sp>
        <p:nvSpPr>
          <p:cNvPr id="3" name="Content Placeholder 2">
            <a:extLst>
              <a:ext uri="{FF2B5EF4-FFF2-40B4-BE49-F238E27FC236}">
                <a16:creationId xmlns:a16="http://schemas.microsoft.com/office/drawing/2014/main" id="{B5F6AD1B-A9E4-4E9D-A9CE-1BDF0B07B03B}"/>
              </a:ext>
            </a:extLst>
          </p:cNvPr>
          <p:cNvSpPr>
            <a:spLocks noGrp="1"/>
          </p:cNvSpPr>
          <p:nvPr>
            <p:ph idx="1"/>
          </p:nvPr>
        </p:nvSpPr>
        <p:spPr/>
        <p:txBody>
          <a:bodyPr/>
          <a:lstStyle/>
          <a:p>
            <a:r>
              <a:rPr lang="en-IN" dirty="0"/>
              <a:t>Sensor data</a:t>
            </a:r>
          </a:p>
          <a:p>
            <a:pPr lvl="1"/>
            <a:r>
              <a:rPr lang="en-GB" dirty="0"/>
              <a:t>Cassandra is designed for intensive write workloads make it exceptionally good for sensor data</a:t>
            </a:r>
            <a:endParaRPr lang="en-IN" dirty="0"/>
          </a:p>
          <a:p>
            <a:r>
              <a:rPr lang="en-IN" dirty="0"/>
              <a:t>Messaging systems</a:t>
            </a:r>
          </a:p>
          <a:p>
            <a:r>
              <a:rPr lang="en-IN" dirty="0"/>
              <a:t>Ecommerce websites</a:t>
            </a:r>
          </a:p>
          <a:p>
            <a:r>
              <a:rPr lang="en-IN" dirty="0"/>
              <a:t>Entertainment websites</a:t>
            </a:r>
          </a:p>
          <a:p>
            <a:r>
              <a:rPr lang="en-IN" dirty="0"/>
              <a:t>Fraud detection for banks</a:t>
            </a:r>
          </a:p>
          <a:p>
            <a:endParaRPr lang="en-IN" dirty="0"/>
          </a:p>
        </p:txBody>
      </p:sp>
    </p:spTree>
    <p:extLst>
      <p:ext uri="{BB962C8B-B14F-4D97-AF65-F5344CB8AC3E}">
        <p14:creationId xmlns:p14="http://schemas.microsoft.com/office/powerpoint/2010/main" val="1798528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Generate service-specific credentials</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a:bodyPr>
          <a:lstStyle/>
          <a:p>
            <a:r>
              <a:rPr lang="en-GB" dirty="0"/>
              <a:t>Open AWS Identity and Access Management console at</a:t>
            </a:r>
          </a:p>
          <a:p>
            <a:r>
              <a:rPr lang="en-GB" dirty="0"/>
              <a:t>Choose Users, and then choose the user that you created earlier</a:t>
            </a:r>
          </a:p>
          <a:p>
            <a:r>
              <a:rPr lang="en-GB" dirty="0"/>
              <a:t>Choose Security Credentials</a:t>
            </a:r>
          </a:p>
          <a:p>
            <a:r>
              <a:rPr lang="en-GB" dirty="0"/>
              <a:t>Under Credentials for Amazon </a:t>
            </a:r>
            <a:r>
              <a:rPr lang="en-GB" dirty="0" err="1"/>
              <a:t>Keyspaces</a:t>
            </a:r>
            <a:r>
              <a:rPr lang="en-GB" dirty="0"/>
              <a:t>, choose Generate credentials to generate the service-specific credentials</a:t>
            </a:r>
          </a:p>
        </p:txBody>
      </p:sp>
    </p:spTree>
    <p:extLst>
      <p:ext uri="{BB962C8B-B14F-4D97-AF65-F5344CB8AC3E}">
        <p14:creationId xmlns:p14="http://schemas.microsoft.com/office/powerpoint/2010/main" val="26488358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Service endpoints</a:t>
            </a:r>
          </a:p>
        </p:txBody>
      </p:sp>
      <p:pic>
        <p:nvPicPr>
          <p:cNvPr id="5" name="Content Placeholder 4">
            <a:extLst>
              <a:ext uri="{FF2B5EF4-FFF2-40B4-BE49-F238E27FC236}">
                <a16:creationId xmlns:a16="http://schemas.microsoft.com/office/drawing/2014/main" id="{DFAAA239-3326-735C-2721-98D063659D6A}"/>
              </a:ext>
            </a:extLst>
          </p:cNvPr>
          <p:cNvPicPr>
            <a:picLocks noGrp="1" noChangeAspect="1"/>
          </p:cNvPicPr>
          <p:nvPr>
            <p:ph idx="1"/>
          </p:nvPr>
        </p:nvPicPr>
        <p:blipFill>
          <a:blip r:embed="rId2"/>
          <a:stretch>
            <a:fillRect/>
          </a:stretch>
        </p:blipFill>
        <p:spPr>
          <a:xfrm>
            <a:off x="1665597" y="1759059"/>
            <a:ext cx="8849694" cy="3285908"/>
          </a:xfrm>
        </p:spPr>
      </p:pic>
    </p:spTree>
    <p:extLst>
      <p:ext uri="{BB962C8B-B14F-4D97-AF65-F5344CB8AC3E}">
        <p14:creationId xmlns:p14="http://schemas.microsoft.com/office/powerpoint/2010/main" val="16437363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Using </a:t>
            </a:r>
            <a:r>
              <a:rPr lang="en-GB" dirty="0" err="1"/>
              <a:t>cqlsh</a:t>
            </a:r>
            <a:r>
              <a:rPr lang="en-GB" dirty="0"/>
              <a:t> to connect to Amazon </a:t>
            </a:r>
            <a:r>
              <a:rPr lang="en-GB" dirty="0" err="1"/>
              <a:t>Keyspaces</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Can use the </a:t>
            </a:r>
            <a:r>
              <a:rPr lang="en-GB" dirty="0" err="1"/>
              <a:t>cqlsh</a:t>
            </a:r>
            <a:r>
              <a:rPr lang="en-GB" dirty="0"/>
              <a:t>-expansion</a:t>
            </a:r>
          </a:p>
          <a:p>
            <a:pPr lvl="1"/>
            <a:r>
              <a:rPr lang="en-GB" dirty="0"/>
              <a:t>A toolkit that contains common Apache Cassandra tooling like </a:t>
            </a:r>
            <a:r>
              <a:rPr lang="en-GB" dirty="0" err="1"/>
              <a:t>cqlsh</a:t>
            </a:r>
            <a:r>
              <a:rPr lang="en-GB" dirty="0"/>
              <a:t> and helpers </a:t>
            </a:r>
          </a:p>
          <a:p>
            <a:pPr lvl="1"/>
            <a:r>
              <a:rPr lang="en-GB" dirty="0"/>
              <a:t>Preconfigured for Amazon </a:t>
            </a:r>
            <a:r>
              <a:rPr lang="en-GB" dirty="0" err="1"/>
              <a:t>Keyspaces</a:t>
            </a:r>
            <a:endParaRPr lang="en-GB" dirty="0"/>
          </a:p>
          <a:p>
            <a:r>
              <a:rPr lang="en-US" dirty="0"/>
              <a:t>Install</a:t>
            </a:r>
          </a:p>
          <a:p>
            <a:pPr lvl="1"/>
            <a:r>
              <a:rPr lang="en-IN" dirty="0"/>
              <a:t>pip3 install --user </a:t>
            </a:r>
            <a:r>
              <a:rPr lang="en-IN" dirty="0" err="1"/>
              <a:t>cqlsh</a:t>
            </a:r>
            <a:r>
              <a:rPr lang="en-IN" dirty="0"/>
              <a:t>-expansion</a:t>
            </a:r>
            <a:endParaRPr lang="en-US" dirty="0"/>
          </a:p>
          <a:p>
            <a:pPr lvl="1"/>
            <a:r>
              <a:rPr lang="en-IN" dirty="0" err="1"/>
              <a:t>cqlsh-expansion.init</a:t>
            </a:r>
            <a:endParaRPr lang="en-IN" dirty="0"/>
          </a:p>
          <a:p>
            <a:pPr lvl="1"/>
            <a:r>
              <a:rPr lang="en-GB" dirty="0"/>
              <a:t>export AWS_DEFAULT_REGION=us-east-1</a:t>
            </a:r>
            <a:endParaRPr lang="en-IN" dirty="0"/>
          </a:p>
          <a:p>
            <a:pPr lvl="1"/>
            <a:r>
              <a:rPr lang="en-IN" dirty="0"/>
              <a:t>export AWS_ACCESS_KEY_ID=AKIAIOSFODNN7EXAMPLE</a:t>
            </a:r>
          </a:p>
          <a:p>
            <a:pPr lvl="1"/>
            <a:r>
              <a:rPr lang="en-IN" dirty="0"/>
              <a:t>export AWS_SECRET_ACCESS_KEY=</a:t>
            </a:r>
            <a:r>
              <a:rPr lang="en-IN" dirty="0" err="1"/>
              <a:t>wJalrXUtnFEMI</a:t>
            </a:r>
            <a:r>
              <a:rPr lang="en-IN" dirty="0"/>
              <a:t>/K7MDENG/</a:t>
            </a:r>
            <a:r>
              <a:rPr lang="en-IN" dirty="0" err="1"/>
              <a:t>bPxRfiCYEXAMPLEKEY</a:t>
            </a:r>
            <a:endParaRPr lang="en-IN" dirty="0"/>
          </a:p>
          <a:p>
            <a:pPr lvl="1"/>
            <a:r>
              <a:rPr lang="en-IN" dirty="0" err="1"/>
              <a:t>cqlsh</a:t>
            </a:r>
            <a:r>
              <a:rPr lang="en-IN" dirty="0"/>
              <a:t>-expansion cassandra.us-east-1.amazonaws.com 9142 –</a:t>
            </a:r>
            <a:r>
              <a:rPr lang="en-IN" dirty="0" err="1"/>
              <a:t>ssl</a:t>
            </a:r>
            <a:endParaRPr lang="en-IN" dirty="0"/>
          </a:p>
          <a:p>
            <a:pPr lvl="1"/>
            <a:endParaRPr lang="en-IN" dirty="0"/>
          </a:p>
        </p:txBody>
      </p:sp>
    </p:spTree>
    <p:extLst>
      <p:ext uri="{BB962C8B-B14F-4D97-AF65-F5344CB8AC3E}">
        <p14:creationId xmlns:p14="http://schemas.microsoft.com/office/powerpoint/2010/main" val="6021160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Using the AWS CLI</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a:bodyPr>
          <a:lstStyle/>
          <a:p>
            <a:r>
              <a:rPr lang="en-GB" dirty="0" err="1"/>
              <a:t>aws</a:t>
            </a:r>
            <a:r>
              <a:rPr lang="en-GB" dirty="0"/>
              <a:t> </a:t>
            </a:r>
            <a:r>
              <a:rPr lang="en-GB" dirty="0" err="1"/>
              <a:t>keyspaces</a:t>
            </a:r>
            <a:r>
              <a:rPr lang="en-GB" dirty="0"/>
              <a:t> create-</a:t>
            </a:r>
            <a:r>
              <a:rPr lang="en-GB" dirty="0" err="1"/>
              <a:t>keyspace</a:t>
            </a:r>
            <a:r>
              <a:rPr lang="en-GB" dirty="0"/>
              <a:t> --</a:t>
            </a:r>
            <a:r>
              <a:rPr lang="en-GB" dirty="0" err="1"/>
              <a:t>keyspace</a:t>
            </a:r>
            <a:r>
              <a:rPr lang="en-GB" dirty="0"/>
              <a:t>-name '</a:t>
            </a:r>
            <a:r>
              <a:rPr lang="en-GB" dirty="0" err="1"/>
              <a:t>catalog</a:t>
            </a:r>
            <a:r>
              <a:rPr lang="en-GB" dirty="0"/>
              <a:t>’</a:t>
            </a:r>
          </a:p>
          <a:p>
            <a:r>
              <a:rPr lang="en-GB" dirty="0" err="1"/>
              <a:t>aws</a:t>
            </a:r>
            <a:r>
              <a:rPr lang="en-GB" dirty="0"/>
              <a:t> </a:t>
            </a:r>
            <a:r>
              <a:rPr lang="en-GB" dirty="0" err="1"/>
              <a:t>keyspaces</a:t>
            </a:r>
            <a:r>
              <a:rPr lang="en-GB" dirty="0"/>
              <a:t> get-</a:t>
            </a:r>
            <a:r>
              <a:rPr lang="en-GB" dirty="0" err="1"/>
              <a:t>keyspace</a:t>
            </a:r>
            <a:r>
              <a:rPr lang="en-GB" dirty="0"/>
              <a:t> --</a:t>
            </a:r>
            <a:r>
              <a:rPr lang="en-GB" dirty="0" err="1"/>
              <a:t>keyspace</a:t>
            </a:r>
            <a:r>
              <a:rPr lang="en-GB" dirty="0"/>
              <a:t>-name '</a:t>
            </a:r>
            <a:r>
              <a:rPr lang="en-GB" dirty="0" err="1"/>
              <a:t>catalog</a:t>
            </a:r>
            <a:r>
              <a:rPr lang="en-GB" dirty="0"/>
              <a:t>’</a:t>
            </a:r>
          </a:p>
          <a:p>
            <a:r>
              <a:rPr lang="en-GB" dirty="0" err="1"/>
              <a:t>aws</a:t>
            </a:r>
            <a:r>
              <a:rPr lang="en-GB" dirty="0"/>
              <a:t> </a:t>
            </a:r>
            <a:r>
              <a:rPr lang="en-GB" dirty="0" err="1"/>
              <a:t>keyspaces</a:t>
            </a:r>
            <a:r>
              <a:rPr lang="en-GB" dirty="0"/>
              <a:t> create-table --</a:t>
            </a:r>
            <a:r>
              <a:rPr lang="en-GB" dirty="0" err="1"/>
              <a:t>keyspace</a:t>
            </a:r>
            <a:r>
              <a:rPr lang="en-GB" dirty="0"/>
              <a:t>-name '</a:t>
            </a:r>
            <a:r>
              <a:rPr lang="en-GB" dirty="0" err="1"/>
              <a:t>catalog</a:t>
            </a:r>
            <a:r>
              <a:rPr lang="en-GB" dirty="0"/>
              <a:t>' --table-name '</a:t>
            </a:r>
            <a:r>
              <a:rPr lang="en-GB" dirty="0" err="1"/>
              <a:t>book_awards</a:t>
            </a:r>
            <a:r>
              <a:rPr lang="en-GB" dirty="0"/>
              <a:t>' --schema-definition 'file://schema_definition.json’</a:t>
            </a:r>
          </a:p>
          <a:p>
            <a:endParaRPr lang="en-IN" dirty="0"/>
          </a:p>
        </p:txBody>
      </p:sp>
    </p:spTree>
    <p:extLst>
      <p:ext uri="{BB962C8B-B14F-4D97-AF65-F5344CB8AC3E}">
        <p14:creationId xmlns:p14="http://schemas.microsoft.com/office/powerpoint/2010/main" val="38012498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Using Amazon </a:t>
            </a:r>
            <a:r>
              <a:rPr lang="en-GB" dirty="0" err="1"/>
              <a:t>Keyspaces</a:t>
            </a:r>
            <a:r>
              <a:rPr lang="en-GB" dirty="0"/>
              <a:t> with an AWS SDK</a:t>
            </a:r>
            <a:endParaRPr lang="en-IN" dirty="0"/>
          </a:p>
        </p:txBody>
      </p:sp>
      <p:pic>
        <p:nvPicPr>
          <p:cNvPr id="5" name="Content Placeholder 4">
            <a:extLst>
              <a:ext uri="{FF2B5EF4-FFF2-40B4-BE49-F238E27FC236}">
                <a16:creationId xmlns:a16="http://schemas.microsoft.com/office/drawing/2014/main" id="{7CC593D8-80A4-9776-1306-D16373C58C92}"/>
              </a:ext>
            </a:extLst>
          </p:cNvPr>
          <p:cNvPicPr>
            <a:picLocks noGrp="1" noChangeAspect="1"/>
          </p:cNvPicPr>
          <p:nvPr>
            <p:ph idx="1"/>
          </p:nvPr>
        </p:nvPicPr>
        <p:blipFill>
          <a:blip r:embed="rId2"/>
          <a:stretch>
            <a:fillRect/>
          </a:stretch>
        </p:blipFill>
        <p:spPr>
          <a:xfrm>
            <a:off x="2256096" y="777509"/>
            <a:ext cx="7668695" cy="5249008"/>
          </a:xfrm>
        </p:spPr>
      </p:pic>
    </p:spTree>
    <p:extLst>
      <p:ext uri="{BB962C8B-B14F-4D97-AF65-F5344CB8AC3E}">
        <p14:creationId xmlns:p14="http://schemas.microsoft.com/office/powerpoint/2010/main" val="1158166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026DFC5-B467-4EE8-9F48-59F75D03DAD4}"/>
              </a:ext>
            </a:extLst>
          </p:cNvPr>
          <p:cNvGraphicFramePr/>
          <p:nvPr>
            <p:extLst>
              <p:ext uri="{D42A27DB-BD31-4B8C-83A1-F6EECF244321}">
                <p14:modId xmlns:p14="http://schemas.microsoft.com/office/powerpoint/2010/main" val="2617089684"/>
              </p:ext>
            </p:extLst>
          </p:nvPr>
        </p:nvGraphicFramePr>
        <p:xfrm>
          <a:off x="2020529" y="1459230"/>
          <a:ext cx="9333709" cy="3939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28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3DB2-B92A-4AE2-A871-C5CCC855AFB3}"/>
              </a:ext>
            </a:extLst>
          </p:cNvPr>
          <p:cNvSpPr>
            <a:spLocks noGrp="1"/>
          </p:cNvSpPr>
          <p:nvPr>
            <p:ph type="title"/>
          </p:nvPr>
        </p:nvSpPr>
        <p:spPr/>
        <p:txBody>
          <a:bodyPr>
            <a:normAutofit fontScale="90000"/>
          </a:bodyPr>
          <a:lstStyle/>
          <a:p>
            <a:r>
              <a:rPr lang="en-IN" dirty="0"/>
              <a:t>Cassandra benefits</a:t>
            </a:r>
          </a:p>
        </p:txBody>
      </p:sp>
      <p:sp>
        <p:nvSpPr>
          <p:cNvPr id="3" name="Content Placeholder 2">
            <a:extLst>
              <a:ext uri="{FF2B5EF4-FFF2-40B4-BE49-F238E27FC236}">
                <a16:creationId xmlns:a16="http://schemas.microsoft.com/office/drawing/2014/main" id="{0ABC6101-4CB2-4AC0-B07E-4D0BB77D0D05}"/>
              </a:ext>
            </a:extLst>
          </p:cNvPr>
          <p:cNvSpPr>
            <a:spLocks noGrp="1"/>
          </p:cNvSpPr>
          <p:nvPr>
            <p:ph idx="1"/>
          </p:nvPr>
        </p:nvSpPr>
        <p:spPr/>
        <p:txBody>
          <a:bodyPr>
            <a:normAutofit fontScale="92500" lnSpcReduction="10000"/>
          </a:bodyPr>
          <a:lstStyle/>
          <a:p>
            <a:r>
              <a:rPr lang="en-IN" dirty="0"/>
              <a:t>Elastic Scalability</a:t>
            </a:r>
          </a:p>
          <a:p>
            <a:pPr lvl="1"/>
            <a:r>
              <a:rPr lang="en-GB" dirty="0"/>
              <a:t>Cassandra cluster can be scaled up and down as you please without much hassle</a:t>
            </a:r>
            <a:endParaRPr lang="en-IN" dirty="0"/>
          </a:p>
          <a:p>
            <a:r>
              <a:rPr lang="en-IN" dirty="0"/>
              <a:t>Open Source</a:t>
            </a:r>
            <a:endParaRPr lang="en-GB" dirty="0"/>
          </a:p>
          <a:p>
            <a:r>
              <a:rPr lang="en-IN" dirty="0"/>
              <a:t>Peer to Peer Architecture</a:t>
            </a:r>
          </a:p>
          <a:p>
            <a:pPr lvl="1"/>
            <a:r>
              <a:rPr lang="en-GB" dirty="0"/>
              <a:t>Follows a peer-to-peer architecture for execution, thus, resulting in rare chances for failure</a:t>
            </a:r>
          </a:p>
          <a:p>
            <a:r>
              <a:rPr lang="en-IN" dirty="0"/>
              <a:t>Fault Tolerance</a:t>
            </a:r>
          </a:p>
          <a:p>
            <a:pPr lvl="1"/>
            <a:r>
              <a:rPr lang="en-GB" dirty="0"/>
              <a:t>If one server fails, or someone hacks it, the user is able to retrieve the data with utmost ease from another location</a:t>
            </a:r>
          </a:p>
          <a:p>
            <a:r>
              <a:rPr lang="en-IN" dirty="0"/>
              <a:t>High Availability </a:t>
            </a:r>
          </a:p>
          <a:p>
            <a:pPr lvl="1"/>
            <a:r>
              <a:rPr lang="en-GB" dirty="0"/>
              <a:t>High Availability via data replication at the different-different location and on different data </a:t>
            </a:r>
            <a:r>
              <a:rPr lang="en-GB" dirty="0" err="1"/>
              <a:t>centers</a:t>
            </a:r>
            <a:r>
              <a:rPr lang="en-GB" dirty="0"/>
              <a:t> which gives the high availability.</a:t>
            </a:r>
            <a:endParaRPr lang="en-IN" dirty="0"/>
          </a:p>
          <a:p>
            <a:r>
              <a:rPr lang="en-GB" dirty="0"/>
              <a:t>Multi-Data </a:t>
            </a:r>
            <a:r>
              <a:rPr lang="en-GB" dirty="0" err="1"/>
              <a:t>Center</a:t>
            </a:r>
            <a:r>
              <a:rPr lang="en-GB" dirty="0"/>
              <a:t> and Hybrid Cloud Support</a:t>
            </a:r>
          </a:p>
          <a:p>
            <a:pPr lvl="1"/>
            <a:r>
              <a:rPr lang="en-GB" dirty="0"/>
              <a:t>Designed as a distributed system for the deployment of large numbers of nodes across multiple data </a:t>
            </a:r>
            <a:r>
              <a:rPr lang="en-GB" dirty="0" err="1"/>
              <a:t>centers</a:t>
            </a:r>
            <a:r>
              <a:rPr lang="en-GB" dirty="0"/>
              <a:t>.</a:t>
            </a:r>
            <a:endParaRPr lang="en-IN" dirty="0"/>
          </a:p>
        </p:txBody>
      </p:sp>
    </p:spTree>
    <p:extLst>
      <p:ext uri="{BB962C8B-B14F-4D97-AF65-F5344CB8AC3E}">
        <p14:creationId xmlns:p14="http://schemas.microsoft.com/office/powerpoint/2010/main" val="425283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8FB9D6-AAA7-40C7-A0CD-4EFA9508EA3D}"/>
              </a:ext>
            </a:extLst>
          </p:cNvPr>
          <p:cNvSpPr txBox="1"/>
          <p:nvPr/>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sp>
        <p:nvSpPr>
          <p:cNvPr id="4" name="Title 3">
            <a:extLst>
              <a:ext uri="{FF2B5EF4-FFF2-40B4-BE49-F238E27FC236}">
                <a16:creationId xmlns:a16="http://schemas.microsoft.com/office/drawing/2014/main" id="{2B93B597-7E8F-1A39-B284-55351FB52F88}"/>
              </a:ext>
            </a:extLst>
          </p:cNvPr>
          <p:cNvSpPr>
            <a:spLocks noGrp="1"/>
          </p:cNvSpPr>
          <p:nvPr>
            <p:ph type="title"/>
          </p:nvPr>
        </p:nvSpPr>
        <p:spPr/>
        <p:txBody>
          <a:bodyPr/>
          <a:lstStyle/>
          <a:p>
            <a:r>
              <a:rPr lang="en-US" sz="6000" dirty="0"/>
              <a:t>Cassandra Architecture and Terminology</a:t>
            </a:r>
            <a:endParaRPr lang="en-IN" dirty="0"/>
          </a:p>
        </p:txBody>
      </p:sp>
      <p:sp>
        <p:nvSpPr>
          <p:cNvPr id="5" name="Text Placeholder 4">
            <a:extLst>
              <a:ext uri="{FF2B5EF4-FFF2-40B4-BE49-F238E27FC236}">
                <a16:creationId xmlns:a16="http://schemas.microsoft.com/office/drawing/2014/main" id="{C6609FA9-A4C1-8EC2-9A1F-6E07D5A2623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67347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2472</TotalTime>
  <Words>7197</Words>
  <Application>Microsoft Office PowerPoint</Application>
  <PresentationFormat>Widescreen</PresentationFormat>
  <Paragraphs>643</Paragraphs>
  <Slides>75</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Calibri Light</vt:lpstr>
      <vt:lpstr>charter</vt:lpstr>
      <vt:lpstr>erdana</vt:lpstr>
      <vt:lpstr>fell</vt:lpstr>
      <vt:lpstr>inherit</vt:lpstr>
      <vt:lpstr>intel-clear</vt:lpstr>
      <vt:lpstr>inter-regular</vt:lpstr>
      <vt:lpstr>Muli</vt:lpstr>
      <vt:lpstr>Roboto</vt:lpstr>
      <vt:lpstr>sohne</vt:lpstr>
      <vt:lpstr>Office Theme</vt:lpstr>
      <vt:lpstr>PowerPoint Presentation</vt:lpstr>
      <vt:lpstr>AWS Keyspaces</vt:lpstr>
      <vt:lpstr>What is Cassandra?</vt:lpstr>
      <vt:lpstr>Features</vt:lpstr>
      <vt:lpstr>Use Cases</vt:lpstr>
      <vt:lpstr>When not to use Cassandra</vt:lpstr>
      <vt:lpstr>Real use cases when it’s a ‘sure’</vt:lpstr>
      <vt:lpstr>Cassandra benefits</vt:lpstr>
      <vt:lpstr>Cassandra Architecture and Terminology</vt:lpstr>
      <vt:lpstr>Architecture</vt:lpstr>
      <vt:lpstr>Architecture</vt:lpstr>
      <vt:lpstr>Data Replication</vt:lpstr>
      <vt:lpstr>Data Replication</vt:lpstr>
      <vt:lpstr>Cassandra Architecture</vt:lpstr>
      <vt:lpstr>Cassandra Architecture</vt:lpstr>
      <vt:lpstr>Ring Architecture with 3 nodes</vt:lpstr>
      <vt:lpstr>Ring Architecture with 3 nodes and RF=3</vt:lpstr>
      <vt:lpstr>Replication Factor &amp; Consistency Level</vt:lpstr>
      <vt:lpstr>Consistent Hashing &amp; Token Ring</vt:lpstr>
      <vt:lpstr>Consistent Hashing &amp; Token Ring</vt:lpstr>
      <vt:lpstr>Consistent Hashing &amp; Token Ring</vt:lpstr>
      <vt:lpstr>Effects of the Architecture</vt:lpstr>
      <vt:lpstr>Cassandra Write Process</vt:lpstr>
      <vt:lpstr>Rack</vt:lpstr>
      <vt:lpstr>Cassandra Read Process</vt:lpstr>
      <vt:lpstr>Example of Cassandra Read Process</vt:lpstr>
      <vt:lpstr>Coordinator node</vt:lpstr>
      <vt:lpstr>Data Partitions</vt:lpstr>
      <vt:lpstr>Replication in Cassandra</vt:lpstr>
      <vt:lpstr>Network Topology</vt:lpstr>
      <vt:lpstr>Snitches</vt:lpstr>
      <vt:lpstr>Gossip Protocol</vt:lpstr>
      <vt:lpstr>Seed Nodes</vt:lpstr>
      <vt:lpstr>Configuration</vt:lpstr>
      <vt:lpstr>Virtual Nodes</vt:lpstr>
      <vt:lpstr>Failure Scenarios: Node Failure</vt:lpstr>
      <vt:lpstr>Failure Scenarios: Disk Failure</vt:lpstr>
      <vt:lpstr>Failure Scenarios: Rack Failure</vt:lpstr>
      <vt:lpstr>Failure Scenarios: Data Centre Failure</vt:lpstr>
      <vt:lpstr>Read and write paths</vt:lpstr>
      <vt:lpstr>Read Path</vt:lpstr>
      <vt:lpstr>Write Path</vt:lpstr>
      <vt:lpstr>Apache Cassandra vs. Amazon Keyspaces</vt:lpstr>
      <vt:lpstr>Traditional Apache Cassandra</vt:lpstr>
      <vt:lpstr>Keyspaces</vt:lpstr>
      <vt:lpstr>Keyspaces</vt:lpstr>
      <vt:lpstr>Cassandra data model</vt:lpstr>
      <vt:lpstr>Cassandra data model</vt:lpstr>
      <vt:lpstr>Cassandra Data Model Components</vt:lpstr>
      <vt:lpstr>Keyspaces</vt:lpstr>
      <vt:lpstr>Tables</vt:lpstr>
      <vt:lpstr>Columns</vt:lpstr>
      <vt:lpstr>UUID and TimeUUID</vt:lpstr>
      <vt:lpstr>Counter</vt:lpstr>
      <vt:lpstr>Compound Keys</vt:lpstr>
      <vt:lpstr>Indexes</vt:lpstr>
      <vt:lpstr>Collection Columns</vt:lpstr>
      <vt:lpstr>DDL Statements</vt:lpstr>
      <vt:lpstr>DML Statements</vt:lpstr>
      <vt:lpstr>DML Statements</vt:lpstr>
      <vt:lpstr>DML Statements</vt:lpstr>
      <vt:lpstr>Valid and Invalid SELECT Statements</vt:lpstr>
      <vt:lpstr>DML Statements - DELETE</vt:lpstr>
      <vt:lpstr>Accessing Amazon Keyspaces from an application</vt:lpstr>
      <vt:lpstr>Python Program</vt:lpstr>
      <vt:lpstr>Amazon Keyspaces and Cassandra</vt:lpstr>
      <vt:lpstr>Accessing Amazon Keyspaces</vt:lpstr>
      <vt:lpstr>Accessing Amazon Keyspaces using the console</vt:lpstr>
      <vt:lpstr>Connecting programmatically to Amazon Keyspaces</vt:lpstr>
      <vt:lpstr>Generate service-specific credentials</vt:lpstr>
      <vt:lpstr>Service endpoints</vt:lpstr>
      <vt:lpstr>Using cqlsh to connect to Amazon Keyspaces</vt:lpstr>
      <vt:lpstr>Using the AWS CLI</vt:lpstr>
      <vt:lpstr>Using Amazon Keyspaces with an AWS SDK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Reshma</dc:creator>
  <cp:lastModifiedBy>Atin Gupta</cp:lastModifiedBy>
  <cp:revision>262</cp:revision>
  <dcterms:created xsi:type="dcterms:W3CDTF">2017-07-06T18:01:39Z</dcterms:created>
  <dcterms:modified xsi:type="dcterms:W3CDTF">2023-10-02T06:30:28Z</dcterms:modified>
</cp:coreProperties>
</file>