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1D766A-39DA-44E0-A539-6A5E8FA2E084}">
  <a:tblStyle styleId="{061D766A-39DA-44E0-A539-6A5E8FA2E0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>
            <a:gsLst>
              <a:gs pos="0">
                <a:srgbClr val="F7F7F7">
                  <a:alpha val="10980"/>
                </a:srgbClr>
              </a:gs>
              <a:gs pos="36000">
                <a:srgbClr val="F7F7F7">
                  <a:alpha val="9803"/>
                </a:srgbClr>
              </a:gs>
              <a:gs pos="75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>
            <a:gsLst>
              <a:gs pos="0">
                <a:srgbClr val="F7F7F7">
                  <a:alpha val="7843"/>
                </a:srgbClr>
              </a:gs>
              <a:gs pos="36000">
                <a:srgbClr val="F7F7F7">
                  <a:alpha val="7843"/>
                </a:srgbClr>
              </a:gs>
              <a:gs pos="72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7F7F7">
                  <a:alpha val="6666"/>
                </a:srgbClr>
              </a:gs>
              <a:gs pos="36000">
                <a:srgbClr val="F7F7F7">
                  <a:alpha val="5882"/>
                </a:srgbClr>
              </a:gs>
              <a:gs pos="6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>
            <a:gsLst>
              <a:gs pos="0">
                <a:srgbClr val="F7F7F7">
                  <a:alpha val="13725"/>
                </a:srgbClr>
              </a:gs>
              <a:gs pos="36000">
                <a:srgbClr val="F7F7F7">
                  <a:alpha val="6666"/>
                </a:srgbClr>
              </a:gs>
              <a:gs pos="73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>
            <a:gsLst>
              <a:gs pos="0">
                <a:srgbClr val="F7F7F7">
                  <a:alpha val="13725"/>
                </a:srgbClr>
              </a:gs>
              <a:gs pos="36000">
                <a:srgbClr val="F7F7F7">
                  <a:alpha val="6666"/>
                </a:srgbClr>
              </a:gs>
              <a:gs pos="66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 rot="5400000">
            <a:off x="10089390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 rot="5400000">
            <a:off x="8959592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con Bullets Horizontal" showMasterSp="0">
  <p:cSld name="4 Icon Bullets Horizontal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1"/>
          <p:cNvSpPr/>
          <p:nvPr>
            <p:ph idx="2" type="pic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Google Shape;167;p11"/>
          <p:cNvSpPr/>
          <p:nvPr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1"/>
          <p:cNvSpPr/>
          <p:nvPr>
            <p:ph idx="3" type="pic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grpSp>
        <p:nvGrpSpPr>
          <p:cNvPr id="169" name="Google Shape;169;p11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70" name="Google Shape;170;p11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3" name="Google Shape;173;p11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4" name="Google Shape;174;p11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i="0" sz="23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1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6" name="Google Shape;176;p1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6189670" y="1840992"/>
            <a:ext cx="2095046" cy="122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0" name="Google Shape;180;p11"/>
          <p:cNvSpPr txBox="1"/>
          <p:nvPr>
            <p:ph idx="4" type="body"/>
          </p:nvPr>
        </p:nvSpPr>
        <p:spPr>
          <a:xfrm>
            <a:off x="9519533" y="1840992"/>
            <a:ext cx="2095046" cy="1225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1" name="Google Shape;181;p11"/>
          <p:cNvSpPr txBox="1"/>
          <p:nvPr>
            <p:ph idx="5" type="body"/>
          </p:nvPr>
        </p:nvSpPr>
        <p:spPr>
          <a:xfrm>
            <a:off x="6189670" y="3891529"/>
            <a:ext cx="2095046" cy="1222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2" name="Google Shape;182;p11"/>
          <p:cNvSpPr txBox="1"/>
          <p:nvPr>
            <p:ph idx="6" type="body"/>
          </p:nvPr>
        </p:nvSpPr>
        <p:spPr>
          <a:xfrm>
            <a:off x="9519533" y="3891529"/>
            <a:ext cx="2095046" cy="1222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Google Shape;183;p11"/>
          <p:cNvSpPr/>
          <p:nvPr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1"/>
          <p:cNvSpPr/>
          <p:nvPr>
            <p:ph idx="7" type="pic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11"/>
          <p:cNvSpPr/>
          <p:nvPr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11"/>
          <p:cNvSpPr/>
          <p:nvPr>
            <p:ph idx="8" type="pic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89" name="Google Shape;189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7" name="Google Shape;197;p12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Google Shape;199;p12"/>
          <p:cNvSpPr txBox="1"/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i="0" sz="23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12"/>
          <p:cNvSpPr/>
          <p:nvPr>
            <p:ph idx="2" type="pic"/>
          </p:nvPr>
        </p:nvSpPr>
        <p:spPr>
          <a:xfrm>
            <a:off x="6058861" y="478881"/>
            <a:ext cx="5582675" cy="5908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Google Shape;201;p12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972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Google Shape;202;p12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Google Shape;203;p12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Google Shape;204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08" name="Google Shape;208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6" name="Google Shape;216;p1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6058861" y="478880"/>
            <a:ext cx="5582675" cy="5900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i="0" sz="23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13"/>
          <p:cNvSpPr txBox="1"/>
          <p:nvPr>
            <p:ph idx="2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972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Google Shape;222;p1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Google Shape;22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Google Shape;229;p1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0" name="Google Shape;230;p1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1" name="Google Shape;23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4" type="body"/>
          </p:nvPr>
        </p:nvSpPr>
        <p:spPr>
          <a:xfrm>
            <a:off x="6208710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1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0" name="Google Shape;24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Google Shape;243;p1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4" name="Google Shape;244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3" name="Google Shape;53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2" name="Google Shape;62;p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3" name="Google Shape;63;p5"/>
          <p:cNvSpPr txBox="1"/>
          <p:nvPr>
            <p:ph type="title"/>
          </p:nvPr>
        </p:nvSpPr>
        <p:spPr>
          <a:xfrm>
            <a:off x="1154956" y="2677645"/>
            <a:ext cx="4351023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6895558" y="2677644"/>
            <a:ext cx="3755379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left" showMasterSp="0">
  <p:cSld name="Title Only - lef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6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71" name="Google Shape;71;p6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4" name="Google Shape;74;p6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5" name="Google Shape;75;p6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i="0" sz="23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s Icons 5X Vertical" showMasterSp="0">
  <p:cSld name="Bullets as Icons 5X Vertical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>
            <p:ph idx="1" type="body"/>
          </p:nvPr>
        </p:nvSpPr>
        <p:spPr>
          <a:xfrm>
            <a:off x="6792913" y="1748812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7"/>
          <p:cNvSpPr/>
          <p:nvPr>
            <p:ph idx="2" type="body"/>
          </p:nvPr>
        </p:nvSpPr>
        <p:spPr>
          <a:xfrm>
            <a:off x="6792913" y="2561156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7"/>
          <p:cNvSpPr/>
          <p:nvPr>
            <p:ph idx="3" type="body"/>
          </p:nvPr>
        </p:nvSpPr>
        <p:spPr>
          <a:xfrm>
            <a:off x="6792913" y="3373501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7"/>
          <p:cNvSpPr/>
          <p:nvPr>
            <p:ph idx="4" type="body"/>
          </p:nvPr>
        </p:nvSpPr>
        <p:spPr>
          <a:xfrm>
            <a:off x="6792913" y="4185846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7"/>
          <p:cNvSpPr/>
          <p:nvPr>
            <p:ph idx="5" type="body"/>
          </p:nvPr>
        </p:nvSpPr>
        <p:spPr>
          <a:xfrm>
            <a:off x="6792913" y="4998190"/>
            <a:ext cx="3852000" cy="7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317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87" name="Google Shape;87;p7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0" name="Google Shape;90;p7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1" name="Google Shape;91;p7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i="0" sz="23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7"/>
          <p:cNvSpPr/>
          <p:nvPr>
            <p:ph idx="6" type="pic"/>
          </p:nvPr>
        </p:nvSpPr>
        <p:spPr>
          <a:xfrm>
            <a:off x="5870575" y="1840504"/>
            <a:ext cx="536616" cy="53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b="0" i="1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7"/>
          <p:cNvSpPr/>
          <p:nvPr>
            <p:ph idx="7" type="pic"/>
          </p:nvPr>
        </p:nvSpPr>
        <p:spPr>
          <a:xfrm>
            <a:off x="5870575" y="2652849"/>
            <a:ext cx="536616" cy="53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b="0" i="1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7"/>
          <p:cNvSpPr/>
          <p:nvPr>
            <p:ph idx="8" type="pic"/>
          </p:nvPr>
        </p:nvSpPr>
        <p:spPr>
          <a:xfrm>
            <a:off x="5870575" y="3465194"/>
            <a:ext cx="536616" cy="53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b="0" i="1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7"/>
          <p:cNvSpPr/>
          <p:nvPr>
            <p:ph idx="9" type="pic"/>
          </p:nvPr>
        </p:nvSpPr>
        <p:spPr>
          <a:xfrm>
            <a:off x="5870575" y="4277539"/>
            <a:ext cx="536616" cy="53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b="0" i="1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7"/>
          <p:cNvSpPr/>
          <p:nvPr>
            <p:ph idx="13" type="pic"/>
          </p:nvPr>
        </p:nvSpPr>
        <p:spPr>
          <a:xfrm>
            <a:off x="5870575" y="5089882"/>
            <a:ext cx="536616" cy="53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b="0" i="1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con Bullets Vertical Light" showMasterSp="0">
  <p:cSld name="4 Icon Bullets Vertical Ligh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8"/>
          <p:cNvSpPr/>
          <p:nvPr>
            <p:ph idx="2" type="pic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8"/>
          <p:cNvSpPr/>
          <p:nvPr>
            <p:ph idx="3" type="pic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8"/>
          <p:cNvSpPr/>
          <p:nvPr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8" name="Google Shape;108;p8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09" name="Google Shape;109;p8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8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8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i="0" sz="23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5756275" y="235108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idx="4" type="body"/>
          </p:nvPr>
        </p:nvSpPr>
        <p:spPr>
          <a:xfrm>
            <a:off x="8167235" y="235108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8"/>
          <p:cNvSpPr txBox="1"/>
          <p:nvPr>
            <p:ph idx="5" type="body"/>
          </p:nvPr>
        </p:nvSpPr>
        <p:spPr>
          <a:xfrm>
            <a:off x="5756275" y="525854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idx="6" type="body"/>
          </p:nvPr>
        </p:nvSpPr>
        <p:spPr>
          <a:xfrm>
            <a:off x="8167235" y="525854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8"/>
          <p:cNvSpPr/>
          <p:nvPr>
            <p:ph idx="7" type="pic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8"/>
          <p:cNvSpPr/>
          <p:nvPr>
            <p:ph idx="8" type="pic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con Bullets Vertical" showMasterSp="0">
  <p:cSld name="4 Icon Bullets Vertical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9"/>
          <p:cNvSpPr/>
          <p:nvPr>
            <p:ph idx="2" type="pic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9"/>
          <p:cNvSpPr/>
          <p:nvPr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9"/>
          <p:cNvSpPr/>
          <p:nvPr>
            <p:ph idx="3" type="pic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9"/>
          <p:cNvSpPr/>
          <p:nvPr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9"/>
          <p:cNvSpPr/>
          <p:nvPr>
            <p:ph idx="4" type="pic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9"/>
          <p:cNvSpPr/>
          <p:nvPr>
            <p:ph idx="5" type="pic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grpSp>
        <p:nvGrpSpPr>
          <p:cNvPr id="133" name="Google Shape;133;p9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34" name="Google Shape;134;p9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7" name="Google Shape;137;p9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8" name="Google Shape;138;p9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i="0" sz="23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9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Google Shape;140;p9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5756275" y="235108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9"/>
          <p:cNvSpPr txBox="1"/>
          <p:nvPr>
            <p:ph idx="6" type="body"/>
          </p:nvPr>
        </p:nvSpPr>
        <p:spPr>
          <a:xfrm>
            <a:off x="8167235" y="235108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9"/>
          <p:cNvSpPr txBox="1"/>
          <p:nvPr>
            <p:ph idx="7" type="body"/>
          </p:nvPr>
        </p:nvSpPr>
        <p:spPr>
          <a:xfrm>
            <a:off x="5756275" y="525854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9"/>
          <p:cNvSpPr txBox="1"/>
          <p:nvPr>
            <p:ph idx="8" type="body"/>
          </p:nvPr>
        </p:nvSpPr>
        <p:spPr>
          <a:xfrm>
            <a:off x="8167235" y="5258548"/>
            <a:ext cx="232568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con Bullets Vertical" showMasterSp="0">
  <p:cSld name="2 Icon Bullets Vertical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/>
          <p:nvPr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0"/>
          <p:cNvSpPr/>
          <p:nvPr>
            <p:ph idx="2" type="pic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10"/>
          <p:cNvSpPr/>
          <p:nvPr>
            <p:ph idx="3" type="pic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1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grpSp>
        <p:nvGrpSpPr>
          <p:cNvPr id="152" name="Google Shape;152;p10"/>
          <p:cNvGrpSpPr/>
          <p:nvPr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53" name="Google Shape;153;p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-14009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 rot="-5677511">
              <a:off x="3144589" y="8256436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 rot="-5400000">
              <a:off x="2233481" y="9232079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6" name="Google Shape;156;p10"/>
            <p:cNvSpPr/>
            <p:nvPr/>
          </p:nvSpPr>
          <p:spPr>
            <a:xfrm>
              <a:off x="16303" y="6431945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7" name="Google Shape;157;p10"/>
          <p:cNvSpPr txBox="1"/>
          <p:nvPr>
            <p:ph type="title"/>
          </p:nvPr>
        </p:nvSpPr>
        <p:spPr>
          <a:xfrm>
            <a:off x="1154956" y="2287088"/>
            <a:ext cx="3438881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Century Gothic"/>
              <a:buNone/>
              <a:defRPr b="0" i="0" sz="23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10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9" name="Google Shape;159;p10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0" name="Google Shape;160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5756275" y="3785996"/>
            <a:ext cx="2325688" cy="1503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3" name="Google Shape;163;p10"/>
          <p:cNvSpPr txBox="1"/>
          <p:nvPr>
            <p:ph idx="4" type="body"/>
          </p:nvPr>
        </p:nvSpPr>
        <p:spPr>
          <a:xfrm>
            <a:off x="8167235" y="3785996"/>
            <a:ext cx="2325688" cy="1503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 in Python</a:t>
            </a:r>
            <a:endParaRPr b="0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1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of Logging Levels</a:t>
            </a:r>
            <a:endParaRPr/>
          </a:p>
        </p:txBody>
      </p:sp>
      <p:graphicFrame>
        <p:nvGraphicFramePr>
          <p:cNvPr id="314" name="Google Shape;314;p26"/>
          <p:cNvGraphicFramePr/>
          <p:nvPr/>
        </p:nvGraphicFramePr>
        <p:xfrm>
          <a:off x="1154952" y="1923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{061D766A-39DA-44E0-A539-6A5E8FA2E084}</a:tableStyleId>
              </a:tblPr>
              <a:tblGrid>
                <a:gridCol w="1336000"/>
                <a:gridCol w="1749975"/>
                <a:gridCol w="2396350"/>
                <a:gridCol w="3279075"/>
              </a:tblGrid>
              <a:tr h="36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Level</a:t>
                      </a:r>
                      <a:endParaRPr/>
                    </a:p>
                  </a:txBody>
                  <a:tcPr marT="18900" marB="18900" marR="37825" marL="378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Numeric Value</a:t>
                      </a:r>
                      <a:endParaRPr/>
                    </a:p>
                  </a:txBody>
                  <a:tcPr marT="18900" marB="18900" marR="37825" marL="378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Function</a:t>
                      </a:r>
                      <a:endParaRPr/>
                    </a:p>
                  </a:txBody>
                  <a:tcPr marT="18900" marB="18900" marR="37825" marL="378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Used to</a:t>
                      </a:r>
                      <a:endParaRPr/>
                    </a:p>
                  </a:txBody>
                  <a:tcPr marT="18900" marB="18900" marR="37825" marL="378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6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CRITICAL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logging.critical()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Show a serious error, the program may be unable to continue running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ERROR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logging.error()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Show a more serious problem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1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WARNING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logging.warning()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Indicate something unexpected happened, or could happen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logging.info()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Confirm that things are working as expected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DEBUG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logging.debug()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Diagnose problems, show detailed information</a:t>
                      </a:r>
                      <a:endParaRPr/>
                    </a:p>
                  </a:txBody>
                  <a:tcPr marT="31525" marB="31525" marR="51225" marL="51225" anchor="ctr">
                    <a:lnL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5" name="Google Shape;315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Logging Level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27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logging module sets the default level at WARNING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WARNING, ERROR, and CRITICAL will all be logged by default.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example above, we modified the configuration to include the DEBUG level with the following code: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logging.basicConfig(level=logging.DEBUG)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title"/>
          </p:nvPr>
        </p:nvSpPr>
        <p:spPr>
          <a:xfrm>
            <a:off x="1154953" y="973668"/>
            <a:ext cx="8761413" cy="5427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entury Gothic"/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Thanks</a:t>
            </a:r>
            <a:endParaRPr b="1" i="0" sz="9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18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provides a very powerful logging library in its standard library.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lot of programmers use print statements for debugging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also use logging to do this.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actually cleaner to use logging as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won’t have to go through all your code to remove the print statements.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also provides much more extra features which we will look at now.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Use the logging Module</a:t>
            </a:r>
            <a:endParaRPr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keeps a record of the events that occur within a program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becomes difficult to distinguish between debugging output and normal program output because the two are mixed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using print() statements dispersed throughout code, there is no easy way to disable the ones that provide debugging output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becomes difficult to remove all the print() statements when you are done with debugging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no log record that contains readily available diagnostic information</a:t>
            </a:r>
            <a:endParaRPr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a Simple Logger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a log with the logging module is easy and straight-forward.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logging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add filemode="w" to overwrite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logging.basicConfig(filename="sample.log", level=logging.INFO)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logging.debug("This is a debug message")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logging.info("Informational message")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logging.error("An error has happened!")</a:t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 Exceptions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logging module can also log some exceptions to file or wherever you have it configured to log to. Here’s an example: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logging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logging.basicConfig(filename="sample.log", level=logging.INFO)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 = logging.getLogger("ex")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raise RuntimeError</a:t>
            </a:r>
            <a:endParaRPr b="0" i="0" sz="148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 Exception, err: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n-US" sz="148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log.exception("Error!")</a:t>
            </a:r>
            <a:endParaRPr/>
          </a:p>
        </p:txBody>
      </p:sp>
      <p:sp>
        <p:nvSpPr>
          <p:cNvPr id="279" name="Google Shape;279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Adding additional LogRecord attributes</a:t>
            </a:r>
            <a:endParaRPr/>
          </a:p>
        </p:txBody>
      </p:sp>
      <p:sp>
        <p:nvSpPr>
          <p:cNvPr id="285" name="Google Shape;285;p22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can make the log more informative by adding additional LogRecord attributes.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logging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logging.basicConfig(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filename="test.log",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level=logging.DEBUG,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format="%(asctime)s:%(levelname)s:%(message)s"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)</a:t>
            </a:r>
            <a:endParaRPr/>
          </a:p>
        </p:txBody>
      </p:sp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with Formatted Log Stamp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23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we run the code with the added attribute, we’ll get new lines added to our test.log file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include the human-readable time stamp in addition to the level name of DEBUG and the associated messages that are passed into the logger as strings.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4" name="Google Shape;2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3" y="4592309"/>
            <a:ext cx="965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24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DEBUG:root:Pizza created: Sicilian ($18)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DEBUG:root:Made 5 Sicilian pizza(s)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DEBUG:root:Ate 4 pizza(s)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DEBUG:root:Pizza created: quattro formaggi ($16)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DEBUG:root:Made 2 quattro formaggi pizza(s)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DEBUG:root:Ate 2 pizza(s)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2017-05-01 16:28:54,593:DEBUG:Pizza created: Sicilian ($18)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2017-05-01 16:28:54,593:DEBUG:Made 5 Sicilian pizza(s)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2017-05-01 16:28:54,593:DEBUG:Ate 4 pizza(s)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2017-05-01 16:28:54,593:DEBUG:Pizza created: quattro formaggi ($16)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2017-05-01 16:28:54,593:DEBUG:Made 2 quattro formaggi pizza(s)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2017-05-01 16:28:54,593:DEBUG:Ate 2 pizza(s)</a:t>
            </a:r>
            <a:endParaRPr/>
          </a:p>
        </p:txBody>
      </p:sp>
      <p:sp>
        <p:nvSpPr>
          <p:cNvPr id="301" name="Google Shape;30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of Logging Levels</a:t>
            </a:r>
            <a:endParaRPr/>
          </a:p>
        </p:txBody>
      </p:sp>
      <p:sp>
        <p:nvSpPr>
          <p:cNvPr id="307" name="Google Shape;307;p25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a developer, you can ascribe a level of importance to the event that is captured in the logger by adding a severity level. </a:t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severity levels are shown in the table in next slide.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