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91" r:id="rId9"/>
    <p:sldId id="289" r:id="rId10"/>
    <p:sldId id="292" r:id="rId11"/>
    <p:sldId id="293" r:id="rId12"/>
    <p:sldId id="294" r:id="rId13"/>
    <p:sldId id="295" r:id="rId14"/>
    <p:sldId id="296" r:id="rId15"/>
    <p:sldId id="268" r:id="rId16"/>
    <p:sldId id="436" r:id="rId17"/>
    <p:sldId id="434" r:id="rId18"/>
    <p:sldId id="435" r:id="rId19"/>
    <p:sldId id="393" r:id="rId20"/>
    <p:sldId id="394" r:id="rId21"/>
    <p:sldId id="264" r:id="rId22"/>
    <p:sldId id="328" r:id="rId23"/>
    <p:sldId id="327" r:id="rId24"/>
    <p:sldId id="380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544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38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76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0500" y="41564"/>
            <a:ext cx="11811000" cy="54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0500" y="633845"/>
            <a:ext cx="11811000" cy="586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587836"/>
            <a:ext cx="41148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9718" y="126134"/>
            <a:ext cx="11852564" cy="5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9718" y="789708"/>
            <a:ext cx="11852564" cy="57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535882"/>
            <a:ext cx="41148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dirty="0"/>
              <a:t>An Introduction to Apache Spark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DataFrames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Apache Spark, a </a:t>
            </a:r>
            <a:r>
              <a:rPr lang="en-GB" dirty="0" err="1"/>
              <a:t>DataFrame</a:t>
            </a:r>
            <a:r>
              <a:rPr lang="en-GB" dirty="0"/>
              <a:t> is a distributed collection of rows </a:t>
            </a:r>
          </a:p>
          <a:p>
            <a:r>
              <a:rPr lang="en-GB" dirty="0"/>
              <a:t>It has below characteristics:</a:t>
            </a:r>
          </a:p>
          <a:p>
            <a:pPr lvl="1"/>
            <a:r>
              <a:rPr lang="en-GB" dirty="0"/>
              <a:t>Immutable in nature</a:t>
            </a:r>
          </a:p>
          <a:p>
            <a:pPr lvl="2"/>
            <a:r>
              <a:rPr lang="en-GB" dirty="0"/>
              <a:t>We can create </a:t>
            </a:r>
            <a:r>
              <a:rPr lang="en-GB" dirty="0" err="1"/>
              <a:t>DataFrame</a:t>
            </a:r>
            <a:r>
              <a:rPr lang="en-GB" dirty="0"/>
              <a:t> RDD once but can’t change it.</a:t>
            </a:r>
          </a:p>
          <a:p>
            <a:pPr lvl="1"/>
            <a:r>
              <a:rPr lang="en-GB" dirty="0"/>
              <a:t>Lazy Evaluations</a:t>
            </a:r>
          </a:p>
          <a:p>
            <a:pPr lvl="2"/>
            <a:r>
              <a:rPr lang="en-GB" dirty="0"/>
              <a:t>Which means that a task is not executed until an action is performed.</a:t>
            </a:r>
          </a:p>
          <a:p>
            <a:pPr lvl="1"/>
            <a:r>
              <a:rPr lang="en-GB" dirty="0"/>
              <a:t>Distributed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8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DataFrames</a:t>
            </a:r>
            <a:r>
              <a:rPr lang="en-IN" dirty="0"/>
              <a:t> are Useful?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Designed for processing large collection of data.</a:t>
            </a:r>
          </a:p>
          <a:p>
            <a:r>
              <a:rPr lang="en-GB" dirty="0"/>
              <a:t>Has the ability to handle petabytes of data.</a:t>
            </a:r>
          </a:p>
          <a:p>
            <a:r>
              <a:rPr lang="en-GB" dirty="0"/>
              <a:t>Has API support for different languages like </a:t>
            </a:r>
          </a:p>
          <a:p>
            <a:pPr lvl="1"/>
            <a:r>
              <a:rPr lang="en-GB" dirty="0"/>
              <a:t>Python, </a:t>
            </a:r>
          </a:p>
          <a:p>
            <a:pPr lvl="1"/>
            <a:r>
              <a:rPr lang="en-GB" dirty="0"/>
              <a:t>R, </a:t>
            </a:r>
          </a:p>
          <a:p>
            <a:pPr lvl="1"/>
            <a:r>
              <a:rPr lang="en-GB" dirty="0"/>
              <a:t>Scala, </a:t>
            </a:r>
          </a:p>
          <a:p>
            <a:pPr lvl="1"/>
            <a:r>
              <a:rPr lang="en-GB" dirty="0"/>
              <a:t>Java.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3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</a:t>
            </a:r>
            <a:r>
              <a:rPr lang="en-IN" dirty="0" err="1"/>
              <a:t>DataFrame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be created using different data formats:</a:t>
            </a:r>
          </a:p>
          <a:p>
            <a:pPr lvl="1"/>
            <a:r>
              <a:rPr lang="en-GB" dirty="0"/>
              <a:t>JSON</a:t>
            </a:r>
          </a:p>
          <a:p>
            <a:pPr lvl="1"/>
            <a:r>
              <a:rPr lang="en-GB" dirty="0"/>
              <a:t>CSV</a:t>
            </a:r>
          </a:p>
          <a:p>
            <a:pPr lvl="1"/>
            <a:r>
              <a:rPr lang="en-GB" dirty="0"/>
              <a:t>XML</a:t>
            </a:r>
          </a:p>
          <a:p>
            <a:pPr lvl="1"/>
            <a:r>
              <a:rPr lang="en-GB" dirty="0"/>
              <a:t>Excel</a:t>
            </a:r>
          </a:p>
          <a:p>
            <a:r>
              <a:rPr lang="en-GB" dirty="0"/>
              <a:t>By loading data from Existing RDD</a:t>
            </a:r>
          </a:p>
          <a:p>
            <a:r>
              <a:rPr lang="en-GB" dirty="0"/>
              <a:t>By Programmatically specifying schema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6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to create </a:t>
            </a:r>
            <a:r>
              <a:rPr lang="en-GB" dirty="0" err="1"/>
              <a:t>DataFrame</a:t>
            </a:r>
            <a:r>
              <a:rPr lang="en-GB" dirty="0"/>
              <a:t> in Spark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spark, dataframe, pyspark, python, sq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4" b="8878"/>
          <a:stretch/>
        </p:blipFill>
        <p:spPr bwMode="auto">
          <a:xfrm>
            <a:off x="1036520" y="981308"/>
            <a:ext cx="9980548" cy="450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8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err="1"/>
              <a:t>DataFrame</a:t>
            </a:r>
            <a:r>
              <a:rPr lang="en-IN" dirty="0"/>
              <a:t> from RDD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pyspark.sql</a:t>
            </a:r>
            <a:r>
              <a:rPr lang="en-IN" dirty="0"/>
              <a:t> import Row</a:t>
            </a:r>
          </a:p>
          <a:p>
            <a:r>
              <a:rPr lang="en-IN" dirty="0"/>
              <a:t>l = [('Ankit',25),('Jalfaizy',22),('saurabh',20),('Bala',26)]</a:t>
            </a:r>
          </a:p>
          <a:p>
            <a:r>
              <a:rPr lang="en-IN" dirty="0" err="1"/>
              <a:t>rdd</a:t>
            </a:r>
            <a:r>
              <a:rPr lang="en-IN" dirty="0"/>
              <a:t> = </a:t>
            </a:r>
            <a:r>
              <a:rPr lang="en-IN" dirty="0" err="1"/>
              <a:t>sc.parallelize</a:t>
            </a:r>
            <a:r>
              <a:rPr lang="en-IN" dirty="0"/>
              <a:t>(l)</a:t>
            </a:r>
          </a:p>
          <a:p>
            <a:r>
              <a:rPr lang="en-IN" dirty="0"/>
              <a:t>people = </a:t>
            </a:r>
            <a:r>
              <a:rPr lang="en-IN" dirty="0" err="1"/>
              <a:t>rdd.map</a:t>
            </a:r>
            <a:r>
              <a:rPr lang="en-IN" dirty="0"/>
              <a:t>(lambda x: Row(name=x[0], age=</a:t>
            </a:r>
            <a:r>
              <a:rPr lang="en-IN" dirty="0" err="1"/>
              <a:t>int</a:t>
            </a:r>
            <a:r>
              <a:rPr lang="en-IN" dirty="0"/>
              <a:t>(x[1])))</a:t>
            </a:r>
          </a:p>
          <a:p>
            <a:r>
              <a:rPr lang="en-IN" dirty="0" err="1"/>
              <a:t>schemaPeople</a:t>
            </a:r>
            <a:r>
              <a:rPr lang="en-IN" dirty="0"/>
              <a:t> = </a:t>
            </a:r>
            <a:r>
              <a:rPr lang="en-IN" dirty="0" err="1"/>
              <a:t>sqlContext.createDataFrame</a:t>
            </a:r>
            <a:r>
              <a:rPr lang="en-IN" dirty="0"/>
              <a:t>(people)</a:t>
            </a:r>
          </a:p>
          <a:p>
            <a:endParaRPr lang="en-GB" dirty="0"/>
          </a:p>
          <a:p>
            <a:r>
              <a:rPr lang="en-IN" dirty="0"/>
              <a:t>type(</a:t>
            </a:r>
            <a:r>
              <a:rPr lang="en-IN" dirty="0" err="1"/>
              <a:t>schemaPeople</a:t>
            </a:r>
            <a:r>
              <a:rPr lang="en-IN" dirty="0"/>
              <a:t>)</a:t>
            </a:r>
          </a:p>
          <a:p>
            <a:r>
              <a:rPr lang="en-IN" dirty="0"/>
              <a:t>#Output:</a:t>
            </a:r>
          </a:p>
          <a:p>
            <a:r>
              <a:rPr lang="en-IN"/>
              <a:t>#pyspark.sql.dataframe.DataFrame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6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Apache Spark Execution – Local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another mode in which spark can be run locally without any cluster requirement. </a:t>
            </a:r>
          </a:p>
          <a:p>
            <a:r>
              <a:rPr lang="en-GB" dirty="0"/>
              <a:t>This mode is suitable for scenarios when we do not have enough resources to create cluster. </a:t>
            </a:r>
          </a:p>
          <a:p>
            <a:r>
              <a:rPr lang="en-GB" dirty="0"/>
              <a:t>But in this mode you get only one executor and both the Driver and </a:t>
            </a:r>
            <a:r>
              <a:rPr lang="en-GB" dirty="0" err="1"/>
              <a:t>Excuter</a:t>
            </a:r>
            <a:r>
              <a:rPr lang="en-GB" dirty="0"/>
              <a:t> runs in the same JVM.</a:t>
            </a:r>
            <a:endParaRPr lang="en-IN" dirty="0"/>
          </a:p>
        </p:txBody>
      </p:sp>
      <p:pic>
        <p:nvPicPr>
          <p:cNvPr id="22530" name="Picture 2" descr="https://4.bp.blogspot.com/-2Hx2IJKDtRA/W-f38HjP43I/AAAAAAAAD3Y/9PvFeo11KochC-yzPaoEx5VWHnTjnuYTACLcBGAs/s1600/imhshekhar-apache-spark-execution-flow-local_m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1274" y="3019707"/>
            <a:ext cx="4779679" cy="374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92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Apache Spark Execution – Client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9458" name="Picture 2" descr="https://3.bp.blogspot.com/-DuNKfM75Emo/W-fb_D4NASI/AAAAAAAAD24/6xMnvGSBT4UOXz0QC6JFylNY87h_xdQxACLcBGAs/s1600/imhshekhar-apache-spark-execution-in-client_m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2010" y="784731"/>
            <a:ext cx="847725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2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Apache Spark Execution – Cluster Mode</a:t>
            </a:r>
          </a:p>
        </p:txBody>
      </p:sp>
      <p:pic>
        <p:nvPicPr>
          <p:cNvPr id="20482" name="Picture 2" descr="https://4.bp.blogspot.com/-oIHinb3OPRA/W-fcGNFmFDI/AAAAAAAAD28/WIk_8i5kli03PBYZVM3BN_mi7sAozNVkQCLcBGAs/s1600/imhshekhar-apache-spark-execution-in-cluster_mod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3800" y="717550"/>
            <a:ext cx="8654250" cy="545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4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076" y="1861122"/>
            <a:ext cx="965969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2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Architecture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2" descr="http://forge.fiware.org/plugins/mediawiki/wiki/fiware/images/d/d0/Yarn_architectur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827" y="804398"/>
            <a:ext cx="9249103" cy="572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930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Sparks work?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7287" y="865621"/>
            <a:ext cx="950727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8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8194" name="Picture 2" descr="https://d1jnx9ba8s6j9r.cloudfront.net/blog/wp-content/uploads/2018/09/Picture9-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2707" y="717550"/>
            <a:ext cx="9756437" cy="545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55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Catalyst Optimizer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325" y="1255187"/>
            <a:ext cx="10387169" cy="394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04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Catalyst Optimizer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1526" y="1661069"/>
            <a:ext cx="625879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78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155" y="1494359"/>
            <a:ext cx="1050754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0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Architecture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Content Placeholder 4" descr="https://media.springernature.com/lw785/springer-static/image/art%3A10.1186%2Fs40537-017-0105-4/MediaObjects/40537_2017_105_Fig3_HTML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335" y="849395"/>
            <a:ext cx="10321995" cy="474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9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Spark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every application submitted on spark cluster, spark creates a dedicated Driver process and bunch of Executor processes.</a:t>
            </a:r>
          </a:p>
          <a:p>
            <a:r>
              <a:rPr lang="en-GB" dirty="0"/>
              <a:t>Driver process is responsible for </a:t>
            </a:r>
            <a:r>
              <a:rPr lang="en-GB" dirty="0" err="1"/>
              <a:t>analyzing</a:t>
            </a:r>
            <a:r>
              <a:rPr lang="en-GB" dirty="0"/>
              <a:t>, distributing, scheduling and monitoring of executor processes.</a:t>
            </a:r>
          </a:p>
          <a:p>
            <a:r>
              <a:rPr lang="en-GB" dirty="0"/>
              <a:t>Whereas the executor process is only responsible for running the task they were assigned by drivers and reporting the status back to the driver.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2" descr="https://4.bp.blogspot.com/-APq1Im3pI7E/W-fN6ErmSzI/AAAAAAAAD2s/eTMV9ISiCAkefjlC90A3c164vWYof1NmgCLcBGAs/s1600/apache_spark_process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3397" y="3479283"/>
            <a:ext cx="6858900" cy="30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67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Spark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2" descr="https://www.digitalvidya.com/wp-content/uploads/2019/08/1_l2MUHFvWfcdiUbh7Y-fM5Q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949" y="717550"/>
            <a:ext cx="10587952" cy="545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13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Spark’s Language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https://miro.medium.com/max/3204/1*bnl1Smn5edh5YdCsUS0Bx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48" y="1041683"/>
            <a:ext cx="7420304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8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Spark’s Language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https://databricks.com/wp-content/uploads/2016/08/image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686395"/>
            <a:ext cx="934402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56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SparkSession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understanding spark-session let’s understand the entry-point</a:t>
            </a:r>
          </a:p>
          <a:p>
            <a:r>
              <a:rPr lang="en-GB" dirty="0"/>
              <a:t>An entry-point is where control is transferred from the operating system to the provided program. </a:t>
            </a:r>
          </a:p>
          <a:p>
            <a:r>
              <a:rPr lang="en-GB" dirty="0"/>
              <a:t>Before 2.0 entry-point to spark-core was the </a:t>
            </a:r>
            <a:r>
              <a:rPr lang="en-GB" dirty="0" err="1"/>
              <a:t>sparkContext</a:t>
            </a:r>
            <a:r>
              <a:rPr lang="en-GB" dirty="0"/>
              <a:t>.</a:t>
            </a:r>
          </a:p>
          <a:p>
            <a:r>
              <a:rPr lang="en-GB" dirty="0"/>
              <a:t>Apache Spark is a powerful cluster computing engine, therefore it is designed for fast computation of big data.</a:t>
            </a:r>
          </a:p>
          <a:p>
            <a:r>
              <a:rPr lang="en-GB" dirty="0"/>
              <a:t>In previous versions, spark context is the entry point for spark</a:t>
            </a:r>
          </a:p>
          <a:p>
            <a:r>
              <a:rPr lang="en-GB" dirty="0"/>
              <a:t>For streaming we needed </a:t>
            </a:r>
            <a:r>
              <a:rPr lang="en-GB" dirty="0" err="1"/>
              <a:t>streamingContext</a:t>
            </a:r>
            <a:r>
              <a:rPr lang="en-GB" dirty="0"/>
              <a:t>. </a:t>
            </a:r>
          </a:p>
          <a:p>
            <a:r>
              <a:rPr lang="en-GB" dirty="0"/>
              <a:t>For SQL </a:t>
            </a:r>
            <a:r>
              <a:rPr lang="en-GB" dirty="0" err="1"/>
              <a:t>sqlContext</a:t>
            </a:r>
            <a:r>
              <a:rPr lang="en-GB" dirty="0"/>
              <a:t> and for hive </a:t>
            </a:r>
            <a:r>
              <a:rPr lang="en-GB" dirty="0" err="1"/>
              <a:t>hiveContext</a:t>
            </a:r>
            <a:r>
              <a:rPr lang="en-GB" dirty="0"/>
              <a:t>.</a:t>
            </a:r>
          </a:p>
          <a:p>
            <a:r>
              <a:rPr lang="en-GB" dirty="0"/>
              <a:t>So in spark 2.0, we have a new unified entry point.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SparkSession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0" y="1394460"/>
            <a:ext cx="8058550" cy="3417570"/>
          </a:xfrm>
          <a:prstGeom prst="rect">
            <a:avLst/>
          </a:prstGeom>
        </p:spPr>
      </p:pic>
      <p:sp>
        <p:nvSpPr>
          <p:cNvPr id="7" name="AutoShape 6" descr="introduction-to-apache-spark-20-12-638"/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7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477</Words>
  <Application>Microsoft Office PowerPoint</Application>
  <PresentationFormat>Widescreen</PresentationFormat>
  <Paragraphs>81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An Introduction to Apache Spark</vt:lpstr>
      <vt:lpstr>Spark Architecture</vt:lpstr>
      <vt:lpstr>Spark Architecture</vt:lpstr>
      <vt:lpstr>Apache Spark Execution</vt:lpstr>
      <vt:lpstr>Apache Spark Execution</vt:lpstr>
      <vt:lpstr>Spark’s Language APIs</vt:lpstr>
      <vt:lpstr>Spark’s Language APIs</vt:lpstr>
      <vt:lpstr>SparkSession</vt:lpstr>
      <vt:lpstr>The SparkSession</vt:lpstr>
      <vt:lpstr>DataFrames</vt:lpstr>
      <vt:lpstr>Why DataFrames are Useful?</vt:lpstr>
      <vt:lpstr>Create a DataFrame</vt:lpstr>
      <vt:lpstr>Ways to create DataFrame in Spark</vt:lpstr>
      <vt:lpstr>Creating DataFrame from RDD</vt:lpstr>
      <vt:lpstr>Thanks  </vt:lpstr>
      <vt:lpstr>Apache Spark Execution – Local Mode</vt:lpstr>
      <vt:lpstr>Apache Spark Execution – Client Mode</vt:lpstr>
      <vt:lpstr>Apache Spark Execution – Cluster Mode</vt:lpstr>
      <vt:lpstr>PowerPoint Presentation</vt:lpstr>
      <vt:lpstr>How Sparks work?</vt:lpstr>
      <vt:lpstr>PowerPoint Presentation</vt:lpstr>
      <vt:lpstr>Catalyst Optimizer</vt:lpstr>
      <vt:lpstr>Catalyst Optimizer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and Facts</dc:title>
  <cp:lastModifiedBy>Atin Gupta</cp:lastModifiedBy>
  <cp:revision>96</cp:revision>
  <dcterms:modified xsi:type="dcterms:W3CDTF">2022-05-14T06:00:33Z</dcterms:modified>
</cp:coreProperties>
</file>