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5" r:id="rId11"/>
    <p:sldId id="313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An Introduction to Apache 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r>
              <a:rPr lang="en-US" dirty="0"/>
              <a:t>Performance Tuning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Suffling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How Spark realize which RDD operation need to be split into seperate Stage? 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55" y="707672"/>
            <a:ext cx="8941490" cy="571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3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Shuffling for Increased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</p:spPr>
        <p:txBody>
          <a:bodyPr/>
          <a:lstStyle/>
          <a:p>
            <a:r>
              <a:rPr lang="en-US" dirty="0"/>
              <a:t>Shuffle is an expensive </a:t>
            </a:r>
            <a:r>
              <a:rPr lang="en-US" dirty="0" smtClean="0"/>
              <a:t>operation</a:t>
            </a:r>
          </a:p>
          <a:p>
            <a:r>
              <a:rPr lang="en-US" dirty="0"/>
              <a:t>Each </a:t>
            </a:r>
            <a:r>
              <a:rPr lang="en-US" dirty="0" smtClean="0"/>
              <a:t>shuffling generates a </a:t>
            </a:r>
            <a:r>
              <a:rPr lang="en-US" dirty="0"/>
              <a:t>new stage.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are some tips to reduce shuffle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Use the Spark UI to study the plan to look for opportunity to reduce the </a:t>
            </a:r>
            <a:r>
              <a:rPr lang="en-US" dirty="0" smtClean="0"/>
              <a:t>shuffle</a:t>
            </a:r>
          </a:p>
          <a:p>
            <a:pPr lvl="1"/>
            <a:r>
              <a:rPr lang="en-US" dirty="0"/>
              <a:t>Use the built in </a:t>
            </a:r>
            <a:r>
              <a:rPr lang="en-US" dirty="0" err="1"/>
              <a:t>aggregateByKey</a:t>
            </a:r>
            <a:r>
              <a:rPr lang="en-US" dirty="0"/>
              <a:t>() operator instead of writing your own aggregations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Filter input earlier in the program rather than later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repartition, join, </a:t>
            </a:r>
            <a:r>
              <a:rPr lang="en-US" dirty="0" err="1"/>
              <a:t>cogroup</a:t>
            </a:r>
            <a:r>
              <a:rPr lang="en-US" dirty="0"/>
              <a:t>, and any of the *By or *</a:t>
            </a:r>
            <a:r>
              <a:rPr lang="en-US" dirty="0" err="1"/>
              <a:t>ByKey</a:t>
            </a:r>
            <a:r>
              <a:rPr lang="en-US" dirty="0"/>
              <a:t> transformations can result in shuffles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parts of Spark Job to </a:t>
            </a:r>
            <a:r>
              <a:rPr lang="en-US" dirty="0"/>
              <a:t>optimize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Code-level </a:t>
            </a:r>
            <a:r>
              <a:rPr lang="en-US" dirty="0"/>
              <a:t>design choices (e.g., RDDs versus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r>
              <a:rPr lang="en-US" dirty="0"/>
              <a:t>Data at rest</a:t>
            </a:r>
          </a:p>
          <a:p>
            <a:r>
              <a:rPr lang="en-US" dirty="0"/>
              <a:t>Joins</a:t>
            </a:r>
          </a:p>
          <a:p>
            <a:r>
              <a:rPr lang="en-US" dirty="0"/>
              <a:t>Aggregations</a:t>
            </a:r>
          </a:p>
          <a:p>
            <a:r>
              <a:rPr lang="en-US" dirty="0"/>
              <a:t>Data in flight</a:t>
            </a:r>
          </a:p>
          <a:p>
            <a:r>
              <a:rPr lang="en-US" dirty="0"/>
              <a:t>Individual application properties</a:t>
            </a:r>
          </a:p>
          <a:p>
            <a:r>
              <a:rPr lang="en-US" dirty="0"/>
              <a:t>Inside of the Java Virtual Machine (JVM) of an executor</a:t>
            </a:r>
          </a:p>
          <a:p>
            <a:r>
              <a:rPr lang="en-US" dirty="0"/>
              <a:t>Worker nodes</a:t>
            </a:r>
          </a:p>
          <a:p>
            <a:r>
              <a:rPr lang="en-US" dirty="0"/>
              <a:t>Cluster and deployment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6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monitoring </a:t>
            </a:r>
            <a:r>
              <a:rPr lang="en-US" dirty="0"/>
              <a:t>and job history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figure out how to improve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To </a:t>
            </a:r>
            <a:r>
              <a:rPr lang="en-US" dirty="0"/>
              <a:t>know </a:t>
            </a:r>
            <a:r>
              <a:rPr lang="en-US" dirty="0" smtClean="0"/>
              <a:t>whether you’re </a:t>
            </a:r>
            <a:r>
              <a:rPr lang="en-US" dirty="0"/>
              <a:t>really improving job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5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Performance Enhancements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Choices</a:t>
            </a:r>
          </a:p>
          <a:p>
            <a:pPr lvl="1"/>
            <a:r>
              <a:rPr lang="en-US" dirty="0"/>
              <a:t>Scala versus Java versus Python versus </a:t>
            </a:r>
            <a:r>
              <a:rPr lang="en-US" dirty="0" smtClean="0"/>
              <a:t>R</a:t>
            </a:r>
          </a:p>
          <a:p>
            <a:pPr lvl="2"/>
            <a:r>
              <a:rPr lang="en-US" dirty="0" smtClean="0"/>
              <a:t>Depending on the use case</a:t>
            </a:r>
          </a:p>
          <a:p>
            <a:r>
              <a:rPr lang="en-US" dirty="0"/>
              <a:t>Data at </a:t>
            </a:r>
            <a:r>
              <a:rPr lang="en-US" dirty="0" smtClean="0"/>
              <a:t>Rest</a:t>
            </a:r>
          </a:p>
          <a:p>
            <a:pPr lvl="1"/>
            <a:r>
              <a:rPr lang="en-US" dirty="0"/>
              <a:t>Making sure that </a:t>
            </a:r>
            <a:r>
              <a:rPr lang="en-US" dirty="0" smtClean="0"/>
              <a:t>you’re storing </a:t>
            </a:r>
            <a:r>
              <a:rPr lang="en-US" dirty="0"/>
              <a:t>your data for effective reads later on is absolutely essential to successful big data projects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place a </a:t>
            </a:r>
            <a:r>
              <a:rPr lang="en-US" dirty="0" err="1"/>
              <a:t>DataFrame</a:t>
            </a:r>
            <a:r>
              <a:rPr lang="en-US" dirty="0"/>
              <a:t>, table, or RDD into temporary storage </a:t>
            </a:r>
            <a:r>
              <a:rPr lang="en-US" dirty="0" smtClean="0"/>
              <a:t>across </a:t>
            </a:r>
            <a:r>
              <a:rPr lang="en-US" dirty="0"/>
              <a:t>the executors in your cluster, and make subsequent reads </a:t>
            </a:r>
            <a:r>
              <a:rPr lang="en-US" dirty="0" smtClean="0"/>
              <a:t>faster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3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avoid having </a:t>
            </a:r>
            <a:r>
              <a:rPr lang="en-US" dirty="0" smtClean="0"/>
              <a:t>to </a:t>
            </a:r>
            <a:r>
              <a:rPr lang="en-US" dirty="0" err="1" smtClean="0"/>
              <a:t>recompute</a:t>
            </a:r>
            <a:r>
              <a:rPr lang="en-US" dirty="0" smtClean="0"/>
              <a:t> </a:t>
            </a:r>
            <a:r>
              <a:rPr lang="en-US" dirty="0"/>
              <a:t>the original </a:t>
            </a:r>
            <a:r>
              <a:rPr lang="en-US" dirty="0" err="1"/>
              <a:t>DataFrame</a:t>
            </a:r>
            <a:r>
              <a:rPr lang="en-US" dirty="0"/>
              <a:t> (i.e., load and parse the CSV file) many times by adding a line </a:t>
            </a:r>
            <a:r>
              <a:rPr lang="en-US" dirty="0" smtClean="0"/>
              <a:t>to cache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40" y="1771107"/>
            <a:ext cx="8660108" cy="46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3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DF1 </a:t>
            </a:r>
            <a:r>
              <a:rPr lang="en-US" dirty="0"/>
              <a:t>= </a:t>
            </a:r>
            <a:r>
              <a:rPr lang="en-US" dirty="0" err="1"/>
              <a:t>spark.read.format</a:t>
            </a:r>
            <a:r>
              <a:rPr lang="en-US" dirty="0"/>
              <a:t>("csv")\</a:t>
            </a:r>
          </a:p>
          <a:p>
            <a:r>
              <a:rPr lang="en-US" dirty="0"/>
              <a:t>.option("</a:t>
            </a:r>
            <a:r>
              <a:rPr lang="en-US" dirty="0" err="1"/>
              <a:t>inferSchema</a:t>
            </a:r>
            <a:r>
              <a:rPr lang="en-US" dirty="0"/>
              <a:t>", "true")\</a:t>
            </a:r>
          </a:p>
          <a:p>
            <a:r>
              <a:rPr lang="en-US" dirty="0"/>
              <a:t>.option("header", "true")\</a:t>
            </a:r>
          </a:p>
          <a:p>
            <a:r>
              <a:rPr lang="en-US" dirty="0"/>
              <a:t>.load("/data/flight-data/csv/2015-summary.csv")</a:t>
            </a:r>
          </a:p>
          <a:p>
            <a:r>
              <a:rPr lang="en-US" dirty="0"/>
              <a:t>DF2 = DF1.groupBy("DEST_COUNTRY_NAME").count().collect()</a:t>
            </a:r>
          </a:p>
          <a:p>
            <a:r>
              <a:rPr lang="en-US" dirty="0"/>
              <a:t>DF3 = DF1.groupBy("ORIGIN_COUNTRY_NAME").count().collect()</a:t>
            </a:r>
          </a:p>
          <a:p>
            <a:r>
              <a:rPr lang="en-US" dirty="0"/>
              <a:t>DF4 = DF1.groupBy("count").count().collect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DF1.cache()</a:t>
            </a:r>
          </a:p>
          <a:p>
            <a:r>
              <a:rPr lang="en-US" dirty="0"/>
              <a:t>DF1.count()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the data is cached, the </a:t>
            </a:r>
            <a:r>
              <a:rPr lang="en-US" dirty="0" smtClean="0"/>
              <a:t>commands </a:t>
            </a:r>
            <a:r>
              <a:rPr lang="en-US" dirty="0"/>
              <a:t>will be faster, as </a:t>
            </a:r>
            <a:r>
              <a:rPr lang="en-US" dirty="0" smtClean="0"/>
              <a:t>we can </a:t>
            </a:r>
            <a:r>
              <a:rPr lang="en-US" dirty="0"/>
              <a:t>see by running the following code:</a:t>
            </a:r>
          </a:p>
          <a:p>
            <a:pPr lvl="1"/>
            <a:r>
              <a:rPr lang="en-US" dirty="0" smtClean="0"/>
              <a:t>DF2 </a:t>
            </a:r>
            <a:r>
              <a:rPr lang="en-US" dirty="0"/>
              <a:t>= DF1.groupBy("DEST_COUNTRY_NAME").count().collect()</a:t>
            </a:r>
          </a:p>
          <a:p>
            <a:pPr lvl="1"/>
            <a:r>
              <a:rPr lang="en-US" dirty="0"/>
              <a:t>DF3 = DF1.groupBy("ORIGIN_COUNTRY_NAME").count().collect()</a:t>
            </a:r>
          </a:p>
          <a:p>
            <a:pPr lvl="1"/>
            <a:r>
              <a:rPr lang="en-US" dirty="0"/>
              <a:t>DF4 = DF1.groupBy("count").count().collect()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7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Check-pointing?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Saving RDD to HDFS to prevent RDD graph from growing too large</a:t>
            </a:r>
          </a:p>
          <a:p>
            <a:r>
              <a:rPr lang="en-US" dirty="0"/>
              <a:t>Will persist the transformed RDD or </a:t>
            </a:r>
            <a:r>
              <a:rPr lang="en-US" dirty="0" err="1"/>
              <a:t>DataFrame</a:t>
            </a:r>
            <a:r>
              <a:rPr lang="en-US" dirty="0"/>
              <a:t> forever.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Deep Dive with Spark Streaming - Tathagata Das - Spark Meetup 2013-0…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47120" r="4089" b="10182"/>
          <a:stretch/>
        </p:blipFill>
        <p:spPr bwMode="auto">
          <a:xfrm>
            <a:off x="967011" y="2304370"/>
            <a:ext cx="9833908" cy="38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should I cache or checkpoint?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if the results of a set of transformations can be reused for a very long time or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answer is yes, use </a:t>
            </a:r>
            <a:r>
              <a:rPr lang="en-US" b="1" dirty="0" err="1" smtClean="0"/>
              <a:t>checkpointing</a:t>
            </a:r>
            <a:endParaRPr lang="en-US" b="1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answer is no, use </a:t>
            </a:r>
            <a:r>
              <a:rPr lang="en-US" b="1" dirty="0" smtClean="0"/>
              <a:t>caching</a:t>
            </a:r>
            <a:endParaRPr lang="en-US" dirty="0" smtClean="0"/>
          </a:p>
          <a:p>
            <a:endParaRPr lang="en-US" b="1" dirty="0"/>
          </a:p>
          <a:p>
            <a:r>
              <a:rPr lang="en-US" dirty="0" smtClean="0"/>
              <a:t>Example when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  <a:r>
              <a:rPr lang="en-US" dirty="0"/>
              <a:t>would be </a:t>
            </a:r>
            <a:r>
              <a:rPr lang="en-US" dirty="0" smtClean="0"/>
              <a:t>preferred:</a:t>
            </a:r>
          </a:p>
          <a:p>
            <a:pPr lvl="1"/>
            <a:r>
              <a:rPr lang="en-US" dirty="0" smtClean="0"/>
              <a:t>Crunching </a:t>
            </a:r>
            <a:r>
              <a:rPr lang="en-US" dirty="0"/>
              <a:t>a RDD or </a:t>
            </a:r>
            <a:r>
              <a:rPr lang="en-US" dirty="0" err="1"/>
              <a:t>DataFrame</a:t>
            </a:r>
            <a:r>
              <a:rPr lang="en-US" dirty="0"/>
              <a:t> of taxes for a previous </a:t>
            </a:r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unlikely to change once calculated so it would be much better to checkpoint and save them forever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490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An Introduction to Apache Spark</vt:lpstr>
      <vt:lpstr>Different parts of Spark Job to optimize</vt:lpstr>
      <vt:lpstr>Implement monitoring and job history tracking</vt:lpstr>
      <vt:lpstr>Indirect Performance Enhancements</vt:lpstr>
      <vt:lpstr>Caching</vt:lpstr>
      <vt:lpstr>Caching</vt:lpstr>
      <vt:lpstr>Caching</vt:lpstr>
      <vt:lpstr>What is Check-pointing?</vt:lpstr>
      <vt:lpstr>When should I cache or checkpoint?</vt:lpstr>
      <vt:lpstr>Suffling</vt:lpstr>
      <vt:lpstr>Minimizing Shuffling for Increased Performance</vt:lpstr>
      <vt:lpstr>Thanks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Microsoft account</cp:lastModifiedBy>
  <cp:revision>95</cp:revision>
  <dcterms:modified xsi:type="dcterms:W3CDTF">2021-05-09T00:29:48Z</dcterms:modified>
</cp:coreProperties>
</file>